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9" r:id="rId4"/>
  </p:sldMasterIdLst>
  <p:notesMasterIdLst>
    <p:notesMasterId r:id="rId93"/>
  </p:notesMasterIdLst>
  <p:handoutMasterIdLst>
    <p:handoutMasterId r:id="rId94"/>
  </p:handoutMasterIdLst>
  <p:sldIdLst>
    <p:sldId id="4433" r:id="rId5"/>
    <p:sldId id="2147473272" r:id="rId6"/>
    <p:sldId id="2147473125" r:id="rId7"/>
    <p:sldId id="2147473425" r:id="rId8"/>
    <p:sldId id="2147473249" r:id="rId9"/>
    <p:sldId id="2147473173" r:id="rId10"/>
    <p:sldId id="2147473361" r:id="rId11"/>
    <p:sldId id="2147473291" r:id="rId12"/>
    <p:sldId id="2147473156" r:id="rId13"/>
    <p:sldId id="2147473254" r:id="rId14"/>
    <p:sldId id="2147473465" r:id="rId15"/>
    <p:sldId id="2147473460" r:id="rId16"/>
    <p:sldId id="2147473357" r:id="rId17"/>
    <p:sldId id="2147473353" r:id="rId18"/>
    <p:sldId id="2147473358" r:id="rId19"/>
    <p:sldId id="2147473459" r:id="rId20"/>
    <p:sldId id="2147473278" r:id="rId21"/>
    <p:sldId id="2147473339" r:id="rId22"/>
    <p:sldId id="2147473343" r:id="rId23"/>
    <p:sldId id="2147473455" r:id="rId24"/>
    <p:sldId id="2147473456" r:id="rId25"/>
    <p:sldId id="2147473464" r:id="rId26"/>
    <p:sldId id="2147473457" r:id="rId27"/>
    <p:sldId id="2147473025" r:id="rId28"/>
    <p:sldId id="2147473226" r:id="rId29"/>
    <p:sldId id="2147473139" r:id="rId30"/>
    <p:sldId id="2147473157" r:id="rId31"/>
    <p:sldId id="2147473255" r:id="rId32"/>
    <p:sldId id="2147473273" r:id="rId33"/>
    <p:sldId id="2147473274" r:id="rId34"/>
    <p:sldId id="2147473275" r:id="rId35"/>
    <p:sldId id="2147473132" r:id="rId36"/>
    <p:sldId id="2147473335" r:id="rId37"/>
    <p:sldId id="2147473336" r:id="rId38"/>
    <p:sldId id="2147473276" r:id="rId39"/>
    <p:sldId id="2147473150" r:id="rId40"/>
    <p:sldId id="2147473263" r:id="rId41"/>
    <p:sldId id="2147473338" r:id="rId42"/>
    <p:sldId id="2147473144" r:id="rId43"/>
    <p:sldId id="2147473304" r:id="rId44"/>
    <p:sldId id="2147473266" r:id="rId45"/>
    <p:sldId id="2147473299" r:id="rId46"/>
    <p:sldId id="2147376669" r:id="rId47"/>
    <p:sldId id="2147473242" r:id="rId48"/>
    <p:sldId id="2147376676" r:id="rId49"/>
    <p:sldId id="2147376679" r:id="rId50"/>
    <p:sldId id="2147473466" r:id="rId51"/>
    <p:sldId id="2147473294" r:id="rId52"/>
    <p:sldId id="2147473179" r:id="rId53"/>
    <p:sldId id="2147473233" r:id="rId54"/>
    <p:sldId id="2147473279" r:id="rId55"/>
    <p:sldId id="2147473349" r:id="rId56"/>
    <p:sldId id="2147473355" r:id="rId57"/>
    <p:sldId id="2147473359" r:id="rId58"/>
    <p:sldId id="2147473300" r:id="rId59"/>
    <p:sldId id="2147473267" r:id="rId60"/>
    <p:sldId id="2147473237" r:id="rId61"/>
    <p:sldId id="2147473238" r:id="rId62"/>
    <p:sldId id="2147473292" r:id="rId63"/>
    <p:sldId id="2147473321" r:id="rId64"/>
    <p:sldId id="2147473325" r:id="rId65"/>
    <p:sldId id="2147473295" r:id="rId66"/>
    <p:sldId id="2147473251" r:id="rId67"/>
    <p:sldId id="2147473133" r:id="rId68"/>
    <p:sldId id="2147473250" r:id="rId69"/>
    <p:sldId id="2147473302" r:id="rId70"/>
    <p:sldId id="2147473269" r:id="rId71"/>
    <p:sldId id="2147473296" r:id="rId72"/>
    <p:sldId id="2147473181" r:id="rId73"/>
    <p:sldId id="2147473146" r:id="rId74"/>
    <p:sldId id="2147473245" r:id="rId75"/>
    <p:sldId id="2147473323" r:id="rId76"/>
    <p:sldId id="2147473297" r:id="rId77"/>
    <p:sldId id="2147473194" r:id="rId78"/>
    <p:sldId id="4837" r:id="rId79"/>
    <p:sldId id="2147473177" r:id="rId80"/>
    <p:sldId id="2147473289" r:id="rId81"/>
    <p:sldId id="2147473286" r:id="rId82"/>
    <p:sldId id="2147473347" r:id="rId83"/>
    <p:sldId id="2147473467" r:id="rId84"/>
    <p:sldId id="2147473346" r:id="rId85"/>
    <p:sldId id="2147473462" r:id="rId86"/>
    <p:sldId id="2147473327" r:id="rId87"/>
    <p:sldId id="2147473332" r:id="rId88"/>
    <p:sldId id="2147473333" r:id="rId89"/>
    <p:sldId id="2147473334" r:id="rId90"/>
    <p:sldId id="2147473271" r:id="rId91"/>
    <p:sldId id="2147473470" r:id="rId92"/>
  </p:sldIdLst>
  <p:sldSz cx="12192000" cy="6858000"/>
  <p:notesSz cx="9144000" cy="5143500"/>
  <p:defaultTextStyle>
    <a:defPPr>
      <a:defRPr kern="0"/>
    </a:defPPr>
  </p:defaultTextStyle>
  <p:extLst>
    <p:ext uri="{521415D9-36F7-43E2-AB2F-B90AF26B5E84}">
      <p14:sectionLst xmlns:p14="http://schemas.microsoft.com/office/powerpoint/2010/main">
        <p14:section name="Default Section" id="{987C4FC9-DEA2-493B-AB1A-10512D1E8759}">
          <p14:sldIdLst>
            <p14:sldId id="4433"/>
            <p14:sldId id="2147473272"/>
          </p14:sldIdLst>
        </p14:section>
        <p14:section name="Introduction" id="{516BBAAD-EE80-465C-A2B4-69CDF1867640}">
          <p14:sldIdLst>
            <p14:sldId id="2147473125"/>
            <p14:sldId id="2147473425"/>
            <p14:sldId id="2147473249"/>
            <p14:sldId id="2147473173"/>
            <p14:sldId id="2147473361"/>
          </p14:sldIdLst>
        </p14:section>
        <p14:section name="Model of Care - Access" id="{AA2CAEAA-D892-4B5C-8E7B-BF4A90A75097}">
          <p14:sldIdLst>
            <p14:sldId id="2147473291"/>
            <p14:sldId id="2147473156"/>
            <p14:sldId id="2147473254"/>
            <p14:sldId id="2147473465"/>
            <p14:sldId id="2147473460"/>
            <p14:sldId id="2147473357"/>
            <p14:sldId id="2147473353"/>
            <p14:sldId id="2147473358"/>
            <p14:sldId id="2147473459"/>
            <p14:sldId id="2147473278"/>
            <p14:sldId id="2147473339"/>
            <p14:sldId id="2147473343"/>
            <p14:sldId id="2147473455"/>
            <p14:sldId id="2147473456"/>
            <p14:sldId id="2147473464"/>
            <p14:sldId id="2147473457"/>
            <p14:sldId id="2147473025"/>
            <p14:sldId id="2147473226"/>
            <p14:sldId id="2147473139"/>
          </p14:sldIdLst>
        </p14:section>
        <p14:section name="Model of Care - Continuity" id="{EEB0796B-CD44-4D40-87BD-C57547BC20FC}">
          <p14:sldIdLst>
            <p14:sldId id="2147473157"/>
            <p14:sldId id="2147473255"/>
            <p14:sldId id="2147473273"/>
            <p14:sldId id="2147473274"/>
            <p14:sldId id="2147473275"/>
            <p14:sldId id="2147473132"/>
            <p14:sldId id="2147473335"/>
            <p14:sldId id="2147473336"/>
            <p14:sldId id="2147473276"/>
          </p14:sldIdLst>
        </p14:section>
        <p14:section name="Model of Care - Prevention" id="{8DAAE073-7854-4953-B180-53F73BCA7E16}">
          <p14:sldIdLst>
            <p14:sldId id="2147473150"/>
            <p14:sldId id="2147473263"/>
            <p14:sldId id="2147473338"/>
            <p14:sldId id="2147473144"/>
            <p14:sldId id="2147473304"/>
            <p14:sldId id="2147473266"/>
          </p14:sldIdLst>
        </p14:section>
        <p14:section name="Estates" id="{A795A7EF-3EA5-4D95-8944-328ADC326F00}">
          <p14:sldIdLst>
            <p14:sldId id="2147473299"/>
            <p14:sldId id="2147376669"/>
            <p14:sldId id="2147473242"/>
            <p14:sldId id="2147376676"/>
            <p14:sldId id="2147376679"/>
            <p14:sldId id="2147473466"/>
          </p14:sldIdLst>
        </p14:section>
        <p14:section name="Workforce" id="{DDB9C7A6-CDB1-4A06-A1C6-9598FF842BCF}">
          <p14:sldIdLst>
            <p14:sldId id="2147473294"/>
            <p14:sldId id="2147473179"/>
            <p14:sldId id="2147473233"/>
            <p14:sldId id="2147473279"/>
            <p14:sldId id="2147473349"/>
            <p14:sldId id="2147473355"/>
            <p14:sldId id="2147473359"/>
            <p14:sldId id="2147473300"/>
            <p14:sldId id="2147473267"/>
            <p14:sldId id="2147473237"/>
            <p14:sldId id="2147473238"/>
          </p14:sldIdLst>
        </p14:section>
        <p14:section name="Processes" id="{95678806-6110-41C1-ADFA-5EF320322374}">
          <p14:sldIdLst>
            <p14:sldId id="2147473292"/>
            <p14:sldId id="2147473321"/>
            <p14:sldId id="2147473325"/>
          </p14:sldIdLst>
        </p14:section>
        <p14:section name="Technology" id="{6F6494B3-0ABC-494A-9FA8-AFF2D02991D2}">
          <p14:sldIdLst>
            <p14:sldId id="2147473295"/>
            <p14:sldId id="2147473251"/>
            <p14:sldId id="2147473133"/>
            <p14:sldId id="2147473250"/>
            <p14:sldId id="2147473302"/>
            <p14:sldId id="2147473269"/>
          </p14:sldIdLst>
        </p14:section>
        <p14:section name="Information" id="{2ECE6A42-2BD3-4FD8-BE42-1BC7B36360A0}">
          <p14:sldIdLst>
            <p14:sldId id="2147473296"/>
            <p14:sldId id="2147473181"/>
            <p14:sldId id="2147473146"/>
            <p14:sldId id="2147473245"/>
            <p14:sldId id="2147473323"/>
          </p14:sldIdLst>
        </p14:section>
        <p14:section name="Governance" id="{79662DCA-73CC-4109-959C-89164D19B7D3}">
          <p14:sldIdLst>
            <p14:sldId id="2147473297"/>
            <p14:sldId id="2147473194"/>
            <p14:sldId id="4837"/>
            <p14:sldId id="2147473177"/>
            <p14:sldId id="2147473289"/>
            <p14:sldId id="2147473286"/>
            <p14:sldId id="2147473347"/>
            <p14:sldId id="2147473467"/>
          </p14:sldIdLst>
        </p14:section>
        <p14:section name="Summary and Conclusions" id="{FD5D30EF-89EC-4369-A151-A863DB5093AF}">
          <p14:sldIdLst>
            <p14:sldId id="2147473346"/>
            <p14:sldId id="2147473462"/>
            <p14:sldId id="2147473327"/>
            <p14:sldId id="2147473332"/>
            <p14:sldId id="2147473333"/>
            <p14:sldId id="2147473334"/>
            <p14:sldId id="2147473271"/>
            <p14:sldId id="2147473470"/>
          </p14:sldIdLst>
        </p14:section>
      </p14:sectionLst>
    </p:ext>
    <p:ext uri="{EFAFB233-063F-42B5-8137-9DF3F51BA10A}">
      <p15:sldGuideLst xmlns:p15="http://schemas.microsoft.com/office/powerpoint/2012/main">
        <p15:guide id="5" pos="2094" userDrawn="1">
          <p15:clr>
            <a:srgbClr val="A4A3A4"/>
          </p15:clr>
        </p15:guide>
        <p15:guide id="6" orient="horz" pos="220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F52007-9B74-C631-454E-99E30092104A}" name="Nanda, Bhumika (KGS)" initials="N(" userId="S::bhumika.nanda@kpmg.co.uk::e441705b-2e73-4535-8322-894ef2d4f0c9" providerId="AD"/>
  <p188:author id="{3669DF07-D358-1089-88F7-A68D9A6D1ECD}" name="Nanda, Bhumika (KGS)" initials="NB(" userId="S::Bhumika.Nanda@KPMG.co.uk::e441705b-2e73-4535-8322-894ef2d4f0c9" providerId="AD"/>
  <p188:author id="{F4E59C3D-2609-2E09-EBF7-1080C26BE8DD}" name="Bickerstaffe, Sarah" initials="BS" userId="S::Sarah.Bickerstaffe@kpmg.co.uk::54d8935c-32b2-4a07-9fda-720704fecdde" providerId="AD"/>
  <p188:author id="{E2FF2A4F-16F0-30DA-739D-6C97153E612E}" name="Isa, Nuruddin" initials="IN" userId="S::nuriddin.isa@kpmg.ie::15816888-b5a9-4987-8c00-fb8153d2033e" providerId="AD"/>
  <p188:author id="{57DE5E56-FC83-CBB9-12BE-D59EF043272C}" name="Hardy, Kate" initials="HK" userId="S::Kate.Hardy@kpmg.co.uk::570db1c2-2fa1-4349-9dab-adb843747f87" providerId="AD"/>
  <p188:author id="{CC80DB56-A20F-D236-B355-35A38BF6D07D}" name="Sousou, Olivia" initials="SO" userId="S::Olivia.Sousou@kpmg.co.uk::10a998d7-b4bc-404e-8b78-797ddaeb918d" providerId="AD"/>
  <p188:author id="{7AC5E45C-3AA9-23F0-4A0F-EE42759E8FF7}" name="Binstead, Tom" initials="BT" userId="S::Tom.Binstead@kpmg.co.uk::a453fc5d-12ba-48f3-9dd4-d94dce2fb2d5" providerId="AD"/>
  <p188:author id="{D350AF65-FBE6-3CA2-8B7C-719912B227F3}" name="WEBSTER, Sarah (NHS BUCKINGHAMSHIRE, OXFORDSHIRE AND BERKSHIRE WEST ICB - 10Q)" initials="W1" userId="S::sarah.webster42@nhs.net::f8c1de94-ce2d-43ea-bd58-95d0075ba4bb" providerId="AD"/>
  <p188:author id="{8979E86D-2678-69D1-C154-E1DE3E774078}" name="Naguib-Roberts, Gina" initials="NG" userId="S::gina.naguib-roberts@kpmg.co.uk::5b29d3f4-49c8-4fa3-b582-76d1a0a467e1" providerId="AD"/>
  <p188:author id="{D0FA927C-C9D2-CF00-A604-02EFF6D2F348}" name="ZAFFIN, Claire (NHS BUCKINGHAMSHIRE, OXFORDSHIRE AND BERKSHIRE WEST ICB - 14Y)" initials="ZC(BOABWI1" userId="S::claire.zaffin1@nhs.net::7e384a84-5f3a-4884-a33c-682d75250806" providerId="AD"/>
  <p188:author id="{3899BC93-7815-7C29-2650-E966C824312B}" name="Alban, Hannah" initials="AH" userId="S::Hannah.Alban@kpmg.co.uk::c5efe9f4-f6c7-4d5f-a6a4-67f87aa58a7c" providerId="AD"/>
  <p188:author id="{B2C3F796-F5AD-ABB0-FAA9-DB96C24F3310}" name="Isa, Nuruddin" initials="IN" userId="S::nuruddin.isa@kpmg.ie::15816888-b5a9-4987-8c00-fb8153d2033e" providerId="AD"/>
  <p188:author id="{0C33FBAC-0F69-0589-A4EC-48E921276A54}" name="Prentice, Nick" initials="PN" userId="S::Nick.Prentice@kpmg.co.uk::90ae83cd-8bdb-47ab-adf0-ac1258eb0569" providerId="AD"/>
  <p188:author id="{9832B9B7-6E24-E197-7DDB-0502B061DA4A}" name="Shah, Misha" initials="SM" userId="S::Misha.Shah@kpmg.co.uk::f1fc9d6b-1be2-46e1-a095-629f7e366e48" providerId="AD"/>
  <p188:author id="{5B12B8C7-D42A-1438-E09F-2C82DBF2F873}" name="HUSSAIN, Tasawar (NHS BUCKINGHAMSHIRE, OXFORDSHIRE AND BERKSHIRE WEST ICB - 15A)" initials="HT(BOABWI1" userId="S::tasawar.hussain@nhs.net::ad4cbd12-e3c5-487b-8e3a-4c206139aa4a" providerId="AD"/>
  <p188:author id="{226353CC-B379-DCF4-70CE-9C5A49E0D54C}" name="Knight, Leonie" initials="KL" userId="S::Leonie.Knight@kpmg.co.uk::d3ab54f4-46ce-4ccf-bd5e-2475f8de4cfc" providerId="AD"/>
  <p188:author id="{8C51D2D4-3C0C-4179-F78F-5CF119159BA2}" name="Naguib-Roberts, Gina" initials="NRG" userId="S::Gina.Naguib-Roberts@kpmg.co.uk::5b29d3f4-49c8-4fa3-b582-76d1a0a467e1" providerId="AD"/>
  <p188:author id="{930080D8-65E4-95C8-9DB5-4ECC767B77D7}" name="Knight, Leonie" initials="KL" userId="S::leonie.knight@kpmg.co.uk::d3ab54f4-46ce-4ccf-bd5e-2475f8de4cfc" providerId="AD"/>
  <p188:author id="{CFC7C9F3-558B-B472-D46C-9BC250E1B7DC}" name="Binstead, Tom" initials="BT" userId="S::tom.binstead@kpmg.co.uk::a453fc5d-12ba-48f3-9dd4-d94dce2fb2d5" providerId="AD"/>
  <p188:author id="{51DF93FC-ECBC-2568-7573-242DDDB470F2}" name="Demain, Mark" initials="DM" userId="S::Mark.Demain@kpmg.co.uk::ffb2f7a7-0888-4273-a9ea-321a3d021d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33E85"/>
    <a:srgbClr val="0069B3"/>
    <a:srgbClr val="00A8D6"/>
    <a:srgbClr val="006746"/>
    <a:srgbClr val="FFFFFF"/>
    <a:srgbClr val="009F97"/>
    <a:srgbClr val="64B32D"/>
    <a:srgbClr val="FF6600"/>
    <a:srgbClr val="B0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DB290-9ED3-4E1B-9A4F-5B48F44F84EC}" v="213" dt="2023-12-07T11:20:09.0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6" d="100"/>
          <a:sy n="96" d="100"/>
        </p:scale>
        <p:origin x="68" y="144"/>
      </p:cViewPr>
      <p:guideLst>
        <p:guide pos="2094"/>
        <p:guide orient="horz" pos="220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2020231204/New%20PPT%20work.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kpmgoneuk-my.sharepoint.com/personal/eleanor_chalkley_kpmg_co_uk/Documents/Documents/BOB%20analysi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kpmgoneuk-my.sharepoint.com/personal/eleanor_chalkley_kpmg_co_uk/Documents/Documents/BOB%20analysi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2020231108/A&amp;E%20(ECDS)%20data/ECDS_BOB_Extract_Arr_Dept_Acuity%20TRANSFORME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2020231108/A&amp;E%20(ECDS)%20data/ECDS_BOB_Extract_Arr_Dept_Acuity%20TRANSFORME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2020231108/A&amp;E%20(ECDS)%20data/ECDS_BOB_Extract_Arr_Dept_Acuity%20TRANSFORMED.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2020231108/A&amp;E%20(ECDS)%20data/ECDS_BOB_Extract_Arr_Dept_Acuity%20TRANSFORMED.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onedrive-global.kpmg.com/personal/joseph_mulholland_kpmg_ie/Documents/Documents/BOB%20dentist%20working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New%20Good%20Files%2020231031/within%2014%20day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2020231108/Workforce/Work%20Commitment%20by%20Role%20within%20BOB%2020231109.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2020231108/Workforce/FTEs%20by%20Role%20within%20BOB%2020231109.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2020231108/Workforce/FTEs%20within%20BOB.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New%20Good%20Files%2020231031/GP%20Megafile%20(Place%20only)%2020231102%20-%20slides%2010,%2012%20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2020231204/New%20PPT%20work.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onedrive-global.kpmg.com/personal/joseph_mulholland_kpmg_ie/Documents/Documents/BOB/bob%20gp%20same%20day%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onedrive-global.kpmg.com/personal/nuruddin_isa_kpmg_ie/Documents/Documents/Projects/2023-08%20BOB%20ICS/BOB/New%20Good%20Files%2020231031/GP%20Megafile%20(Place%20only)%20202311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pmgoneuk-my.sharepoint.com/personal/eleanor_chalkley_kpmg_co_uk/Documents/Documents/Combined%20111%20Data%20WIP%2020230922%20E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onedrive-global.kpmg.com/personal/joseph_mulholland_kpmg_ie/Documents/Documents/BOB/BOB%20rates%20per%20100k%20111%20calls%20plac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kpmgoneuk-my.sharepoint.com/personal/eleanor_chalkley_kpmg_co_uk/Documents/Documents/BOB%20analysi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200" b="1"/>
              <a:t>Number of general practice appointments per 10,000 weighted patients (August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'Slide 12'!$E$3</c:f>
              <c:strCache>
                <c:ptCount val="1"/>
                <c:pt idx="0">
                  <c:v>Appointments per 10K</c:v>
                </c:pt>
              </c:strCache>
            </c:strRef>
          </c:tx>
          <c:spPr>
            <a:solidFill>
              <a:schemeClr val="accent1"/>
            </a:solidFill>
            <a:ln>
              <a:noFill/>
            </a:ln>
            <a:effectLst/>
          </c:spPr>
          <c:invertIfNegative val="0"/>
          <c:dPt>
            <c:idx val="1"/>
            <c:invertIfNegative val="0"/>
            <c:bubble3D val="0"/>
            <c:spPr>
              <a:solidFill>
                <a:srgbClr val="0069B3"/>
              </a:solidFill>
              <a:ln>
                <a:noFill/>
              </a:ln>
              <a:effectLst/>
            </c:spPr>
            <c:extLst>
              <c:ext xmlns:c16="http://schemas.microsoft.com/office/drawing/2014/chart" uri="{C3380CC4-5D6E-409C-BE32-E72D297353CC}">
                <c16:uniqueId val="{00000001-9511-47A1-B37B-6889E08437C6}"/>
              </c:ext>
            </c:extLst>
          </c:dPt>
          <c:dPt>
            <c:idx val="2"/>
            <c:invertIfNegative val="0"/>
            <c:bubble3D val="0"/>
            <c:spPr>
              <a:solidFill>
                <a:srgbClr val="00A8D6"/>
              </a:solidFill>
              <a:ln>
                <a:noFill/>
              </a:ln>
              <a:effectLst/>
            </c:spPr>
            <c:extLst>
              <c:ext xmlns:c16="http://schemas.microsoft.com/office/drawing/2014/chart" uri="{C3380CC4-5D6E-409C-BE32-E72D297353CC}">
                <c16:uniqueId val="{00000002-9511-47A1-B37B-6889E08437C6}"/>
              </c:ext>
            </c:extLst>
          </c:dPt>
          <c:dPt>
            <c:idx val="3"/>
            <c:invertIfNegative val="0"/>
            <c:bubble3D val="0"/>
            <c:spPr>
              <a:solidFill>
                <a:srgbClr val="64B32D"/>
              </a:solidFill>
              <a:ln>
                <a:noFill/>
              </a:ln>
              <a:effectLst/>
            </c:spPr>
            <c:extLst>
              <c:ext xmlns:c16="http://schemas.microsoft.com/office/drawing/2014/chart" uri="{C3380CC4-5D6E-409C-BE32-E72D297353CC}">
                <c16:uniqueId val="{00000004-9511-47A1-B37B-6889E08437C6}"/>
              </c:ext>
            </c:extLst>
          </c:dPt>
          <c:dPt>
            <c:idx val="4"/>
            <c:invertIfNegative val="0"/>
            <c:bubble3D val="0"/>
            <c:spPr>
              <a:solidFill>
                <a:srgbClr val="009F97"/>
              </a:solidFill>
              <a:ln>
                <a:noFill/>
              </a:ln>
              <a:effectLst/>
            </c:spPr>
            <c:extLst>
              <c:ext xmlns:c16="http://schemas.microsoft.com/office/drawing/2014/chart" uri="{C3380CC4-5D6E-409C-BE32-E72D297353CC}">
                <c16:uniqueId val="{00000005-9511-47A1-B37B-6889E08437C6}"/>
              </c:ext>
            </c:extLst>
          </c:dPt>
          <c:dPt>
            <c:idx val="5"/>
            <c:invertIfNegative val="0"/>
            <c:bubble3D val="0"/>
            <c:spPr>
              <a:solidFill>
                <a:srgbClr val="006746"/>
              </a:solidFill>
              <a:ln>
                <a:noFill/>
              </a:ln>
              <a:effectLst/>
            </c:spPr>
            <c:extLst>
              <c:ext xmlns:c16="http://schemas.microsoft.com/office/drawing/2014/chart" uri="{C3380CC4-5D6E-409C-BE32-E72D297353CC}">
                <c16:uniqueId val="{00000007-9511-47A1-B37B-6889E08437C6}"/>
              </c:ext>
            </c:extLst>
          </c:dPt>
          <c:dLbls>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fld id="{AEEDC5A6-ADAC-4F56-82F4-C501DA1D7921}" type="VALUE">
                      <a:rPr lang="en-US" baseline="0" smtClean="0"/>
                      <a:pPr>
                        <a:defRPr/>
                      </a:pPr>
                      <a:t>[VALUE]</a:t>
                    </a:fld>
                    <a:endParaRPr lang="en-GB"/>
                  </a:p>
                </c:rich>
              </c:tx>
              <c:numFmt formatCode="#,##0.0" sourceLinked="0"/>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3775"/>
                        <a:gd name="adj2" fmla="val 45548"/>
                      </a:avLst>
                    </a:prstGeom>
                    <a:noFill/>
                    <a:ln>
                      <a:noFill/>
                    </a:ln>
                  </c15:spPr>
                  <c15:dlblFieldTable/>
                  <c15:showDataLabelsRange val="0"/>
                </c:ext>
                <c:ext xmlns:c16="http://schemas.microsoft.com/office/drawing/2014/chart" uri="{C3380CC4-5D6E-409C-BE32-E72D297353CC}">
                  <c16:uniqueId val="{0000000A-9956-47ED-B400-ADF5F2353604}"/>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11-47A1-B37B-6889E08437C6}"/>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11-47A1-B37B-6889E08437C6}"/>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11-47A1-B37B-6889E08437C6}"/>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11-47A1-B37B-6889E08437C6}"/>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11-47A1-B37B-6889E08437C6}"/>
                </c:ext>
              </c:extLst>
            </c:dLbl>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'Slide 12'!$B$4:$B$9</c:f>
              <c:strCache>
                <c:ptCount val="6"/>
                <c:pt idx="0">
                  <c:v>England</c:v>
                </c:pt>
                <c:pt idx="1">
                  <c:v>South East</c:v>
                </c:pt>
                <c:pt idx="2">
                  <c:v>BOB ICB</c:v>
                </c:pt>
                <c:pt idx="3">
                  <c:v>Buckinghamshire</c:v>
                </c:pt>
                <c:pt idx="4">
                  <c:v>Oxfordshire</c:v>
                </c:pt>
                <c:pt idx="5">
                  <c:v>Berkshire West</c:v>
                </c:pt>
              </c:strCache>
            </c:strRef>
          </c:cat>
          <c:val>
            <c:numRef>
              <c:f>'Slide 12'!$E$4:$E$9</c:f>
              <c:numCache>
                <c:formatCode>General</c:formatCode>
                <c:ptCount val="6"/>
                <c:pt idx="0">
                  <c:v>4601.1136335569372</c:v>
                </c:pt>
                <c:pt idx="1">
                  <c:v>4624.3406865036332</c:v>
                </c:pt>
                <c:pt idx="2">
                  <c:v>4577.9194232562477</c:v>
                </c:pt>
                <c:pt idx="3">
                  <c:v>4336.5982451958153</c:v>
                </c:pt>
                <c:pt idx="4">
                  <c:v>4851.3801507845974</c:v>
                </c:pt>
                <c:pt idx="5">
                  <c:v>4451.8014603250231</c:v>
                </c:pt>
              </c:numCache>
            </c:numRef>
          </c:val>
          <c:extLst>
            <c:ext xmlns:c16="http://schemas.microsoft.com/office/drawing/2014/chart" uri="{C3380CC4-5D6E-409C-BE32-E72D297353CC}">
              <c16:uniqueId val="{00000000-9511-47A1-B37B-6889E08437C6}"/>
            </c:ext>
          </c:extLst>
        </c:ser>
        <c:dLbls>
          <c:showLegendKey val="0"/>
          <c:showVal val="0"/>
          <c:showCatName val="0"/>
          <c:showSerName val="0"/>
          <c:showPercent val="0"/>
          <c:showBubbleSize val="0"/>
        </c:dLbls>
        <c:gapWidth val="219"/>
        <c:overlap val="-27"/>
        <c:axId val="45651936"/>
        <c:axId val="1146250831"/>
      </c:barChart>
      <c:catAx>
        <c:axId val="4565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250831"/>
        <c:crosses val="autoZero"/>
        <c:auto val="1"/>
        <c:lblAlgn val="ctr"/>
        <c:lblOffset val="100"/>
        <c:noMultiLvlLbl val="0"/>
      </c:catAx>
      <c:valAx>
        <c:axId val="1146250831"/>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GP appointments per 10K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51936"/>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baseline="0">
                <a:effectLst/>
              </a:rPr>
              <a:t>Oxfordshire</a:t>
            </a:r>
            <a:endParaRPr lang="en-GB"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'20 -OOH'!$C$87</c:f>
              <c:strCache>
                <c:ptCount val="1"/>
                <c:pt idx="0">
                  <c:v>IH</c:v>
                </c:pt>
              </c:strCache>
            </c:strRef>
          </c:tx>
          <c:spPr>
            <a:solidFill>
              <a:schemeClr val="accent1"/>
            </a:solidFill>
            <a:ln>
              <a:noFill/>
            </a:ln>
            <a:effectLst/>
          </c:spPr>
          <c:invertIfNegative val="0"/>
          <c:cat>
            <c:numRef>
              <c:f>'20 -OOH'!$B$88:$B$92</c:f>
              <c:numCache>
                <c:formatCode>General</c:formatCode>
                <c:ptCount val="4"/>
                <c:pt idx="0">
                  <c:v>2019</c:v>
                </c:pt>
                <c:pt idx="1">
                  <c:v>2020</c:v>
                </c:pt>
                <c:pt idx="2">
                  <c:v>2021</c:v>
                </c:pt>
                <c:pt idx="3">
                  <c:v>2022</c:v>
                </c:pt>
              </c:numCache>
              <c:extLst/>
            </c:numRef>
          </c:cat>
          <c:val>
            <c:numRef>
              <c:f>'20 -OOH'!$C$88:$C$92</c:f>
              <c:numCache>
                <c:formatCode>General</c:formatCode>
                <c:ptCount val="4"/>
                <c:pt idx="0">
                  <c:v>33786</c:v>
                </c:pt>
                <c:pt idx="1">
                  <c:v>47722</c:v>
                </c:pt>
                <c:pt idx="2">
                  <c:v>56517</c:v>
                </c:pt>
                <c:pt idx="3">
                  <c:v>48658</c:v>
                </c:pt>
              </c:numCache>
              <c:extLst/>
            </c:numRef>
          </c:val>
          <c:extLst>
            <c:ext xmlns:c16="http://schemas.microsoft.com/office/drawing/2014/chart" uri="{C3380CC4-5D6E-409C-BE32-E72D297353CC}">
              <c16:uniqueId val="{00000000-777A-442A-8AEC-18FEAEC1B0E8}"/>
            </c:ext>
          </c:extLst>
        </c:ser>
        <c:ser>
          <c:idx val="1"/>
          <c:order val="1"/>
          <c:tx>
            <c:strRef>
              <c:f>'20 -OOH'!$D$87</c:f>
              <c:strCache>
                <c:ptCount val="1"/>
                <c:pt idx="0">
                  <c:v>OH</c:v>
                </c:pt>
              </c:strCache>
            </c:strRef>
          </c:tx>
          <c:spPr>
            <a:solidFill>
              <a:schemeClr val="accent2"/>
            </a:solidFill>
            <a:ln>
              <a:noFill/>
            </a:ln>
            <a:effectLst/>
          </c:spPr>
          <c:invertIfNegative val="0"/>
          <c:cat>
            <c:numRef>
              <c:f>'20 -OOH'!$B$88:$B$92</c:f>
              <c:numCache>
                <c:formatCode>General</c:formatCode>
                <c:ptCount val="4"/>
                <c:pt idx="0">
                  <c:v>2019</c:v>
                </c:pt>
                <c:pt idx="1">
                  <c:v>2020</c:v>
                </c:pt>
                <c:pt idx="2">
                  <c:v>2021</c:v>
                </c:pt>
                <c:pt idx="3">
                  <c:v>2022</c:v>
                </c:pt>
              </c:numCache>
              <c:extLst/>
            </c:numRef>
          </c:cat>
          <c:val>
            <c:numRef>
              <c:f>'20 -OOH'!$D$88:$D$92</c:f>
              <c:numCache>
                <c:formatCode>General</c:formatCode>
                <c:ptCount val="4"/>
                <c:pt idx="0">
                  <c:v>118275</c:v>
                </c:pt>
                <c:pt idx="1">
                  <c:v>123207</c:v>
                </c:pt>
                <c:pt idx="2">
                  <c:v>132040</c:v>
                </c:pt>
                <c:pt idx="3">
                  <c:v>114899</c:v>
                </c:pt>
              </c:numCache>
              <c:extLst/>
            </c:numRef>
          </c:val>
          <c:extLst>
            <c:ext xmlns:c16="http://schemas.microsoft.com/office/drawing/2014/chart" uri="{C3380CC4-5D6E-409C-BE32-E72D297353CC}">
              <c16:uniqueId val="{00000001-777A-442A-8AEC-18FEAEC1B0E8}"/>
            </c:ext>
          </c:extLst>
        </c:ser>
        <c:dLbls>
          <c:showLegendKey val="0"/>
          <c:showVal val="0"/>
          <c:showCatName val="0"/>
          <c:showSerName val="0"/>
          <c:showPercent val="0"/>
          <c:showBubbleSize val="0"/>
        </c:dLbls>
        <c:gapWidth val="219"/>
        <c:overlap val="-27"/>
        <c:axId val="1943135760"/>
        <c:axId val="1943123696"/>
      </c:barChart>
      <c:catAx>
        <c:axId val="194313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3123696"/>
        <c:crosses val="autoZero"/>
        <c:auto val="1"/>
        <c:lblAlgn val="ctr"/>
        <c:lblOffset val="100"/>
        <c:noMultiLvlLbl val="0"/>
      </c:catAx>
      <c:valAx>
        <c:axId val="1943123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313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aseline="0"/>
              <a:t>Berkshire West</a:t>
            </a:r>
            <a:endParaRPr lang="en-GB"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'20 -OOH'!$D$67</c:f>
              <c:strCache>
                <c:ptCount val="1"/>
                <c:pt idx="0">
                  <c:v>IH</c:v>
                </c:pt>
              </c:strCache>
            </c:strRef>
          </c:tx>
          <c:spPr>
            <a:solidFill>
              <a:schemeClr val="accent1"/>
            </a:solidFill>
            <a:ln>
              <a:noFill/>
            </a:ln>
            <a:effectLst/>
          </c:spPr>
          <c:invertIfNegative val="0"/>
          <c:cat>
            <c:numRef>
              <c:f>'20 -OOH'!$C$68:$C$72</c:f>
              <c:numCache>
                <c:formatCode>General</c:formatCode>
                <c:ptCount val="4"/>
                <c:pt idx="0">
                  <c:v>2019</c:v>
                </c:pt>
                <c:pt idx="1">
                  <c:v>2020</c:v>
                </c:pt>
                <c:pt idx="2">
                  <c:v>2021</c:v>
                </c:pt>
                <c:pt idx="3">
                  <c:v>2022</c:v>
                </c:pt>
              </c:numCache>
              <c:extLst/>
            </c:numRef>
          </c:cat>
          <c:val>
            <c:numRef>
              <c:f>'20 -OOH'!$D$68:$D$72</c:f>
              <c:numCache>
                <c:formatCode>General</c:formatCode>
                <c:ptCount val="4"/>
                <c:pt idx="0">
                  <c:v>32047</c:v>
                </c:pt>
                <c:pt idx="1">
                  <c:v>47469</c:v>
                </c:pt>
                <c:pt idx="2">
                  <c:v>65971</c:v>
                </c:pt>
                <c:pt idx="3">
                  <c:v>53065</c:v>
                </c:pt>
              </c:numCache>
              <c:extLst/>
            </c:numRef>
          </c:val>
          <c:extLst>
            <c:ext xmlns:c16="http://schemas.microsoft.com/office/drawing/2014/chart" uri="{C3380CC4-5D6E-409C-BE32-E72D297353CC}">
              <c16:uniqueId val="{00000000-6703-440A-BABA-4BA083829F4E}"/>
            </c:ext>
          </c:extLst>
        </c:ser>
        <c:ser>
          <c:idx val="1"/>
          <c:order val="1"/>
          <c:tx>
            <c:strRef>
              <c:f>'20 -OOH'!$E$67</c:f>
              <c:strCache>
                <c:ptCount val="1"/>
                <c:pt idx="0">
                  <c:v>OH</c:v>
                </c:pt>
              </c:strCache>
            </c:strRef>
          </c:tx>
          <c:spPr>
            <a:solidFill>
              <a:schemeClr val="accent2"/>
            </a:solidFill>
            <a:ln>
              <a:noFill/>
            </a:ln>
            <a:effectLst/>
          </c:spPr>
          <c:invertIfNegative val="0"/>
          <c:cat>
            <c:numRef>
              <c:f>'20 -OOH'!$C$68:$C$72</c:f>
              <c:numCache>
                <c:formatCode>General</c:formatCode>
                <c:ptCount val="4"/>
                <c:pt idx="0">
                  <c:v>2019</c:v>
                </c:pt>
                <c:pt idx="1">
                  <c:v>2020</c:v>
                </c:pt>
                <c:pt idx="2">
                  <c:v>2021</c:v>
                </c:pt>
                <c:pt idx="3">
                  <c:v>2022</c:v>
                </c:pt>
              </c:numCache>
              <c:extLst/>
            </c:numRef>
          </c:cat>
          <c:val>
            <c:numRef>
              <c:f>'20 -OOH'!$E$68:$E$72</c:f>
              <c:numCache>
                <c:formatCode>General</c:formatCode>
                <c:ptCount val="4"/>
                <c:pt idx="0">
                  <c:v>89140</c:v>
                </c:pt>
                <c:pt idx="1">
                  <c:v>100960</c:v>
                </c:pt>
                <c:pt idx="2">
                  <c:v>112958</c:v>
                </c:pt>
                <c:pt idx="3">
                  <c:v>94851</c:v>
                </c:pt>
              </c:numCache>
              <c:extLst/>
            </c:numRef>
          </c:val>
          <c:extLst>
            <c:ext xmlns:c16="http://schemas.microsoft.com/office/drawing/2014/chart" uri="{C3380CC4-5D6E-409C-BE32-E72D297353CC}">
              <c16:uniqueId val="{00000001-6703-440A-BABA-4BA083829F4E}"/>
            </c:ext>
          </c:extLst>
        </c:ser>
        <c:dLbls>
          <c:showLegendKey val="0"/>
          <c:showVal val="0"/>
          <c:showCatName val="0"/>
          <c:showSerName val="0"/>
          <c:showPercent val="0"/>
          <c:showBubbleSize val="0"/>
        </c:dLbls>
        <c:gapWidth val="219"/>
        <c:overlap val="-27"/>
        <c:axId val="332981295"/>
        <c:axId val="332961327"/>
      </c:barChart>
      <c:catAx>
        <c:axId val="332981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961327"/>
        <c:crosses val="autoZero"/>
        <c:auto val="1"/>
        <c:lblAlgn val="ctr"/>
        <c:lblOffset val="100"/>
        <c:noMultiLvlLbl val="0"/>
      </c:catAx>
      <c:valAx>
        <c:axId val="332961327"/>
        <c:scaling>
          <c:orientation val="minMax"/>
          <c:max val="1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Volume of calls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981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IE" sz="1100" b="1">
                <a:solidFill>
                  <a:schemeClr val="tx1"/>
                </a:solidFill>
              </a:rPr>
              <a:t>A&amp;E Department Activity by Type</a:t>
            </a:r>
          </a:p>
        </c:rich>
      </c:tx>
      <c:layout>
        <c:manualLayout>
          <c:xMode val="edge"/>
          <c:yMode val="edge"/>
          <c:x val="6.1959333333333359E-2"/>
          <c:y val="2.822222222222222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'1. Dept. Type (BOB ONLY)'!$B$1</c:f>
              <c:strCache>
                <c:ptCount val="1"/>
                <c:pt idx="0">
                  <c:v>Emergency Care Dept</c:v>
                </c:pt>
              </c:strCache>
            </c:strRef>
          </c:tx>
          <c:spPr>
            <a:ln w="28575" cap="rnd">
              <a:solidFill>
                <a:schemeClr val="accent1"/>
              </a:solidFill>
              <a:round/>
            </a:ln>
            <a:effectLst/>
          </c:spPr>
          <c:marker>
            <c:symbol val="none"/>
          </c:marker>
          <c:cat>
            <c:numRef>
              <c:f>'1. Dept. Type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'1. Dept. Type (BOB ONLY)'!$B$20:$B$71</c:f>
              <c:numCache>
                <c:formatCode>General</c:formatCode>
                <c:ptCount val="52"/>
                <c:pt idx="0">
                  <c:v>30056</c:v>
                </c:pt>
                <c:pt idx="1">
                  <c:v>31839</c:v>
                </c:pt>
                <c:pt idx="2">
                  <c:v>30673</c:v>
                </c:pt>
                <c:pt idx="3">
                  <c:v>32178</c:v>
                </c:pt>
                <c:pt idx="4">
                  <c:v>29610</c:v>
                </c:pt>
                <c:pt idx="5">
                  <c:v>29977</c:v>
                </c:pt>
                <c:pt idx="6">
                  <c:v>32356</c:v>
                </c:pt>
                <c:pt idx="7">
                  <c:v>31884</c:v>
                </c:pt>
                <c:pt idx="8">
                  <c:v>32560</c:v>
                </c:pt>
                <c:pt idx="9">
                  <c:v>30953</c:v>
                </c:pt>
                <c:pt idx="10">
                  <c:v>29356</c:v>
                </c:pt>
                <c:pt idx="11">
                  <c:v>23514</c:v>
                </c:pt>
                <c:pt idx="12">
                  <c:v>22955</c:v>
                </c:pt>
                <c:pt idx="13">
                  <c:v>24076</c:v>
                </c:pt>
                <c:pt idx="14">
                  <c:v>25963</c:v>
                </c:pt>
                <c:pt idx="15">
                  <c:v>28617</c:v>
                </c:pt>
                <c:pt idx="16">
                  <c:v>33998</c:v>
                </c:pt>
                <c:pt idx="17">
                  <c:v>29003</c:v>
                </c:pt>
                <c:pt idx="18">
                  <c:v>27724</c:v>
                </c:pt>
                <c:pt idx="19">
                  <c:v>25269</c:v>
                </c:pt>
                <c:pt idx="20">
                  <c:v>24996</c:v>
                </c:pt>
                <c:pt idx="21">
                  <c:v>22373</c:v>
                </c:pt>
                <c:pt idx="22">
                  <c:v>21588</c:v>
                </c:pt>
                <c:pt idx="23">
                  <c:v>27798</c:v>
                </c:pt>
                <c:pt idx="24">
                  <c:v>30801</c:v>
                </c:pt>
                <c:pt idx="25">
                  <c:v>34441</c:v>
                </c:pt>
                <c:pt idx="26">
                  <c:v>36863</c:v>
                </c:pt>
                <c:pt idx="27">
                  <c:v>36967</c:v>
                </c:pt>
                <c:pt idx="28">
                  <c:v>34785</c:v>
                </c:pt>
                <c:pt idx="29">
                  <c:v>37293</c:v>
                </c:pt>
                <c:pt idx="30">
                  <c:v>37474</c:v>
                </c:pt>
                <c:pt idx="31">
                  <c:v>35687</c:v>
                </c:pt>
                <c:pt idx="32">
                  <c:v>32173</c:v>
                </c:pt>
                <c:pt idx="33">
                  <c:v>31986</c:v>
                </c:pt>
                <c:pt idx="34">
                  <c:v>29881</c:v>
                </c:pt>
                <c:pt idx="35">
                  <c:v>35143</c:v>
                </c:pt>
                <c:pt idx="36">
                  <c:v>32654</c:v>
                </c:pt>
                <c:pt idx="37">
                  <c:v>35747</c:v>
                </c:pt>
                <c:pt idx="38">
                  <c:v>33571</c:v>
                </c:pt>
                <c:pt idx="39">
                  <c:v>33937</c:v>
                </c:pt>
                <c:pt idx="40">
                  <c:v>33245</c:v>
                </c:pt>
                <c:pt idx="41">
                  <c:v>34185</c:v>
                </c:pt>
                <c:pt idx="42">
                  <c:v>37726</c:v>
                </c:pt>
                <c:pt idx="43">
                  <c:v>34867</c:v>
                </c:pt>
                <c:pt idx="44">
                  <c:v>35774</c:v>
                </c:pt>
                <c:pt idx="45">
                  <c:v>30949</c:v>
                </c:pt>
                <c:pt idx="46">
                  <c:v>30511</c:v>
                </c:pt>
                <c:pt idx="47">
                  <c:v>34424</c:v>
                </c:pt>
                <c:pt idx="48">
                  <c:v>31470</c:v>
                </c:pt>
                <c:pt idx="49">
                  <c:v>35180</c:v>
                </c:pt>
                <c:pt idx="50">
                  <c:v>33926</c:v>
                </c:pt>
                <c:pt idx="51">
                  <c:v>29774</c:v>
                </c:pt>
              </c:numCache>
            </c:numRef>
          </c:val>
          <c:smooth val="0"/>
          <c:extLst>
            <c:ext xmlns:c16="http://schemas.microsoft.com/office/drawing/2014/chart" uri="{C3380CC4-5D6E-409C-BE32-E72D297353CC}">
              <c16:uniqueId val="{00000000-E8A4-4CE4-B97F-A77E4F81BEBB}"/>
            </c:ext>
          </c:extLst>
        </c:ser>
        <c:ser>
          <c:idx val="1"/>
          <c:order val="1"/>
          <c:tx>
            <c:strRef>
              <c:f>'1. Dept. Type (BOB ONLY)'!$C$1</c:f>
              <c:strCache>
                <c:ptCount val="1"/>
                <c:pt idx="0">
                  <c:v>Urgent Care / Walk In Centre</c:v>
                </c:pt>
              </c:strCache>
            </c:strRef>
          </c:tx>
          <c:spPr>
            <a:ln w="28575" cap="rnd">
              <a:solidFill>
                <a:srgbClr val="C00000"/>
              </a:solidFill>
              <a:round/>
            </a:ln>
            <a:effectLst/>
          </c:spPr>
          <c:marker>
            <c:symbol val="none"/>
          </c:marker>
          <c:cat>
            <c:numRef>
              <c:f>'1. Dept. Type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'1. Dept. Type (BOB ONLY)'!$C$20:$C$71</c:f>
              <c:numCache>
                <c:formatCode>General</c:formatCode>
                <c:ptCount val="52"/>
                <c:pt idx="0">
                  <c:v>9041</c:v>
                </c:pt>
                <c:pt idx="1">
                  <c:v>9942</c:v>
                </c:pt>
                <c:pt idx="2">
                  <c:v>9467</c:v>
                </c:pt>
                <c:pt idx="3">
                  <c:v>10028</c:v>
                </c:pt>
                <c:pt idx="4">
                  <c:v>9082</c:v>
                </c:pt>
                <c:pt idx="5">
                  <c:v>9017</c:v>
                </c:pt>
                <c:pt idx="6">
                  <c:v>8373</c:v>
                </c:pt>
                <c:pt idx="7">
                  <c:v>8208</c:v>
                </c:pt>
                <c:pt idx="8">
                  <c:v>8090</c:v>
                </c:pt>
                <c:pt idx="9">
                  <c:v>7926</c:v>
                </c:pt>
                <c:pt idx="10">
                  <c:v>7665</c:v>
                </c:pt>
                <c:pt idx="11">
                  <c:v>5309</c:v>
                </c:pt>
                <c:pt idx="12">
                  <c:v>3237</c:v>
                </c:pt>
                <c:pt idx="13">
                  <c:v>5000</c:v>
                </c:pt>
                <c:pt idx="14">
                  <c:v>6407</c:v>
                </c:pt>
                <c:pt idx="15">
                  <c:v>7377</c:v>
                </c:pt>
                <c:pt idx="16">
                  <c:v>7671</c:v>
                </c:pt>
                <c:pt idx="17">
                  <c:v>7598</c:v>
                </c:pt>
                <c:pt idx="18">
                  <c:v>4232</c:v>
                </c:pt>
                <c:pt idx="19">
                  <c:v>3935</c:v>
                </c:pt>
                <c:pt idx="20">
                  <c:v>4067</c:v>
                </c:pt>
                <c:pt idx="21">
                  <c:v>3318</c:v>
                </c:pt>
                <c:pt idx="22">
                  <c:v>3363</c:v>
                </c:pt>
                <c:pt idx="23">
                  <c:v>4592</c:v>
                </c:pt>
                <c:pt idx="24">
                  <c:v>6439</c:v>
                </c:pt>
                <c:pt idx="25">
                  <c:v>6489</c:v>
                </c:pt>
                <c:pt idx="26">
                  <c:v>7081</c:v>
                </c:pt>
                <c:pt idx="27">
                  <c:v>7271</c:v>
                </c:pt>
                <c:pt idx="28">
                  <c:v>6949</c:v>
                </c:pt>
                <c:pt idx="29">
                  <c:v>6958</c:v>
                </c:pt>
                <c:pt idx="30">
                  <c:v>6468</c:v>
                </c:pt>
                <c:pt idx="31">
                  <c:v>6304</c:v>
                </c:pt>
                <c:pt idx="32">
                  <c:v>5120</c:v>
                </c:pt>
                <c:pt idx="33">
                  <c:v>5441</c:v>
                </c:pt>
                <c:pt idx="34">
                  <c:v>5447</c:v>
                </c:pt>
                <c:pt idx="35">
                  <c:v>6374</c:v>
                </c:pt>
                <c:pt idx="36">
                  <c:v>6274</c:v>
                </c:pt>
                <c:pt idx="37">
                  <c:v>7328</c:v>
                </c:pt>
                <c:pt idx="38">
                  <c:v>7141</c:v>
                </c:pt>
                <c:pt idx="39">
                  <c:v>7373</c:v>
                </c:pt>
                <c:pt idx="40">
                  <c:v>4442</c:v>
                </c:pt>
                <c:pt idx="41">
                  <c:v>6023</c:v>
                </c:pt>
                <c:pt idx="42">
                  <c:v>6861</c:v>
                </c:pt>
                <c:pt idx="43">
                  <c:v>6632</c:v>
                </c:pt>
                <c:pt idx="44">
                  <c:v>6251</c:v>
                </c:pt>
                <c:pt idx="45">
                  <c:v>6680</c:v>
                </c:pt>
                <c:pt idx="46">
                  <c:v>6327</c:v>
                </c:pt>
                <c:pt idx="47">
                  <c:v>7039</c:v>
                </c:pt>
                <c:pt idx="48">
                  <c:v>7012</c:v>
                </c:pt>
                <c:pt idx="49">
                  <c:v>7756</c:v>
                </c:pt>
                <c:pt idx="50">
                  <c:v>8325</c:v>
                </c:pt>
                <c:pt idx="51">
                  <c:v>7313</c:v>
                </c:pt>
              </c:numCache>
            </c:numRef>
          </c:val>
          <c:smooth val="0"/>
          <c:extLst>
            <c:ext xmlns:c16="http://schemas.microsoft.com/office/drawing/2014/chart" uri="{C3380CC4-5D6E-409C-BE32-E72D297353CC}">
              <c16:uniqueId val="{00000001-E8A4-4CE4-B97F-A77E4F81BEBB}"/>
            </c:ext>
          </c:extLst>
        </c:ser>
        <c:ser>
          <c:idx val="2"/>
          <c:order val="2"/>
          <c:tx>
            <c:strRef>
              <c:f>'1. Dept. Type (BOB ONLY)'!$D$1</c:f>
              <c:strCache>
                <c:ptCount val="1"/>
                <c:pt idx="0">
                  <c:v>Same Day Emergency Care</c:v>
                </c:pt>
              </c:strCache>
            </c:strRef>
          </c:tx>
          <c:spPr>
            <a:ln w="28575" cap="rnd">
              <a:solidFill>
                <a:schemeClr val="accent3"/>
              </a:solidFill>
              <a:round/>
            </a:ln>
            <a:effectLst/>
          </c:spPr>
          <c:marker>
            <c:symbol val="none"/>
          </c:marker>
          <c:cat>
            <c:numRef>
              <c:f>'1. Dept. Type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'1. Dept. Type (BOB ONLY)'!$D$20:$D$71</c:f>
              <c:numCache>
                <c:formatCode>General</c:formatCode>
                <c:ptCount val="52"/>
                <c:pt idx="0">
                  <c:v>213</c:v>
                </c:pt>
                <c:pt idx="1">
                  <c:v>640</c:v>
                </c:pt>
                <c:pt idx="2">
                  <c:v>602</c:v>
                </c:pt>
                <c:pt idx="3">
                  <c:v>672</c:v>
                </c:pt>
                <c:pt idx="4">
                  <c:v>516</c:v>
                </c:pt>
                <c:pt idx="5">
                  <c:v>582</c:v>
                </c:pt>
                <c:pt idx="6">
                  <c:v>595</c:v>
                </c:pt>
                <c:pt idx="7">
                  <c:v>628</c:v>
                </c:pt>
                <c:pt idx="8">
                  <c:v>614</c:v>
                </c:pt>
                <c:pt idx="9">
                  <c:v>549</c:v>
                </c:pt>
                <c:pt idx="10">
                  <c:v>565</c:v>
                </c:pt>
                <c:pt idx="11">
                  <c:v>376</c:v>
                </c:pt>
                <c:pt idx="12">
                  <c:v>561</c:v>
                </c:pt>
                <c:pt idx="13">
                  <c:v>449</c:v>
                </c:pt>
                <c:pt idx="14">
                  <c:v>468</c:v>
                </c:pt>
                <c:pt idx="15">
                  <c:v>531</c:v>
                </c:pt>
                <c:pt idx="16">
                  <c:v>531</c:v>
                </c:pt>
                <c:pt idx="17">
                  <c:v>586</c:v>
                </c:pt>
                <c:pt idx="18">
                  <c:v>532</c:v>
                </c:pt>
                <c:pt idx="19">
                  <c:v>546</c:v>
                </c:pt>
                <c:pt idx="20">
                  <c:v>528</c:v>
                </c:pt>
                <c:pt idx="21">
                  <c:v>533</c:v>
                </c:pt>
                <c:pt idx="22">
                  <c:v>540</c:v>
                </c:pt>
                <c:pt idx="23">
                  <c:v>598</c:v>
                </c:pt>
                <c:pt idx="24">
                  <c:v>643</c:v>
                </c:pt>
                <c:pt idx="25">
                  <c:v>688</c:v>
                </c:pt>
                <c:pt idx="26">
                  <c:v>699</c:v>
                </c:pt>
                <c:pt idx="27">
                  <c:v>708</c:v>
                </c:pt>
                <c:pt idx="28">
                  <c:v>709</c:v>
                </c:pt>
                <c:pt idx="29">
                  <c:v>663</c:v>
                </c:pt>
                <c:pt idx="30">
                  <c:v>667</c:v>
                </c:pt>
                <c:pt idx="31">
                  <c:v>745</c:v>
                </c:pt>
                <c:pt idx="32">
                  <c:v>660</c:v>
                </c:pt>
                <c:pt idx="33">
                  <c:v>576</c:v>
                </c:pt>
                <c:pt idx="34">
                  <c:v>531</c:v>
                </c:pt>
                <c:pt idx="35">
                  <c:v>616</c:v>
                </c:pt>
                <c:pt idx="36">
                  <c:v>528</c:v>
                </c:pt>
                <c:pt idx="37">
                  <c:v>537</c:v>
                </c:pt>
                <c:pt idx="38">
                  <c:v>396</c:v>
                </c:pt>
                <c:pt idx="39">
                  <c:v>526</c:v>
                </c:pt>
                <c:pt idx="40">
                  <c:v>469</c:v>
                </c:pt>
                <c:pt idx="41">
                  <c:v>494</c:v>
                </c:pt>
                <c:pt idx="42">
                  <c:v>518</c:v>
                </c:pt>
                <c:pt idx="43">
                  <c:v>574</c:v>
                </c:pt>
                <c:pt idx="44">
                  <c:v>568</c:v>
                </c:pt>
                <c:pt idx="45">
                  <c:v>505</c:v>
                </c:pt>
                <c:pt idx="46">
                  <c:v>558</c:v>
                </c:pt>
                <c:pt idx="47">
                  <c:v>592</c:v>
                </c:pt>
                <c:pt idx="48">
                  <c:v>539</c:v>
                </c:pt>
                <c:pt idx="49">
                  <c:v>638</c:v>
                </c:pt>
                <c:pt idx="50">
                  <c:v>449</c:v>
                </c:pt>
                <c:pt idx="51">
                  <c:v>34</c:v>
                </c:pt>
              </c:numCache>
            </c:numRef>
          </c:val>
          <c:smooth val="0"/>
          <c:extLst>
            <c:ext xmlns:c16="http://schemas.microsoft.com/office/drawing/2014/chart" uri="{C3380CC4-5D6E-409C-BE32-E72D297353CC}">
              <c16:uniqueId val="{00000002-E8A4-4CE4-B97F-A77E4F81BEBB}"/>
            </c:ext>
          </c:extLst>
        </c:ser>
        <c:dLbls>
          <c:showLegendKey val="0"/>
          <c:showVal val="0"/>
          <c:showCatName val="0"/>
          <c:showSerName val="0"/>
          <c:showPercent val="0"/>
          <c:showBubbleSize val="0"/>
        </c:dLbls>
        <c:smooth val="0"/>
        <c:axId val="1938754352"/>
        <c:axId val="1994465296"/>
      </c:lineChart>
      <c:dateAx>
        <c:axId val="1938754352"/>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4465296"/>
        <c:crosses val="autoZero"/>
        <c:auto val="1"/>
        <c:lblOffset val="100"/>
        <c:baseTimeUnit val="months"/>
        <c:majorUnit val="1"/>
        <c:majorTimeUnit val="months"/>
      </c:dateAx>
      <c:valAx>
        <c:axId val="1994465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Number of BOB Registered</a:t>
                </a:r>
                <a:r>
                  <a:rPr lang="en-IE" baseline="0"/>
                  <a:t>  Patients </a:t>
                </a:r>
                <a:endParaRPr lang="en-I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8754352"/>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100" b="1" i="0" baseline="0">
                <a:solidFill>
                  <a:schemeClr val="tx1"/>
                </a:solidFill>
                <a:effectLst/>
              </a:rPr>
              <a:t>A&amp;E Department Activity by Acuity</a:t>
            </a:r>
            <a:endParaRPr lang="en-IE" sz="1100" b="1">
              <a:solidFill>
                <a:schemeClr val="tx1"/>
              </a:solidFill>
              <a:effectLst/>
            </a:endParaRPr>
          </a:p>
        </c:rich>
      </c:tx>
      <c:layout>
        <c:manualLayout>
          <c:xMode val="edge"/>
          <c:yMode val="edge"/>
          <c:x val="4.343855555555555E-2"/>
          <c:y val="7.055555555555555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'2. Acuity (BOB ONLY)'!$B$1</c:f>
              <c:strCache>
                <c:ptCount val="1"/>
                <c:pt idx="0">
                  <c:v>Immediate resuscitation level emergency care</c:v>
                </c:pt>
              </c:strCache>
            </c:strRef>
          </c:tx>
          <c:spPr>
            <a:ln w="28575" cap="rnd">
              <a:solidFill>
                <a:srgbClr val="FFC000"/>
              </a:solidFill>
              <a:round/>
            </a:ln>
            <a:effectLst/>
          </c:spPr>
          <c:marker>
            <c:symbol val="none"/>
          </c:marker>
          <c:cat>
            <c:numRef>
              <c:f>'2. Acuity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'2. Acuity (BOB ONLY)'!$B$20:$B$71</c:f>
              <c:numCache>
                <c:formatCode>General</c:formatCode>
                <c:ptCount val="52"/>
                <c:pt idx="0">
                  <c:v>554</c:v>
                </c:pt>
                <c:pt idx="1">
                  <c:v>556</c:v>
                </c:pt>
                <c:pt idx="2">
                  <c:v>509</c:v>
                </c:pt>
                <c:pt idx="3">
                  <c:v>475</c:v>
                </c:pt>
                <c:pt idx="4">
                  <c:v>500</c:v>
                </c:pt>
                <c:pt idx="5">
                  <c:v>513</c:v>
                </c:pt>
                <c:pt idx="6">
                  <c:v>518</c:v>
                </c:pt>
                <c:pt idx="7">
                  <c:v>486</c:v>
                </c:pt>
                <c:pt idx="8">
                  <c:v>498</c:v>
                </c:pt>
                <c:pt idx="9">
                  <c:v>475</c:v>
                </c:pt>
                <c:pt idx="10">
                  <c:v>436</c:v>
                </c:pt>
                <c:pt idx="11">
                  <c:v>402</c:v>
                </c:pt>
                <c:pt idx="12">
                  <c:v>420</c:v>
                </c:pt>
                <c:pt idx="13">
                  <c:v>347</c:v>
                </c:pt>
                <c:pt idx="14">
                  <c:v>415</c:v>
                </c:pt>
                <c:pt idx="15">
                  <c:v>696</c:v>
                </c:pt>
                <c:pt idx="16">
                  <c:v>676</c:v>
                </c:pt>
                <c:pt idx="17">
                  <c:v>585</c:v>
                </c:pt>
                <c:pt idx="18">
                  <c:v>583</c:v>
                </c:pt>
                <c:pt idx="19">
                  <c:v>501</c:v>
                </c:pt>
                <c:pt idx="20">
                  <c:v>705</c:v>
                </c:pt>
                <c:pt idx="21">
                  <c:v>714</c:v>
                </c:pt>
                <c:pt idx="22">
                  <c:v>571</c:v>
                </c:pt>
                <c:pt idx="23">
                  <c:v>593</c:v>
                </c:pt>
                <c:pt idx="24">
                  <c:v>670</c:v>
                </c:pt>
                <c:pt idx="25">
                  <c:v>693</c:v>
                </c:pt>
                <c:pt idx="26">
                  <c:v>763</c:v>
                </c:pt>
                <c:pt idx="27">
                  <c:v>722</c:v>
                </c:pt>
                <c:pt idx="28">
                  <c:v>599</c:v>
                </c:pt>
                <c:pt idx="29">
                  <c:v>632</c:v>
                </c:pt>
                <c:pt idx="30">
                  <c:v>684</c:v>
                </c:pt>
                <c:pt idx="31">
                  <c:v>610</c:v>
                </c:pt>
                <c:pt idx="32">
                  <c:v>582</c:v>
                </c:pt>
                <c:pt idx="33">
                  <c:v>579</c:v>
                </c:pt>
                <c:pt idx="34">
                  <c:v>573</c:v>
                </c:pt>
                <c:pt idx="35">
                  <c:v>610</c:v>
                </c:pt>
                <c:pt idx="36">
                  <c:v>586</c:v>
                </c:pt>
                <c:pt idx="37">
                  <c:v>629</c:v>
                </c:pt>
                <c:pt idx="38">
                  <c:v>626</c:v>
                </c:pt>
                <c:pt idx="39">
                  <c:v>611</c:v>
                </c:pt>
                <c:pt idx="40">
                  <c:v>617</c:v>
                </c:pt>
                <c:pt idx="41">
                  <c:v>604</c:v>
                </c:pt>
                <c:pt idx="42">
                  <c:v>632</c:v>
                </c:pt>
                <c:pt idx="43">
                  <c:v>663</c:v>
                </c:pt>
                <c:pt idx="44">
                  <c:v>677</c:v>
                </c:pt>
                <c:pt idx="45">
                  <c:v>596</c:v>
                </c:pt>
                <c:pt idx="46">
                  <c:v>548</c:v>
                </c:pt>
                <c:pt idx="47">
                  <c:v>615</c:v>
                </c:pt>
                <c:pt idx="48">
                  <c:v>566</c:v>
                </c:pt>
                <c:pt idx="49">
                  <c:v>489</c:v>
                </c:pt>
                <c:pt idx="50">
                  <c:v>555</c:v>
                </c:pt>
                <c:pt idx="51">
                  <c:v>440</c:v>
                </c:pt>
              </c:numCache>
            </c:numRef>
          </c:val>
          <c:smooth val="0"/>
          <c:extLst>
            <c:ext xmlns:c16="http://schemas.microsoft.com/office/drawing/2014/chart" uri="{C3380CC4-5D6E-409C-BE32-E72D297353CC}">
              <c16:uniqueId val="{00000000-26E3-443C-A79B-C4693685DBDE}"/>
            </c:ext>
          </c:extLst>
        </c:ser>
        <c:ser>
          <c:idx val="1"/>
          <c:order val="1"/>
          <c:tx>
            <c:strRef>
              <c:f>'2. Acuity (BOB ONLY)'!$C$1</c:f>
              <c:strCache>
                <c:ptCount val="1"/>
                <c:pt idx="0">
                  <c:v>Null</c:v>
                </c:pt>
              </c:strCache>
            </c:strRef>
          </c:tx>
          <c:spPr>
            <a:ln w="28575" cap="rnd">
              <a:solidFill>
                <a:schemeClr val="accent2"/>
              </a:solidFill>
              <a:round/>
            </a:ln>
            <a:effectLst/>
          </c:spPr>
          <c:marker>
            <c:symbol val="none"/>
          </c:marker>
          <c:cat>
            <c:numRef>
              <c:f>'2. Acuity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'2. Acuity (BOB ONLY)'!$C$20:$C$71</c:f>
              <c:numCache>
                <c:formatCode>General</c:formatCode>
                <c:ptCount val="52"/>
                <c:pt idx="0">
                  <c:v>9632</c:v>
                </c:pt>
                <c:pt idx="1">
                  <c:v>10809</c:v>
                </c:pt>
                <c:pt idx="2">
                  <c:v>10333</c:v>
                </c:pt>
                <c:pt idx="3">
                  <c:v>10906</c:v>
                </c:pt>
                <c:pt idx="4">
                  <c:v>9732</c:v>
                </c:pt>
                <c:pt idx="5">
                  <c:v>9854</c:v>
                </c:pt>
                <c:pt idx="6">
                  <c:v>9317</c:v>
                </c:pt>
                <c:pt idx="7">
                  <c:v>8891</c:v>
                </c:pt>
                <c:pt idx="8">
                  <c:v>8775</c:v>
                </c:pt>
                <c:pt idx="9">
                  <c:v>8168</c:v>
                </c:pt>
                <c:pt idx="10">
                  <c:v>7802</c:v>
                </c:pt>
                <c:pt idx="11">
                  <c:v>5595</c:v>
                </c:pt>
                <c:pt idx="12">
                  <c:v>3894</c:v>
                </c:pt>
                <c:pt idx="13">
                  <c:v>5731</c:v>
                </c:pt>
                <c:pt idx="14">
                  <c:v>6950</c:v>
                </c:pt>
                <c:pt idx="15">
                  <c:v>7736</c:v>
                </c:pt>
                <c:pt idx="16">
                  <c:v>8030</c:v>
                </c:pt>
                <c:pt idx="17">
                  <c:v>8171</c:v>
                </c:pt>
                <c:pt idx="18">
                  <c:v>4694</c:v>
                </c:pt>
                <c:pt idx="19">
                  <c:v>4655</c:v>
                </c:pt>
                <c:pt idx="20">
                  <c:v>4593</c:v>
                </c:pt>
                <c:pt idx="21">
                  <c:v>4069</c:v>
                </c:pt>
                <c:pt idx="22">
                  <c:v>3886</c:v>
                </c:pt>
                <c:pt idx="23">
                  <c:v>5173</c:v>
                </c:pt>
                <c:pt idx="24">
                  <c:v>6875</c:v>
                </c:pt>
                <c:pt idx="25">
                  <c:v>6994</c:v>
                </c:pt>
                <c:pt idx="26">
                  <c:v>7518</c:v>
                </c:pt>
                <c:pt idx="27">
                  <c:v>7245</c:v>
                </c:pt>
                <c:pt idx="28">
                  <c:v>10082</c:v>
                </c:pt>
                <c:pt idx="29">
                  <c:v>10317</c:v>
                </c:pt>
                <c:pt idx="30">
                  <c:v>6284</c:v>
                </c:pt>
                <c:pt idx="31">
                  <c:v>6257</c:v>
                </c:pt>
                <c:pt idx="32">
                  <c:v>5152</c:v>
                </c:pt>
                <c:pt idx="33">
                  <c:v>5458</c:v>
                </c:pt>
                <c:pt idx="34">
                  <c:v>5194</c:v>
                </c:pt>
                <c:pt idx="35">
                  <c:v>5988</c:v>
                </c:pt>
                <c:pt idx="36">
                  <c:v>5911</c:v>
                </c:pt>
                <c:pt idx="37">
                  <c:v>6753</c:v>
                </c:pt>
                <c:pt idx="38">
                  <c:v>6761</c:v>
                </c:pt>
                <c:pt idx="39">
                  <c:v>7030</c:v>
                </c:pt>
                <c:pt idx="40">
                  <c:v>4085</c:v>
                </c:pt>
                <c:pt idx="41">
                  <c:v>5703</c:v>
                </c:pt>
                <c:pt idx="42">
                  <c:v>6522</c:v>
                </c:pt>
                <c:pt idx="43">
                  <c:v>6215</c:v>
                </c:pt>
                <c:pt idx="44">
                  <c:v>5721</c:v>
                </c:pt>
                <c:pt idx="45">
                  <c:v>6179</c:v>
                </c:pt>
                <c:pt idx="46">
                  <c:v>5844</c:v>
                </c:pt>
                <c:pt idx="47">
                  <c:v>6133</c:v>
                </c:pt>
                <c:pt idx="48">
                  <c:v>5604</c:v>
                </c:pt>
                <c:pt idx="49">
                  <c:v>18389</c:v>
                </c:pt>
                <c:pt idx="50">
                  <c:v>9204</c:v>
                </c:pt>
                <c:pt idx="51">
                  <c:v>5299</c:v>
                </c:pt>
              </c:numCache>
            </c:numRef>
          </c:val>
          <c:smooth val="0"/>
          <c:extLst>
            <c:ext xmlns:c16="http://schemas.microsoft.com/office/drawing/2014/chart" uri="{C3380CC4-5D6E-409C-BE32-E72D297353CC}">
              <c16:uniqueId val="{00000001-26E3-443C-A79B-C4693685DBDE}"/>
            </c:ext>
          </c:extLst>
        </c:ser>
        <c:ser>
          <c:idx val="2"/>
          <c:order val="2"/>
          <c:tx>
            <c:strRef>
              <c:f>'2. Acuity (BOB ONLY)'!$D$1</c:f>
              <c:strCache>
                <c:ptCount val="1"/>
                <c:pt idx="0">
                  <c:v>Urgent level emergency care</c:v>
                </c:pt>
              </c:strCache>
            </c:strRef>
          </c:tx>
          <c:spPr>
            <a:ln w="28575" cap="rnd">
              <a:solidFill>
                <a:schemeClr val="accent3"/>
              </a:solidFill>
              <a:round/>
            </a:ln>
            <a:effectLst/>
          </c:spPr>
          <c:marker>
            <c:symbol val="none"/>
          </c:marker>
          <c:cat>
            <c:numRef>
              <c:f>'2. Acuity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'2. Acuity (BOB ONLY)'!$D$20:$D$71</c:f>
              <c:numCache>
                <c:formatCode>General</c:formatCode>
                <c:ptCount val="52"/>
                <c:pt idx="0">
                  <c:v>15448</c:v>
                </c:pt>
                <c:pt idx="1">
                  <c:v>16174</c:v>
                </c:pt>
                <c:pt idx="2">
                  <c:v>15283</c:v>
                </c:pt>
                <c:pt idx="3">
                  <c:v>15601</c:v>
                </c:pt>
                <c:pt idx="4">
                  <c:v>14872</c:v>
                </c:pt>
                <c:pt idx="5">
                  <c:v>14408</c:v>
                </c:pt>
                <c:pt idx="6">
                  <c:v>15550</c:v>
                </c:pt>
                <c:pt idx="7">
                  <c:v>15542</c:v>
                </c:pt>
                <c:pt idx="8">
                  <c:v>16113</c:v>
                </c:pt>
                <c:pt idx="9">
                  <c:v>14991</c:v>
                </c:pt>
                <c:pt idx="10">
                  <c:v>14426</c:v>
                </c:pt>
                <c:pt idx="11">
                  <c:v>11338</c:v>
                </c:pt>
                <c:pt idx="12">
                  <c:v>12753</c:v>
                </c:pt>
                <c:pt idx="13">
                  <c:v>12213</c:v>
                </c:pt>
                <c:pt idx="14">
                  <c:v>13399</c:v>
                </c:pt>
                <c:pt idx="15">
                  <c:v>15515</c:v>
                </c:pt>
                <c:pt idx="16">
                  <c:v>18499</c:v>
                </c:pt>
                <c:pt idx="17">
                  <c:v>15535</c:v>
                </c:pt>
                <c:pt idx="18">
                  <c:v>15532</c:v>
                </c:pt>
                <c:pt idx="19">
                  <c:v>14695</c:v>
                </c:pt>
                <c:pt idx="20">
                  <c:v>13566</c:v>
                </c:pt>
                <c:pt idx="21">
                  <c:v>13990</c:v>
                </c:pt>
                <c:pt idx="22">
                  <c:v>13569</c:v>
                </c:pt>
                <c:pt idx="23">
                  <c:v>16632</c:v>
                </c:pt>
                <c:pt idx="24">
                  <c:v>17575</c:v>
                </c:pt>
                <c:pt idx="25">
                  <c:v>19103</c:v>
                </c:pt>
                <c:pt idx="26">
                  <c:v>19307</c:v>
                </c:pt>
                <c:pt idx="27">
                  <c:v>19753</c:v>
                </c:pt>
                <c:pt idx="28">
                  <c:v>17474</c:v>
                </c:pt>
                <c:pt idx="29">
                  <c:v>18127</c:v>
                </c:pt>
                <c:pt idx="30">
                  <c:v>20903</c:v>
                </c:pt>
                <c:pt idx="31">
                  <c:v>20267</c:v>
                </c:pt>
                <c:pt idx="32">
                  <c:v>18892</c:v>
                </c:pt>
                <c:pt idx="33">
                  <c:v>18898</c:v>
                </c:pt>
                <c:pt idx="34">
                  <c:v>17857</c:v>
                </c:pt>
                <c:pt idx="35">
                  <c:v>20335</c:v>
                </c:pt>
                <c:pt idx="36">
                  <c:v>18413</c:v>
                </c:pt>
                <c:pt idx="37">
                  <c:v>20043</c:v>
                </c:pt>
                <c:pt idx="38">
                  <c:v>18836</c:v>
                </c:pt>
                <c:pt idx="39">
                  <c:v>19402</c:v>
                </c:pt>
                <c:pt idx="40">
                  <c:v>18344</c:v>
                </c:pt>
                <c:pt idx="41">
                  <c:v>18871</c:v>
                </c:pt>
                <c:pt idx="42">
                  <c:v>21200</c:v>
                </c:pt>
                <c:pt idx="43">
                  <c:v>19797</c:v>
                </c:pt>
                <c:pt idx="44">
                  <c:v>20751</c:v>
                </c:pt>
                <c:pt idx="45">
                  <c:v>18223</c:v>
                </c:pt>
                <c:pt idx="46">
                  <c:v>17678</c:v>
                </c:pt>
                <c:pt idx="47">
                  <c:v>20051</c:v>
                </c:pt>
                <c:pt idx="48">
                  <c:v>18252</c:v>
                </c:pt>
                <c:pt idx="49">
                  <c:v>12678</c:v>
                </c:pt>
                <c:pt idx="50">
                  <c:v>19332</c:v>
                </c:pt>
                <c:pt idx="51">
                  <c:v>17925</c:v>
                </c:pt>
              </c:numCache>
            </c:numRef>
          </c:val>
          <c:smooth val="0"/>
          <c:extLst>
            <c:ext xmlns:c16="http://schemas.microsoft.com/office/drawing/2014/chart" uri="{C3380CC4-5D6E-409C-BE32-E72D297353CC}">
              <c16:uniqueId val="{00000002-26E3-443C-A79B-C4693685DBDE}"/>
            </c:ext>
          </c:extLst>
        </c:ser>
        <c:ser>
          <c:idx val="3"/>
          <c:order val="3"/>
          <c:tx>
            <c:strRef>
              <c:f>'2. Acuity (BOB ONLY)'!$E$1</c:f>
              <c:strCache>
                <c:ptCount val="1"/>
                <c:pt idx="0">
                  <c:v>Standard level emergency care</c:v>
                </c:pt>
              </c:strCache>
            </c:strRef>
          </c:tx>
          <c:spPr>
            <a:ln w="28575" cap="rnd">
              <a:solidFill>
                <a:schemeClr val="accent4"/>
              </a:solidFill>
              <a:round/>
            </a:ln>
            <a:effectLst/>
          </c:spPr>
          <c:marker>
            <c:symbol val="none"/>
          </c:marker>
          <c:cat>
            <c:numRef>
              <c:f>'2. Acuity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'2. Acuity (BOB ONLY)'!$E$20:$E$71</c:f>
              <c:numCache>
                <c:formatCode>General</c:formatCode>
                <c:ptCount val="52"/>
                <c:pt idx="0">
                  <c:v>10104</c:v>
                </c:pt>
                <c:pt idx="1">
                  <c:v>10976</c:v>
                </c:pt>
                <c:pt idx="2">
                  <c:v>11447</c:v>
                </c:pt>
                <c:pt idx="3">
                  <c:v>12729</c:v>
                </c:pt>
                <c:pt idx="4">
                  <c:v>11056</c:v>
                </c:pt>
                <c:pt idx="5">
                  <c:v>11259</c:v>
                </c:pt>
                <c:pt idx="6">
                  <c:v>12421</c:v>
                </c:pt>
                <c:pt idx="7">
                  <c:v>11914</c:v>
                </c:pt>
                <c:pt idx="8">
                  <c:v>11856</c:v>
                </c:pt>
                <c:pt idx="9">
                  <c:v>12171</c:v>
                </c:pt>
                <c:pt idx="10">
                  <c:v>11649</c:v>
                </c:pt>
                <c:pt idx="11">
                  <c:v>9147</c:v>
                </c:pt>
                <c:pt idx="12">
                  <c:v>7710</c:v>
                </c:pt>
                <c:pt idx="13">
                  <c:v>9396</c:v>
                </c:pt>
                <c:pt idx="14">
                  <c:v>9713</c:v>
                </c:pt>
                <c:pt idx="15">
                  <c:v>9875</c:v>
                </c:pt>
                <c:pt idx="16">
                  <c:v>11823</c:v>
                </c:pt>
                <c:pt idx="17">
                  <c:v>10141</c:v>
                </c:pt>
                <c:pt idx="18">
                  <c:v>9044</c:v>
                </c:pt>
                <c:pt idx="19">
                  <c:v>7584</c:v>
                </c:pt>
                <c:pt idx="20">
                  <c:v>8326</c:v>
                </c:pt>
                <c:pt idx="21">
                  <c:v>5433</c:v>
                </c:pt>
                <c:pt idx="22">
                  <c:v>5616</c:v>
                </c:pt>
                <c:pt idx="23">
                  <c:v>8330</c:v>
                </c:pt>
                <c:pt idx="24">
                  <c:v>9974</c:v>
                </c:pt>
                <c:pt idx="25">
                  <c:v>11681</c:v>
                </c:pt>
                <c:pt idx="26">
                  <c:v>13656</c:v>
                </c:pt>
                <c:pt idx="27">
                  <c:v>13585</c:v>
                </c:pt>
                <c:pt idx="28">
                  <c:v>11477</c:v>
                </c:pt>
                <c:pt idx="29">
                  <c:v>12840</c:v>
                </c:pt>
                <c:pt idx="30">
                  <c:v>12888</c:v>
                </c:pt>
                <c:pt idx="31">
                  <c:v>12179</c:v>
                </c:pt>
                <c:pt idx="32">
                  <c:v>10215</c:v>
                </c:pt>
                <c:pt idx="33">
                  <c:v>10008</c:v>
                </c:pt>
                <c:pt idx="34">
                  <c:v>9466</c:v>
                </c:pt>
                <c:pt idx="35">
                  <c:v>11949</c:v>
                </c:pt>
                <c:pt idx="36">
                  <c:v>11522</c:v>
                </c:pt>
                <c:pt idx="37">
                  <c:v>12694</c:v>
                </c:pt>
                <c:pt idx="38">
                  <c:v>11815</c:v>
                </c:pt>
                <c:pt idx="39">
                  <c:v>11257</c:v>
                </c:pt>
                <c:pt idx="40">
                  <c:v>11893</c:v>
                </c:pt>
                <c:pt idx="41">
                  <c:v>11938</c:v>
                </c:pt>
                <c:pt idx="42">
                  <c:v>12817</c:v>
                </c:pt>
                <c:pt idx="43">
                  <c:v>11494</c:v>
                </c:pt>
                <c:pt idx="44">
                  <c:v>11266</c:v>
                </c:pt>
                <c:pt idx="45">
                  <c:v>9581</c:v>
                </c:pt>
                <c:pt idx="46">
                  <c:v>10086</c:v>
                </c:pt>
                <c:pt idx="47">
                  <c:v>11464</c:v>
                </c:pt>
                <c:pt idx="48">
                  <c:v>10979</c:v>
                </c:pt>
                <c:pt idx="49">
                  <c:v>8671</c:v>
                </c:pt>
                <c:pt idx="50">
                  <c:v>12824</c:v>
                </c:pt>
                <c:pt idx="51">
                  <c:v>10545</c:v>
                </c:pt>
              </c:numCache>
            </c:numRef>
          </c:val>
          <c:smooth val="0"/>
          <c:extLst>
            <c:ext xmlns:c16="http://schemas.microsoft.com/office/drawing/2014/chart" uri="{C3380CC4-5D6E-409C-BE32-E72D297353CC}">
              <c16:uniqueId val="{00000003-26E3-443C-A79B-C4693685DBDE}"/>
            </c:ext>
          </c:extLst>
        </c:ser>
        <c:ser>
          <c:idx val="4"/>
          <c:order val="4"/>
          <c:tx>
            <c:strRef>
              <c:f>'2. Acuity (BOB ONLY)'!$F$1</c:f>
              <c:strCache>
                <c:ptCount val="1"/>
                <c:pt idx="0">
                  <c:v>Very urgent level emergency care</c:v>
                </c:pt>
              </c:strCache>
            </c:strRef>
          </c:tx>
          <c:spPr>
            <a:ln w="28575" cap="rnd">
              <a:solidFill>
                <a:schemeClr val="accent5"/>
              </a:solidFill>
              <a:round/>
            </a:ln>
            <a:effectLst/>
          </c:spPr>
          <c:marker>
            <c:symbol val="none"/>
          </c:marker>
          <c:cat>
            <c:numRef>
              <c:f>'2. Acuity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'2. Acuity (BOB ONLY)'!$F$20:$F$71</c:f>
              <c:numCache>
                <c:formatCode>General</c:formatCode>
                <c:ptCount val="52"/>
                <c:pt idx="0">
                  <c:v>1860</c:v>
                </c:pt>
                <c:pt idx="1">
                  <c:v>2043</c:v>
                </c:pt>
                <c:pt idx="2">
                  <c:v>1943</c:v>
                </c:pt>
                <c:pt idx="3">
                  <c:v>1869</c:v>
                </c:pt>
                <c:pt idx="4">
                  <c:v>1671</c:v>
                </c:pt>
                <c:pt idx="5">
                  <c:v>1930</c:v>
                </c:pt>
                <c:pt idx="6">
                  <c:v>2067</c:v>
                </c:pt>
                <c:pt idx="7">
                  <c:v>2301</c:v>
                </c:pt>
                <c:pt idx="8">
                  <c:v>2375</c:v>
                </c:pt>
                <c:pt idx="9">
                  <c:v>2016</c:v>
                </c:pt>
                <c:pt idx="10">
                  <c:v>1730</c:v>
                </c:pt>
                <c:pt idx="11">
                  <c:v>1625</c:v>
                </c:pt>
                <c:pt idx="12">
                  <c:v>1564</c:v>
                </c:pt>
                <c:pt idx="13">
                  <c:v>1267</c:v>
                </c:pt>
                <c:pt idx="14">
                  <c:v>1438</c:v>
                </c:pt>
                <c:pt idx="15">
                  <c:v>1534</c:v>
                </c:pt>
                <c:pt idx="16">
                  <c:v>1798</c:v>
                </c:pt>
                <c:pt idx="17">
                  <c:v>1689</c:v>
                </c:pt>
                <c:pt idx="18">
                  <c:v>1679</c:v>
                </c:pt>
                <c:pt idx="19">
                  <c:v>1495</c:v>
                </c:pt>
                <c:pt idx="20">
                  <c:v>1504</c:v>
                </c:pt>
                <c:pt idx="21">
                  <c:v>1400</c:v>
                </c:pt>
                <c:pt idx="22">
                  <c:v>1181</c:v>
                </c:pt>
                <c:pt idx="23">
                  <c:v>1464</c:v>
                </c:pt>
                <c:pt idx="24">
                  <c:v>1731</c:v>
                </c:pt>
                <c:pt idx="25">
                  <c:v>1960</c:v>
                </c:pt>
                <c:pt idx="26">
                  <c:v>2076</c:v>
                </c:pt>
                <c:pt idx="27">
                  <c:v>2291</c:v>
                </c:pt>
                <c:pt idx="28">
                  <c:v>1848</c:v>
                </c:pt>
                <c:pt idx="29">
                  <c:v>2053</c:v>
                </c:pt>
                <c:pt idx="30">
                  <c:v>2509</c:v>
                </c:pt>
                <c:pt idx="31">
                  <c:v>2344</c:v>
                </c:pt>
                <c:pt idx="32">
                  <c:v>2080</c:v>
                </c:pt>
                <c:pt idx="33">
                  <c:v>1995</c:v>
                </c:pt>
                <c:pt idx="34">
                  <c:v>1865</c:v>
                </c:pt>
                <c:pt idx="35">
                  <c:v>2177</c:v>
                </c:pt>
                <c:pt idx="36">
                  <c:v>2036</c:v>
                </c:pt>
                <c:pt idx="37">
                  <c:v>2366</c:v>
                </c:pt>
                <c:pt idx="38">
                  <c:v>2135</c:v>
                </c:pt>
                <c:pt idx="39">
                  <c:v>2461</c:v>
                </c:pt>
                <c:pt idx="40">
                  <c:v>2212</c:v>
                </c:pt>
                <c:pt idx="41">
                  <c:v>2707</c:v>
                </c:pt>
                <c:pt idx="42">
                  <c:v>2913</c:v>
                </c:pt>
                <c:pt idx="43">
                  <c:v>2818</c:v>
                </c:pt>
                <c:pt idx="44">
                  <c:v>2879</c:v>
                </c:pt>
                <c:pt idx="45">
                  <c:v>2552</c:v>
                </c:pt>
                <c:pt idx="46">
                  <c:v>2308</c:v>
                </c:pt>
                <c:pt idx="47">
                  <c:v>2658</c:v>
                </c:pt>
                <c:pt idx="48">
                  <c:v>2250</c:v>
                </c:pt>
                <c:pt idx="49">
                  <c:v>2136</c:v>
                </c:pt>
                <c:pt idx="50">
                  <c:v>2209</c:v>
                </c:pt>
                <c:pt idx="51">
                  <c:v>1759</c:v>
                </c:pt>
              </c:numCache>
            </c:numRef>
          </c:val>
          <c:smooth val="0"/>
          <c:extLst>
            <c:ext xmlns:c16="http://schemas.microsoft.com/office/drawing/2014/chart" uri="{C3380CC4-5D6E-409C-BE32-E72D297353CC}">
              <c16:uniqueId val="{00000004-26E3-443C-A79B-C4693685DBDE}"/>
            </c:ext>
          </c:extLst>
        </c:ser>
        <c:ser>
          <c:idx val="5"/>
          <c:order val="5"/>
          <c:tx>
            <c:strRef>
              <c:f>'2. Acuity (BOB ONLY)'!$G$1</c:f>
              <c:strCache>
                <c:ptCount val="1"/>
                <c:pt idx="0">
                  <c:v>Non-urgent level emergency care</c:v>
                </c:pt>
              </c:strCache>
            </c:strRef>
          </c:tx>
          <c:spPr>
            <a:ln w="28575" cap="rnd">
              <a:solidFill>
                <a:srgbClr val="C00000"/>
              </a:solidFill>
              <a:round/>
            </a:ln>
            <a:effectLst/>
          </c:spPr>
          <c:marker>
            <c:symbol val="none"/>
          </c:marker>
          <c:cat>
            <c:numRef>
              <c:f>'2. Acuity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'2. Acuity (BOB ONLY)'!$G$20:$G$71</c:f>
              <c:numCache>
                <c:formatCode>General</c:formatCode>
                <c:ptCount val="52"/>
                <c:pt idx="0">
                  <c:v>1712</c:v>
                </c:pt>
                <c:pt idx="1">
                  <c:v>1863</c:v>
                </c:pt>
                <c:pt idx="2">
                  <c:v>1227</c:v>
                </c:pt>
                <c:pt idx="3">
                  <c:v>1298</c:v>
                </c:pt>
                <c:pt idx="4">
                  <c:v>1377</c:v>
                </c:pt>
                <c:pt idx="5">
                  <c:v>1612</c:v>
                </c:pt>
                <c:pt idx="6">
                  <c:v>1451</c:v>
                </c:pt>
                <c:pt idx="7">
                  <c:v>1586</c:v>
                </c:pt>
                <c:pt idx="8">
                  <c:v>1647</c:v>
                </c:pt>
                <c:pt idx="9">
                  <c:v>1607</c:v>
                </c:pt>
                <c:pt idx="10">
                  <c:v>1543</c:v>
                </c:pt>
                <c:pt idx="11">
                  <c:v>1092</c:v>
                </c:pt>
                <c:pt idx="12">
                  <c:v>412</c:v>
                </c:pt>
                <c:pt idx="13">
                  <c:v>571</c:v>
                </c:pt>
                <c:pt idx="14">
                  <c:v>923</c:v>
                </c:pt>
                <c:pt idx="15">
                  <c:v>1169</c:v>
                </c:pt>
                <c:pt idx="16">
                  <c:v>1374</c:v>
                </c:pt>
                <c:pt idx="17">
                  <c:v>1066</c:v>
                </c:pt>
                <c:pt idx="18">
                  <c:v>956</c:v>
                </c:pt>
                <c:pt idx="19">
                  <c:v>820</c:v>
                </c:pt>
                <c:pt idx="20">
                  <c:v>897</c:v>
                </c:pt>
                <c:pt idx="21">
                  <c:v>618</c:v>
                </c:pt>
                <c:pt idx="22">
                  <c:v>668</c:v>
                </c:pt>
                <c:pt idx="23">
                  <c:v>796</c:v>
                </c:pt>
                <c:pt idx="24">
                  <c:v>1058</c:v>
                </c:pt>
                <c:pt idx="25">
                  <c:v>1187</c:v>
                </c:pt>
                <c:pt idx="26">
                  <c:v>1323</c:v>
                </c:pt>
                <c:pt idx="27">
                  <c:v>1350</c:v>
                </c:pt>
                <c:pt idx="28">
                  <c:v>963</c:v>
                </c:pt>
                <c:pt idx="29">
                  <c:v>945</c:v>
                </c:pt>
                <c:pt idx="30">
                  <c:v>1341</c:v>
                </c:pt>
                <c:pt idx="31">
                  <c:v>1079</c:v>
                </c:pt>
                <c:pt idx="32">
                  <c:v>1032</c:v>
                </c:pt>
                <c:pt idx="33">
                  <c:v>1065</c:v>
                </c:pt>
                <c:pt idx="34">
                  <c:v>904</c:v>
                </c:pt>
                <c:pt idx="35">
                  <c:v>1074</c:v>
                </c:pt>
                <c:pt idx="36">
                  <c:v>994</c:v>
                </c:pt>
                <c:pt idx="37">
                  <c:v>1137</c:v>
                </c:pt>
                <c:pt idx="38">
                  <c:v>939</c:v>
                </c:pt>
                <c:pt idx="39">
                  <c:v>1079</c:v>
                </c:pt>
                <c:pt idx="40">
                  <c:v>1005</c:v>
                </c:pt>
                <c:pt idx="41">
                  <c:v>883</c:v>
                </c:pt>
                <c:pt idx="42">
                  <c:v>1029</c:v>
                </c:pt>
                <c:pt idx="43">
                  <c:v>1088</c:v>
                </c:pt>
                <c:pt idx="44">
                  <c:v>1305</c:v>
                </c:pt>
                <c:pt idx="45">
                  <c:v>1007</c:v>
                </c:pt>
                <c:pt idx="46">
                  <c:v>934</c:v>
                </c:pt>
                <c:pt idx="47">
                  <c:v>1134</c:v>
                </c:pt>
                <c:pt idx="48">
                  <c:v>1398</c:v>
                </c:pt>
                <c:pt idx="49">
                  <c:v>1265</c:v>
                </c:pt>
                <c:pt idx="50">
                  <c:v>1464</c:v>
                </c:pt>
                <c:pt idx="51">
                  <c:v>1161</c:v>
                </c:pt>
              </c:numCache>
            </c:numRef>
          </c:val>
          <c:smooth val="0"/>
          <c:extLst>
            <c:ext xmlns:c16="http://schemas.microsoft.com/office/drawing/2014/chart" uri="{C3380CC4-5D6E-409C-BE32-E72D297353CC}">
              <c16:uniqueId val="{00000005-26E3-443C-A79B-C4693685DBDE}"/>
            </c:ext>
          </c:extLst>
        </c:ser>
        <c:dLbls>
          <c:showLegendKey val="0"/>
          <c:showVal val="0"/>
          <c:showCatName val="0"/>
          <c:showSerName val="0"/>
          <c:showPercent val="0"/>
          <c:showBubbleSize val="0"/>
        </c:dLbls>
        <c:smooth val="0"/>
        <c:axId val="112362495"/>
        <c:axId val="1804423264"/>
      </c:lineChart>
      <c:dateAx>
        <c:axId val="112362495"/>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4423264"/>
        <c:crosses val="autoZero"/>
        <c:auto val="1"/>
        <c:lblOffset val="100"/>
        <c:baseTimeUnit val="months"/>
        <c:majorUnit val="1"/>
        <c:majorTimeUnit val="months"/>
      </c:dateAx>
      <c:valAx>
        <c:axId val="180442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Number of BOB registered patients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362495"/>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100" b="1" i="0" baseline="0">
                <a:solidFill>
                  <a:schemeClr val="tx1"/>
                </a:solidFill>
                <a:effectLst/>
              </a:rPr>
              <a:t>A&amp;E Department Activity by Acuity</a:t>
            </a:r>
            <a:endParaRPr lang="en-IE" sz="1000">
              <a:solidFill>
                <a:schemeClr val="tx1"/>
              </a:solidFill>
              <a:effectLst/>
            </a:endParaRPr>
          </a:p>
        </c:rich>
      </c:tx>
      <c:layout>
        <c:manualLayout>
          <c:xMode val="edge"/>
          <c:yMode val="edge"/>
          <c:x val="1.3203333333333155E-3"/>
          <c:y val="7.055555555555555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'[ECDS_BOB_Extract_Arr_Dept_Acuity TRANSFORMED.xlsx]2. Acuity (BOB ONLY)'!$B$1</c:f>
              <c:strCache>
                <c:ptCount val="1"/>
                <c:pt idx="0">
                  <c:v>Immediate resuscitation level emergency care</c:v>
                </c:pt>
              </c:strCache>
            </c:strRef>
          </c:tx>
          <c:spPr>
            <a:ln w="28575" cap="rnd">
              <a:solidFill>
                <a:schemeClr val="accent1"/>
              </a:solidFill>
              <a:round/>
            </a:ln>
            <a:effectLst/>
          </c:spPr>
          <c:marker>
            <c:symbol val="none"/>
          </c:marker>
          <c:cat>
            <c:numRef>
              <c:f>'[ECDS_BOB_Extract_Arr_Dept_Acuity TRANSFORMED.xlsx]2. Acuity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'[ECDS_BOB_Extract_Arr_Dept_Acuity TRANSFORMED.xlsx]2. Acuity (BOB ONLY)'!$B$20:$B$71</c:f>
              <c:numCache>
                <c:formatCode>General</c:formatCode>
                <c:ptCount val="52"/>
                <c:pt idx="0">
                  <c:v>554</c:v>
                </c:pt>
                <c:pt idx="1">
                  <c:v>556</c:v>
                </c:pt>
                <c:pt idx="2">
                  <c:v>509</c:v>
                </c:pt>
                <c:pt idx="3">
                  <c:v>475</c:v>
                </c:pt>
                <c:pt idx="4">
                  <c:v>500</c:v>
                </c:pt>
                <c:pt idx="5">
                  <c:v>513</c:v>
                </c:pt>
                <c:pt idx="6">
                  <c:v>518</c:v>
                </c:pt>
                <c:pt idx="7">
                  <c:v>486</c:v>
                </c:pt>
                <c:pt idx="8">
                  <c:v>498</c:v>
                </c:pt>
                <c:pt idx="9">
                  <c:v>475</c:v>
                </c:pt>
                <c:pt idx="10">
                  <c:v>436</c:v>
                </c:pt>
                <c:pt idx="11">
                  <c:v>402</c:v>
                </c:pt>
                <c:pt idx="12">
                  <c:v>420</c:v>
                </c:pt>
                <c:pt idx="13">
                  <c:v>347</c:v>
                </c:pt>
                <c:pt idx="14">
                  <c:v>415</c:v>
                </c:pt>
                <c:pt idx="15">
                  <c:v>696</c:v>
                </c:pt>
                <c:pt idx="16">
                  <c:v>676</c:v>
                </c:pt>
                <c:pt idx="17">
                  <c:v>585</c:v>
                </c:pt>
                <c:pt idx="18">
                  <c:v>583</c:v>
                </c:pt>
                <c:pt idx="19">
                  <c:v>501</c:v>
                </c:pt>
                <c:pt idx="20">
                  <c:v>705</c:v>
                </c:pt>
                <c:pt idx="21">
                  <c:v>714</c:v>
                </c:pt>
                <c:pt idx="22">
                  <c:v>571</c:v>
                </c:pt>
                <c:pt idx="23">
                  <c:v>593</c:v>
                </c:pt>
                <c:pt idx="24">
                  <c:v>670</c:v>
                </c:pt>
                <c:pt idx="25">
                  <c:v>693</c:v>
                </c:pt>
                <c:pt idx="26">
                  <c:v>763</c:v>
                </c:pt>
                <c:pt idx="27">
                  <c:v>722</c:v>
                </c:pt>
                <c:pt idx="28">
                  <c:v>599</c:v>
                </c:pt>
                <c:pt idx="29">
                  <c:v>632</c:v>
                </c:pt>
                <c:pt idx="30">
                  <c:v>684</c:v>
                </c:pt>
                <c:pt idx="31">
                  <c:v>610</c:v>
                </c:pt>
                <c:pt idx="32">
                  <c:v>582</c:v>
                </c:pt>
                <c:pt idx="33">
                  <c:v>579</c:v>
                </c:pt>
                <c:pt idx="34">
                  <c:v>573</c:v>
                </c:pt>
                <c:pt idx="35">
                  <c:v>610</c:v>
                </c:pt>
                <c:pt idx="36">
                  <c:v>586</c:v>
                </c:pt>
                <c:pt idx="37">
                  <c:v>629</c:v>
                </c:pt>
                <c:pt idx="38">
                  <c:v>626</c:v>
                </c:pt>
                <c:pt idx="39">
                  <c:v>611</c:v>
                </c:pt>
                <c:pt idx="40">
                  <c:v>617</c:v>
                </c:pt>
                <c:pt idx="41">
                  <c:v>604</c:v>
                </c:pt>
                <c:pt idx="42">
                  <c:v>632</c:v>
                </c:pt>
                <c:pt idx="43">
                  <c:v>663</c:v>
                </c:pt>
                <c:pt idx="44">
                  <c:v>677</c:v>
                </c:pt>
                <c:pt idx="45">
                  <c:v>596</c:v>
                </c:pt>
                <c:pt idx="46">
                  <c:v>548</c:v>
                </c:pt>
                <c:pt idx="47">
                  <c:v>615</c:v>
                </c:pt>
                <c:pt idx="48">
                  <c:v>566</c:v>
                </c:pt>
                <c:pt idx="49">
                  <c:v>489</c:v>
                </c:pt>
                <c:pt idx="50">
                  <c:v>555</c:v>
                </c:pt>
                <c:pt idx="51">
                  <c:v>440</c:v>
                </c:pt>
              </c:numCache>
            </c:numRef>
          </c:val>
          <c:smooth val="0"/>
          <c:extLst>
            <c:ext xmlns:c16="http://schemas.microsoft.com/office/drawing/2014/chart" uri="{C3380CC4-5D6E-409C-BE32-E72D297353CC}">
              <c16:uniqueId val="{00000000-F793-4C68-B4D4-EA7742B83B01}"/>
            </c:ext>
          </c:extLst>
        </c:ser>
        <c:ser>
          <c:idx val="4"/>
          <c:order val="4"/>
          <c:tx>
            <c:strRef>
              <c:f>'[ECDS_BOB_Extract_Arr_Dept_Acuity TRANSFORMED.xlsx]2. Acuity (BOB ONLY)'!$F$1</c:f>
              <c:strCache>
                <c:ptCount val="1"/>
                <c:pt idx="0">
                  <c:v>Very urgent level emergency care</c:v>
                </c:pt>
              </c:strCache>
            </c:strRef>
          </c:tx>
          <c:spPr>
            <a:ln w="28575" cap="rnd">
              <a:solidFill>
                <a:schemeClr val="accent5"/>
              </a:solidFill>
              <a:round/>
            </a:ln>
            <a:effectLst/>
          </c:spPr>
          <c:marker>
            <c:symbol val="none"/>
          </c:marker>
          <c:cat>
            <c:numRef>
              <c:f>'[ECDS_BOB_Extract_Arr_Dept_Acuity TRANSFORMED.xlsx]2. Acuity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'[ECDS_BOB_Extract_Arr_Dept_Acuity TRANSFORMED.xlsx]2. Acuity (BOB ONLY)'!$F$20:$F$71</c:f>
              <c:numCache>
                <c:formatCode>General</c:formatCode>
                <c:ptCount val="52"/>
                <c:pt idx="0">
                  <c:v>1860</c:v>
                </c:pt>
                <c:pt idx="1">
                  <c:v>2043</c:v>
                </c:pt>
                <c:pt idx="2">
                  <c:v>1943</c:v>
                </c:pt>
                <c:pt idx="3">
                  <c:v>1869</c:v>
                </c:pt>
                <c:pt idx="4">
                  <c:v>1671</c:v>
                </c:pt>
                <c:pt idx="5">
                  <c:v>1930</c:v>
                </c:pt>
                <c:pt idx="6">
                  <c:v>2067</c:v>
                </c:pt>
                <c:pt idx="7">
                  <c:v>2301</c:v>
                </c:pt>
                <c:pt idx="8">
                  <c:v>2375</c:v>
                </c:pt>
                <c:pt idx="9">
                  <c:v>2016</c:v>
                </c:pt>
                <c:pt idx="10">
                  <c:v>1730</c:v>
                </c:pt>
                <c:pt idx="11">
                  <c:v>1625</c:v>
                </c:pt>
                <c:pt idx="12">
                  <c:v>1564</c:v>
                </c:pt>
                <c:pt idx="13">
                  <c:v>1267</c:v>
                </c:pt>
                <c:pt idx="14">
                  <c:v>1438</c:v>
                </c:pt>
                <c:pt idx="15">
                  <c:v>1534</c:v>
                </c:pt>
                <c:pt idx="16">
                  <c:v>1798</c:v>
                </c:pt>
                <c:pt idx="17">
                  <c:v>1689</c:v>
                </c:pt>
                <c:pt idx="18">
                  <c:v>1679</c:v>
                </c:pt>
                <c:pt idx="19">
                  <c:v>1495</c:v>
                </c:pt>
                <c:pt idx="20">
                  <c:v>1504</c:v>
                </c:pt>
                <c:pt idx="21">
                  <c:v>1400</c:v>
                </c:pt>
                <c:pt idx="22">
                  <c:v>1181</c:v>
                </c:pt>
                <c:pt idx="23">
                  <c:v>1464</c:v>
                </c:pt>
                <c:pt idx="24">
                  <c:v>1731</c:v>
                </c:pt>
                <c:pt idx="25">
                  <c:v>1960</c:v>
                </c:pt>
                <c:pt idx="26">
                  <c:v>2076</c:v>
                </c:pt>
                <c:pt idx="27">
                  <c:v>2291</c:v>
                </c:pt>
                <c:pt idx="28">
                  <c:v>1848</c:v>
                </c:pt>
                <c:pt idx="29">
                  <c:v>2053</c:v>
                </c:pt>
                <c:pt idx="30">
                  <c:v>2509</c:v>
                </c:pt>
                <c:pt idx="31">
                  <c:v>2344</c:v>
                </c:pt>
                <c:pt idx="32">
                  <c:v>2080</c:v>
                </c:pt>
                <c:pt idx="33">
                  <c:v>1995</c:v>
                </c:pt>
                <c:pt idx="34">
                  <c:v>1865</c:v>
                </c:pt>
                <c:pt idx="35">
                  <c:v>2177</c:v>
                </c:pt>
                <c:pt idx="36">
                  <c:v>2036</c:v>
                </c:pt>
                <c:pt idx="37">
                  <c:v>2366</c:v>
                </c:pt>
                <c:pt idx="38">
                  <c:v>2135</c:v>
                </c:pt>
                <c:pt idx="39">
                  <c:v>2461</c:v>
                </c:pt>
                <c:pt idx="40">
                  <c:v>2212</c:v>
                </c:pt>
                <c:pt idx="41">
                  <c:v>2707</c:v>
                </c:pt>
                <c:pt idx="42">
                  <c:v>2913</c:v>
                </c:pt>
                <c:pt idx="43">
                  <c:v>2818</c:v>
                </c:pt>
                <c:pt idx="44">
                  <c:v>2879</c:v>
                </c:pt>
                <c:pt idx="45">
                  <c:v>2552</c:v>
                </c:pt>
                <c:pt idx="46">
                  <c:v>2308</c:v>
                </c:pt>
                <c:pt idx="47">
                  <c:v>2658</c:v>
                </c:pt>
                <c:pt idx="48">
                  <c:v>2250</c:v>
                </c:pt>
                <c:pt idx="49">
                  <c:v>2136</c:v>
                </c:pt>
                <c:pt idx="50">
                  <c:v>2209</c:v>
                </c:pt>
                <c:pt idx="51">
                  <c:v>1759</c:v>
                </c:pt>
              </c:numCache>
            </c:numRef>
          </c:val>
          <c:smooth val="0"/>
          <c:extLst>
            <c:ext xmlns:c16="http://schemas.microsoft.com/office/drawing/2014/chart" uri="{C3380CC4-5D6E-409C-BE32-E72D297353CC}">
              <c16:uniqueId val="{00000001-F793-4C68-B4D4-EA7742B83B01}"/>
            </c:ext>
          </c:extLst>
        </c:ser>
        <c:ser>
          <c:idx val="5"/>
          <c:order val="5"/>
          <c:tx>
            <c:strRef>
              <c:f>'[ECDS_BOB_Extract_Arr_Dept_Acuity TRANSFORMED.xlsx]2. Acuity (BOB ONLY)'!$G$1</c:f>
              <c:strCache>
                <c:ptCount val="1"/>
                <c:pt idx="0">
                  <c:v>Non-urgent level emergency care</c:v>
                </c:pt>
              </c:strCache>
            </c:strRef>
          </c:tx>
          <c:spPr>
            <a:ln w="28575" cap="rnd">
              <a:solidFill>
                <a:srgbClr val="FFC000"/>
              </a:solidFill>
              <a:round/>
            </a:ln>
            <a:effectLst/>
          </c:spPr>
          <c:marker>
            <c:symbol val="none"/>
          </c:marker>
          <c:cat>
            <c:numRef>
              <c:f>'[ECDS_BOB_Extract_Arr_Dept_Acuity TRANSFORMED.xlsx]2. Acuity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'[ECDS_BOB_Extract_Arr_Dept_Acuity TRANSFORMED.xlsx]2. Acuity (BOB ONLY)'!$G$20:$G$71</c:f>
              <c:numCache>
                <c:formatCode>General</c:formatCode>
                <c:ptCount val="52"/>
                <c:pt idx="0">
                  <c:v>1712</c:v>
                </c:pt>
                <c:pt idx="1">
                  <c:v>1863</c:v>
                </c:pt>
                <c:pt idx="2">
                  <c:v>1227</c:v>
                </c:pt>
                <c:pt idx="3">
                  <c:v>1298</c:v>
                </c:pt>
                <c:pt idx="4">
                  <c:v>1377</c:v>
                </c:pt>
                <c:pt idx="5">
                  <c:v>1612</c:v>
                </c:pt>
                <c:pt idx="6">
                  <c:v>1451</c:v>
                </c:pt>
                <c:pt idx="7">
                  <c:v>1586</c:v>
                </c:pt>
                <c:pt idx="8">
                  <c:v>1647</c:v>
                </c:pt>
                <c:pt idx="9">
                  <c:v>1607</c:v>
                </c:pt>
                <c:pt idx="10">
                  <c:v>1543</c:v>
                </c:pt>
                <c:pt idx="11">
                  <c:v>1092</c:v>
                </c:pt>
                <c:pt idx="12">
                  <c:v>412</c:v>
                </c:pt>
                <c:pt idx="13">
                  <c:v>571</c:v>
                </c:pt>
                <c:pt idx="14">
                  <c:v>923</c:v>
                </c:pt>
                <c:pt idx="15">
                  <c:v>1169</c:v>
                </c:pt>
                <c:pt idx="16">
                  <c:v>1374</c:v>
                </c:pt>
                <c:pt idx="17">
                  <c:v>1066</c:v>
                </c:pt>
                <c:pt idx="18">
                  <c:v>956</c:v>
                </c:pt>
                <c:pt idx="19">
                  <c:v>820</c:v>
                </c:pt>
                <c:pt idx="20">
                  <c:v>897</c:v>
                </c:pt>
                <c:pt idx="21">
                  <c:v>618</c:v>
                </c:pt>
                <c:pt idx="22">
                  <c:v>668</c:v>
                </c:pt>
                <c:pt idx="23">
                  <c:v>796</c:v>
                </c:pt>
                <c:pt idx="24">
                  <c:v>1058</c:v>
                </c:pt>
                <c:pt idx="25">
                  <c:v>1187</c:v>
                </c:pt>
                <c:pt idx="26">
                  <c:v>1323</c:v>
                </c:pt>
                <c:pt idx="27">
                  <c:v>1350</c:v>
                </c:pt>
                <c:pt idx="28">
                  <c:v>963</c:v>
                </c:pt>
                <c:pt idx="29">
                  <c:v>945</c:v>
                </c:pt>
                <c:pt idx="30">
                  <c:v>1341</c:v>
                </c:pt>
                <c:pt idx="31">
                  <c:v>1079</c:v>
                </c:pt>
                <c:pt idx="32">
                  <c:v>1032</c:v>
                </c:pt>
                <c:pt idx="33">
                  <c:v>1065</c:v>
                </c:pt>
                <c:pt idx="34">
                  <c:v>904</c:v>
                </c:pt>
                <c:pt idx="35">
                  <c:v>1074</c:v>
                </c:pt>
                <c:pt idx="36">
                  <c:v>994</c:v>
                </c:pt>
                <c:pt idx="37">
                  <c:v>1137</c:v>
                </c:pt>
                <c:pt idx="38">
                  <c:v>939</c:v>
                </c:pt>
                <c:pt idx="39">
                  <c:v>1079</c:v>
                </c:pt>
                <c:pt idx="40">
                  <c:v>1005</c:v>
                </c:pt>
                <c:pt idx="41">
                  <c:v>883</c:v>
                </c:pt>
                <c:pt idx="42">
                  <c:v>1029</c:v>
                </c:pt>
                <c:pt idx="43">
                  <c:v>1088</c:v>
                </c:pt>
                <c:pt idx="44">
                  <c:v>1305</c:v>
                </c:pt>
                <c:pt idx="45">
                  <c:v>1007</c:v>
                </c:pt>
                <c:pt idx="46">
                  <c:v>934</c:v>
                </c:pt>
                <c:pt idx="47">
                  <c:v>1134</c:v>
                </c:pt>
                <c:pt idx="48">
                  <c:v>1398</c:v>
                </c:pt>
                <c:pt idx="49">
                  <c:v>1265</c:v>
                </c:pt>
                <c:pt idx="50">
                  <c:v>1464</c:v>
                </c:pt>
                <c:pt idx="51">
                  <c:v>1161</c:v>
                </c:pt>
              </c:numCache>
            </c:numRef>
          </c:val>
          <c:smooth val="0"/>
          <c:extLst>
            <c:ext xmlns:c16="http://schemas.microsoft.com/office/drawing/2014/chart" uri="{C3380CC4-5D6E-409C-BE32-E72D297353CC}">
              <c16:uniqueId val="{00000002-F793-4C68-B4D4-EA7742B83B01}"/>
            </c:ext>
          </c:extLst>
        </c:ser>
        <c:dLbls>
          <c:showLegendKey val="0"/>
          <c:showVal val="0"/>
          <c:showCatName val="0"/>
          <c:showSerName val="0"/>
          <c:showPercent val="0"/>
          <c:showBubbleSize val="0"/>
        </c:dLbls>
        <c:smooth val="0"/>
        <c:axId val="112362495"/>
        <c:axId val="1804423264"/>
        <c:extLst>
          <c:ext xmlns:c15="http://schemas.microsoft.com/office/drawing/2012/chart" uri="{02D57815-91ED-43cb-92C2-25804820EDAC}">
            <c15:filteredLineSeries>
              <c15:ser>
                <c:idx val="1"/>
                <c:order val="1"/>
                <c:tx>
                  <c:strRef>
                    <c:extLst>
                      <c:ext uri="{02D57815-91ED-43cb-92C2-25804820EDAC}">
                        <c15:formulaRef>
                          <c15:sqref>'[ECDS_BOB_Extract_Arr_Dept_Acuity TRANSFORMED.xlsx]2. Acuity (BOB ONLY)'!$C$1</c15:sqref>
                        </c15:formulaRef>
                      </c:ext>
                    </c:extLst>
                    <c:strCache>
                      <c:ptCount val="1"/>
                      <c:pt idx="0">
                        <c:v>Null</c:v>
                      </c:pt>
                    </c:strCache>
                  </c:strRef>
                </c:tx>
                <c:spPr>
                  <a:ln w="28575" cap="rnd">
                    <a:solidFill>
                      <a:schemeClr val="accent2"/>
                    </a:solidFill>
                    <a:round/>
                  </a:ln>
                  <a:effectLst/>
                </c:spPr>
                <c:marker>
                  <c:symbol val="none"/>
                </c:marker>
                <c:cat>
                  <c:numRef>
                    <c:extLst>
                      <c:ext uri="{02D57815-91ED-43cb-92C2-25804820EDAC}">
                        <c15:formulaRef>
                          <c15:sqref>'[ECDS_BOB_Extract_Arr_Dept_Acuity TRANSFORMED.xlsx]2. Acuity (BOB ONLY)'!$A$20:$A$71</c15:sqref>
                        </c15:formulaRef>
                      </c:ext>
                    </c:extLst>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extLst>
                      <c:ext uri="{02D57815-91ED-43cb-92C2-25804820EDAC}">
                        <c15:formulaRef>
                          <c15:sqref>'[ECDS_BOB_Extract_Arr_Dept_Acuity TRANSFORMED.xlsx]2. Acuity (BOB ONLY)'!$C$20:$C$71</c15:sqref>
                        </c15:formulaRef>
                      </c:ext>
                    </c:extLst>
                    <c:numCache>
                      <c:formatCode>General</c:formatCode>
                      <c:ptCount val="52"/>
                      <c:pt idx="0">
                        <c:v>9632</c:v>
                      </c:pt>
                      <c:pt idx="1">
                        <c:v>10809</c:v>
                      </c:pt>
                      <c:pt idx="2">
                        <c:v>10333</c:v>
                      </c:pt>
                      <c:pt idx="3">
                        <c:v>10906</c:v>
                      </c:pt>
                      <c:pt idx="4">
                        <c:v>9732</c:v>
                      </c:pt>
                      <c:pt idx="5">
                        <c:v>9854</c:v>
                      </c:pt>
                      <c:pt idx="6">
                        <c:v>9317</c:v>
                      </c:pt>
                      <c:pt idx="7">
                        <c:v>8891</c:v>
                      </c:pt>
                      <c:pt idx="8">
                        <c:v>8775</c:v>
                      </c:pt>
                      <c:pt idx="9">
                        <c:v>8168</c:v>
                      </c:pt>
                      <c:pt idx="10">
                        <c:v>7802</c:v>
                      </c:pt>
                      <c:pt idx="11">
                        <c:v>5595</c:v>
                      </c:pt>
                      <c:pt idx="12">
                        <c:v>3894</c:v>
                      </c:pt>
                      <c:pt idx="13">
                        <c:v>5731</c:v>
                      </c:pt>
                      <c:pt idx="14">
                        <c:v>6950</c:v>
                      </c:pt>
                      <c:pt idx="15">
                        <c:v>7736</c:v>
                      </c:pt>
                      <c:pt idx="16">
                        <c:v>8030</c:v>
                      </c:pt>
                      <c:pt idx="17">
                        <c:v>8171</c:v>
                      </c:pt>
                      <c:pt idx="18">
                        <c:v>4694</c:v>
                      </c:pt>
                      <c:pt idx="19">
                        <c:v>4655</c:v>
                      </c:pt>
                      <c:pt idx="20">
                        <c:v>4593</c:v>
                      </c:pt>
                      <c:pt idx="21">
                        <c:v>4069</c:v>
                      </c:pt>
                      <c:pt idx="22">
                        <c:v>3886</c:v>
                      </c:pt>
                      <c:pt idx="23">
                        <c:v>5173</c:v>
                      </c:pt>
                      <c:pt idx="24">
                        <c:v>6875</c:v>
                      </c:pt>
                      <c:pt idx="25">
                        <c:v>6994</c:v>
                      </c:pt>
                      <c:pt idx="26">
                        <c:v>7518</c:v>
                      </c:pt>
                      <c:pt idx="27">
                        <c:v>7245</c:v>
                      </c:pt>
                      <c:pt idx="28">
                        <c:v>10082</c:v>
                      </c:pt>
                      <c:pt idx="29">
                        <c:v>10317</c:v>
                      </c:pt>
                      <c:pt idx="30">
                        <c:v>6284</c:v>
                      </c:pt>
                      <c:pt idx="31">
                        <c:v>6257</c:v>
                      </c:pt>
                      <c:pt idx="32">
                        <c:v>5152</c:v>
                      </c:pt>
                      <c:pt idx="33">
                        <c:v>5458</c:v>
                      </c:pt>
                      <c:pt idx="34">
                        <c:v>5194</c:v>
                      </c:pt>
                      <c:pt idx="35">
                        <c:v>5988</c:v>
                      </c:pt>
                      <c:pt idx="36">
                        <c:v>5911</c:v>
                      </c:pt>
                      <c:pt idx="37">
                        <c:v>6753</c:v>
                      </c:pt>
                      <c:pt idx="38">
                        <c:v>6761</c:v>
                      </c:pt>
                      <c:pt idx="39">
                        <c:v>7030</c:v>
                      </c:pt>
                      <c:pt idx="40">
                        <c:v>4085</c:v>
                      </c:pt>
                      <c:pt idx="41">
                        <c:v>5703</c:v>
                      </c:pt>
                      <c:pt idx="42">
                        <c:v>6522</c:v>
                      </c:pt>
                      <c:pt idx="43">
                        <c:v>6215</c:v>
                      </c:pt>
                      <c:pt idx="44">
                        <c:v>5721</c:v>
                      </c:pt>
                      <c:pt idx="45">
                        <c:v>6179</c:v>
                      </c:pt>
                      <c:pt idx="46">
                        <c:v>5844</c:v>
                      </c:pt>
                      <c:pt idx="47">
                        <c:v>6133</c:v>
                      </c:pt>
                      <c:pt idx="48">
                        <c:v>5604</c:v>
                      </c:pt>
                      <c:pt idx="49">
                        <c:v>18389</c:v>
                      </c:pt>
                      <c:pt idx="50">
                        <c:v>9204</c:v>
                      </c:pt>
                      <c:pt idx="51">
                        <c:v>5299</c:v>
                      </c:pt>
                    </c:numCache>
                  </c:numRef>
                </c:val>
                <c:smooth val="0"/>
                <c:extLst>
                  <c:ext xmlns:c16="http://schemas.microsoft.com/office/drawing/2014/chart" uri="{C3380CC4-5D6E-409C-BE32-E72D297353CC}">
                    <c16:uniqueId val="{00000003-F793-4C68-B4D4-EA7742B83B0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'[ECDS_BOB_Extract_Arr_Dept_Acuity TRANSFORMED.xlsx]2. Acuity (BOB ONLY)'!$D$1</c15:sqref>
                        </c15:formulaRef>
                      </c:ext>
                    </c:extLst>
                    <c:strCache>
                      <c:ptCount val="1"/>
                      <c:pt idx="0">
                        <c:v>Urgent level emergency care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'[ECDS_BOB_Extract_Arr_Dept_Acuity TRANSFORMED.xlsx]2. Acuity (BOB ONLY)'!$A$20:$A$71</c15:sqref>
                        </c15:formulaRef>
                      </c:ext>
                    </c:extLst>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extLst xmlns:c15="http://schemas.microsoft.com/office/drawing/2012/chart">
                      <c:ext xmlns:c15="http://schemas.microsoft.com/office/drawing/2012/chart" uri="{02D57815-91ED-43cb-92C2-25804820EDAC}">
                        <c15:formulaRef>
                          <c15:sqref>'[ECDS_BOB_Extract_Arr_Dept_Acuity TRANSFORMED.xlsx]2. Acuity (BOB ONLY)'!$D$20:$D$71</c15:sqref>
                        </c15:formulaRef>
                      </c:ext>
                    </c:extLst>
                    <c:numCache>
                      <c:formatCode>General</c:formatCode>
                      <c:ptCount val="52"/>
                      <c:pt idx="0">
                        <c:v>15448</c:v>
                      </c:pt>
                      <c:pt idx="1">
                        <c:v>16174</c:v>
                      </c:pt>
                      <c:pt idx="2">
                        <c:v>15283</c:v>
                      </c:pt>
                      <c:pt idx="3">
                        <c:v>15601</c:v>
                      </c:pt>
                      <c:pt idx="4">
                        <c:v>14872</c:v>
                      </c:pt>
                      <c:pt idx="5">
                        <c:v>14408</c:v>
                      </c:pt>
                      <c:pt idx="6">
                        <c:v>15550</c:v>
                      </c:pt>
                      <c:pt idx="7">
                        <c:v>15542</c:v>
                      </c:pt>
                      <c:pt idx="8">
                        <c:v>16113</c:v>
                      </c:pt>
                      <c:pt idx="9">
                        <c:v>14991</c:v>
                      </c:pt>
                      <c:pt idx="10">
                        <c:v>14426</c:v>
                      </c:pt>
                      <c:pt idx="11">
                        <c:v>11338</c:v>
                      </c:pt>
                      <c:pt idx="12">
                        <c:v>12753</c:v>
                      </c:pt>
                      <c:pt idx="13">
                        <c:v>12213</c:v>
                      </c:pt>
                      <c:pt idx="14">
                        <c:v>13399</c:v>
                      </c:pt>
                      <c:pt idx="15">
                        <c:v>15515</c:v>
                      </c:pt>
                      <c:pt idx="16">
                        <c:v>18499</c:v>
                      </c:pt>
                      <c:pt idx="17">
                        <c:v>15535</c:v>
                      </c:pt>
                      <c:pt idx="18">
                        <c:v>15532</c:v>
                      </c:pt>
                      <c:pt idx="19">
                        <c:v>14695</c:v>
                      </c:pt>
                      <c:pt idx="20">
                        <c:v>13566</c:v>
                      </c:pt>
                      <c:pt idx="21">
                        <c:v>13990</c:v>
                      </c:pt>
                      <c:pt idx="22">
                        <c:v>13569</c:v>
                      </c:pt>
                      <c:pt idx="23">
                        <c:v>16632</c:v>
                      </c:pt>
                      <c:pt idx="24">
                        <c:v>17575</c:v>
                      </c:pt>
                      <c:pt idx="25">
                        <c:v>19103</c:v>
                      </c:pt>
                      <c:pt idx="26">
                        <c:v>19307</c:v>
                      </c:pt>
                      <c:pt idx="27">
                        <c:v>19753</c:v>
                      </c:pt>
                      <c:pt idx="28">
                        <c:v>17474</c:v>
                      </c:pt>
                      <c:pt idx="29">
                        <c:v>18127</c:v>
                      </c:pt>
                      <c:pt idx="30">
                        <c:v>20903</c:v>
                      </c:pt>
                      <c:pt idx="31">
                        <c:v>20267</c:v>
                      </c:pt>
                      <c:pt idx="32">
                        <c:v>18892</c:v>
                      </c:pt>
                      <c:pt idx="33">
                        <c:v>18898</c:v>
                      </c:pt>
                      <c:pt idx="34">
                        <c:v>17857</c:v>
                      </c:pt>
                      <c:pt idx="35">
                        <c:v>20335</c:v>
                      </c:pt>
                      <c:pt idx="36">
                        <c:v>18413</c:v>
                      </c:pt>
                      <c:pt idx="37">
                        <c:v>20043</c:v>
                      </c:pt>
                      <c:pt idx="38">
                        <c:v>18836</c:v>
                      </c:pt>
                      <c:pt idx="39">
                        <c:v>19402</c:v>
                      </c:pt>
                      <c:pt idx="40">
                        <c:v>18344</c:v>
                      </c:pt>
                      <c:pt idx="41">
                        <c:v>18871</c:v>
                      </c:pt>
                      <c:pt idx="42">
                        <c:v>21200</c:v>
                      </c:pt>
                      <c:pt idx="43">
                        <c:v>19797</c:v>
                      </c:pt>
                      <c:pt idx="44">
                        <c:v>20751</c:v>
                      </c:pt>
                      <c:pt idx="45">
                        <c:v>18223</c:v>
                      </c:pt>
                      <c:pt idx="46">
                        <c:v>17678</c:v>
                      </c:pt>
                      <c:pt idx="47">
                        <c:v>20051</c:v>
                      </c:pt>
                      <c:pt idx="48">
                        <c:v>18252</c:v>
                      </c:pt>
                      <c:pt idx="49">
                        <c:v>12678</c:v>
                      </c:pt>
                      <c:pt idx="50">
                        <c:v>19332</c:v>
                      </c:pt>
                      <c:pt idx="51">
                        <c:v>17925</c:v>
                      </c:pt>
                    </c:numCache>
                  </c:numRef>
                </c:val>
                <c:smooth val="0"/>
                <c:extLst xmlns:c15="http://schemas.microsoft.com/office/drawing/2012/chart">
                  <c:ext xmlns:c16="http://schemas.microsoft.com/office/drawing/2014/chart" uri="{C3380CC4-5D6E-409C-BE32-E72D297353CC}">
                    <c16:uniqueId val="{00000004-F793-4C68-B4D4-EA7742B83B0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'[ECDS_BOB_Extract_Arr_Dept_Acuity TRANSFORMED.xlsx]2. Acuity (BOB ONLY)'!$E$1</c15:sqref>
                        </c15:formulaRef>
                      </c:ext>
                    </c:extLst>
                    <c:strCache>
                      <c:ptCount val="1"/>
                      <c:pt idx="0">
                        <c:v>Standard level emergency care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'[ECDS_BOB_Extract_Arr_Dept_Acuity TRANSFORMED.xlsx]2. Acuity (BOB ONLY)'!$A$20:$A$71</c15:sqref>
                        </c15:formulaRef>
                      </c:ext>
                    </c:extLst>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extLst xmlns:c15="http://schemas.microsoft.com/office/drawing/2012/chart">
                      <c:ext xmlns:c15="http://schemas.microsoft.com/office/drawing/2012/chart" uri="{02D57815-91ED-43cb-92C2-25804820EDAC}">
                        <c15:formulaRef>
                          <c15:sqref>'[ECDS_BOB_Extract_Arr_Dept_Acuity TRANSFORMED.xlsx]2. Acuity (BOB ONLY)'!$E$20:$E$71</c15:sqref>
                        </c15:formulaRef>
                      </c:ext>
                    </c:extLst>
                    <c:numCache>
                      <c:formatCode>General</c:formatCode>
                      <c:ptCount val="52"/>
                      <c:pt idx="0">
                        <c:v>10104</c:v>
                      </c:pt>
                      <c:pt idx="1">
                        <c:v>10976</c:v>
                      </c:pt>
                      <c:pt idx="2">
                        <c:v>11447</c:v>
                      </c:pt>
                      <c:pt idx="3">
                        <c:v>12729</c:v>
                      </c:pt>
                      <c:pt idx="4">
                        <c:v>11056</c:v>
                      </c:pt>
                      <c:pt idx="5">
                        <c:v>11259</c:v>
                      </c:pt>
                      <c:pt idx="6">
                        <c:v>12421</c:v>
                      </c:pt>
                      <c:pt idx="7">
                        <c:v>11914</c:v>
                      </c:pt>
                      <c:pt idx="8">
                        <c:v>11856</c:v>
                      </c:pt>
                      <c:pt idx="9">
                        <c:v>12171</c:v>
                      </c:pt>
                      <c:pt idx="10">
                        <c:v>11649</c:v>
                      </c:pt>
                      <c:pt idx="11">
                        <c:v>9147</c:v>
                      </c:pt>
                      <c:pt idx="12">
                        <c:v>7710</c:v>
                      </c:pt>
                      <c:pt idx="13">
                        <c:v>9396</c:v>
                      </c:pt>
                      <c:pt idx="14">
                        <c:v>9713</c:v>
                      </c:pt>
                      <c:pt idx="15">
                        <c:v>9875</c:v>
                      </c:pt>
                      <c:pt idx="16">
                        <c:v>11823</c:v>
                      </c:pt>
                      <c:pt idx="17">
                        <c:v>10141</c:v>
                      </c:pt>
                      <c:pt idx="18">
                        <c:v>9044</c:v>
                      </c:pt>
                      <c:pt idx="19">
                        <c:v>7584</c:v>
                      </c:pt>
                      <c:pt idx="20">
                        <c:v>8326</c:v>
                      </c:pt>
                      <c:pt idx="21">
                        <c:v>5433</c:v>
                      </c:pt>
                      <c:pt idx="22">
                        <c:v>5616</c:v>
                      </c:pt>
                      <c:pt idx="23">
                        <c:v>8330</c:v>
                      </c:pt>
                      <c:pt idx="24">
                        <c:v>9974</c:v>
                      </c:pt>
                      <c:pt idx="25">
                        <c:v>11681</c:v>
                      </c:pt>
                      <c:pt idx="26">
                        <c:v>13656</c:v>
                      </c:pt>
                      <c:pt idx="27">
                        <c:v>13585</c:v>
                      </c:pt>
                      <c:pt idx="28">
                        <c:v>11477</c:v>
                      </c:pt>
                      <c:pt idx="29">
                        <c:v>12840</c:v>
                      </c:pt>
                      <c:pt idx="30">
                        <c:v>12888</c:v>
                      </c:pt>
                      <c:pt idx="31">
                        <c:v>12179</c:v>
                      </c:pt>
                      <c:pt idx="32">
                        <c:v>10215</c:v>
                      </c:pt>
                      <c:pt idx="33">
                        <c:v>10008</c:v>
                      </c:pt>
                      <c:pt idx="34">
                        <c:v>9466</c:v>
                      </c:pt>
                      <c:pt idx="35">
                        <c:v>11949</c:v>
                      </c:pt>
                      <c:pt idx="36">
                        <c:v>11522</c:v>
                      </c:pt>
                      <c:pt idx="37">
                        <c:v>12694</c:v>
                      </c:pt>
                      <c:pt idx="38">
                        <c:v>11815</c:v>
                      </c:pt>
                      <c:pt idx="39">
                        <c:v>11257</c:v>
                      </c:pt>
                      <c:pt idx="40">
                        <c:v>11893</c:v>
                      </c:pt>
                      <c:pt idx="41">
                        <c:v>11938</c:v>
                      </c:pt>
                      <c:pt idx="42">
                        <c:v>12817</c:v>
                      </c:pt>
                      <c:pt idx="43">
                        <c:v>11494</c:v>
                      </c:pt>
                      <c:pt idx="44">
                        <c:v>11266</c:v>
                      </c:pt>
                      <c:pt idx="45">
                        <c:v>9581</c:v>
                      </c:pt>
                      <c:pt idx="46">
                        <c:v>10086</c:v>
                      </c:pt>
                      <c:pt idx="47">
                        <c:v>11464</c:v>
                      </c:pt>
                      <c:pt idx="48">
                        <c:v>10979</c:v>
                      </c:pt>
                      <c:pt idx="49">
                        <c:v>8671</c:v>
                      </c:pt>
                      <c:pt idx="50">
                        <c:v>12824</c:v>
                      </c:pt>
                      <c:pt idx="51">
                        <c:v>10545</c:v>
                      </c:pt>
                    </c:numCache>
                  </c:numRef>
                </c:val>
                <c:smooth val="0"/>
                <c:extLst xmlns:c15="http://schemas.microsoft.com/office/drawing/2012/chart">
                  <c:ext xmlns:c16="http://schemas.microsoft.com/office/drawing/2014/chart" uri="{C3380CC4-5D6E-409C-BE32-E72D297353CC}">
                    <c16:uniqueId val="{00000005-F793-4C68-B4D4-EA7742B83B01}"/>
                  </c:ext>
                </c:extLst>
              </c15:ser>
            </c15:filteredLineSeries>
          </c:ext>
        </c:extLst>
      </c:lineChart>
      <c:dateAx>
        <c:axId val="112362495"/>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4423264"/>
        <c:crosses val="autoZero"/>
        <c:auto val="1"/>
        <c:lblOffset val="100"/>
        <c:baseTimeUnit val="months"/>
      </c:dateAx>
      <c:valAx>
        <c:axId val="180442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Number of BOB registered patients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362495"/>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100" b="1">
                <a:solidFill>
                  <a:schemeClr val="tx1"/>
                </a:solidFill>
              </a:rPr>
              <a:t>A&amp;E Department Activity by Place</a:t>
            </a:r>
          </a:p>
        </c:rich>
      </c:tx>
      <c:layout>
        <c:manualLayout>
          <c:xMode val="edge"/>
          <c:yMode val="edge"/>
          <c:x val="3.4393333333333338E-2"/>
          <c:y val="1.41111111111111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'3. Place per 1K Pop. (BOB ONLY)'!$E$1</c:f>
              <c:strCache>
                <c:ptCount val="1"/>
                <c:pt idx="0">
                  <c:v>Oxfordshire per 1K Population</c:v>
                </c:pt>
              </c:strCache>
            </c:strRef>
          </c:tx>
          <c:spPr>
            <a:ln w="28575" cap="rnd">
              <a:solidFill>
                <a:srgbClr val="FFC000"/>
              </a:solidFill>
              <a:round/>
            </a:ln>
            <a:effectLst/>
          </c:spPr>
          <c:marker>
            <c:symbol val="none"/>
          </c:marker>
          <c:cat>
            <c:numRef>
              <c:f>'3. Place per 1K Pop.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'3. Place per 1K Pop. (BOB ONLY)'!$E$20:$E$71</c:f>
              <c:numCache>
                <c:formatCode>General</c:formatCode>
                <c:ptCount val="52"/>
                <c:pt idx="0">
                  <c:v>18</c:v>
                </c:pt>
                <c:pt idx="1">
                  <c:v>20</c:v>
                </c:pt>
                <c:pt idx="2">
                  <c:v>19</c:v>
                </c:pt>
                <c:pt idx="3">
                  <c:v>20</c:v>
                </c:pt>
                <c:pt idx="4">
                  <c:v>19</c:v>
                </c:pt>
                <c:pt idx="5">
                  <c:v>19</c:v>
                </c:pt>
                <c:pt idx="6">
                  <c:v>20</c:v>
                </c:pt>
                <c:pt idx="7">
                  <c:v>20</c:v>
                </c:pt>
                <c:pt idx="8">
                  <c:v>19</c:v>
                </c:pt>
                <c:pt idx="9">
                  <c:v>19</c:v>
                </c:pt>
                <c:pt idx="10">
                  <c:v>18</c:v>
                </c:pt>
                <c:pt idx="11">
                  <c:v>15</c:v>
                </c:pt>
                <c:pt idx="12">
                  <c:v>14</c:v>
                </c:pt>
                <c:pt idx="13">
                  <c:v>18</c:v>
                </c:pt>
                <c:pt idx="14">
                  <c:v>19</c:v>
                </c:pt>
                <c:pt idx="15">
                  <c:v>21</c:v>
                </c:pt>
                <c:pt idx="16">
                  <c:v>23</c:v>
                </c:pt>
                <c:pt idx="17">
                  <c:v>22</c:v>
                </c:pt>
                <c:pt idx="18">
                  <c:v>17</c:v>
                </c:pt>
                <c:pt idx="19">
                  <c:v>15</c:v>
                </c:pt>
                <c:pt idx="20">
                  <c:v>15</c:v>
                </c:pt>
                <c:pt idx="21">
                  <c:v>13</c:v>
                </c:pt>
                <c:pt idx="22">
                  <c:v>13</c:v>
                </c:pt>
                <c:pt idx="23">
                  <c:v>17</c:v>
                </c:pt>
                <c:pt idx="24">
                  <c:v>19</c:v>
                </c:pt>
                <c:pt idx="25">
                  <c:v>21</c:v>
                </c:pt>
                <c:pt idx="26">
                  <c:v>22</c:v>
                </c:pt>
                <c:pt idx="27">
                  <c:v>23</c:v>
                </c:pt>
                <c:pt idx="28">
                  <c:v>22</c:v>
                </c:pt>
                <c:pt idx="29">
                  <c:v>23</c:v>
                </c:pt>
                <c:pt idx="30">
                  <c:v>23</c:v>
                </c:pt>
                <c:pt idx="31">
                  <c:v>22</c:v>
                </c:pt>
                <c:pt idx="32">
                  <c:v>19</c:v>
                </c:pt>
                <c:pt idx="33">
                  <c:v>20</c:v>
                </c:pt>
                <c:pt idx="34">
                  <c:v>19</c:v>
                </c:pt>
                <c:pt idx="35">
                  <c:v>22</c:v>
                </c:pt>
                <c:pt idx="36">
                  <c:v>20</c:v>
                </c:pt>
                <c:pt idx="37">
                  <c:v>23</c:v>
                </c:pt>
                <c:pt idx="38">
                  <c:v>22</c:v>
                </c:pt>
                <c:pt idx="39">
                  <c:v>22</c:v>
                </c:pt>
                <c:pt idx="40">
                  <c:v>20</c:v>
                </c:pt>
                <c:pt idx="41">
                  <c:v>20</c:v>
                </c:pt>
                <c:pt idx="42">
                  <c:v>23</c:v>
                </c:pt>
                <c:pt idx="43">
                  <c:v>22</c:v>
                </c:pt>
                <c:pt idx="44">
                  <c:v>22</c:v>
                </c:pt>
                <c:pt idx="45">
                  <c:v>20</c:v>
                </c:pt>
                <c:pt idx="46">
                  <c:v>20</c:v>
                </c:pt>
                <c:pt idx="47">
                  <c:v>22</c:v>
                </c:pt>
                <c:pt idx="48">
                  <c:v>21</c:v>
                </c:pt>
                <c:pt idx="49">
                  <c:v>23</c:v>
                </c:pt>
                <c:pt idx="50">
                  <c:v>24</c:v>
                </c:pt>
                <c:pt idx="51">
                  <c:v>22</c:v>
                </c:pt>
              </c:numCache>
            </c:numRef>
          </c:val>
          <c:smooth val="0"/>
          <c:extLst>
            <c:ext xmlns:c16="http://schemas.microsoft.com/office/drawing/2014/chart" uri="{C3380CC4-5D6E-409C-BE32-E72D297353CC}">
              <c16:uniqueId val="{00000000-16B2-47D8-BFDD-29BDF2AE7B7F}"/>
            </c:ext>
          </c:extLst>
        </c:ser>
        <c:ser>
          <c:idx val="1"/>
          <c:order val="1"/>
          <c:tx>
            <c:strRef>
              <c:f>'3. Place per 1K Pop. (BOB ONLY)'!$F$1</c:f>
              <c:strCache>
                <c:ptCount val="1"/>
                <c:pt idx="0">
                  <c:v>Buckinghamshire per 1K Population</c:v>
                </c:pt>
              </c:strCache>
            </c:strRef>
          </c:tx>
          <c:spPr>
            <a:ln w="28575" cap="rnd">
              <a:solidFill>
                <a:schemeClr val="accent2"/>
              </a:solidFill>
              <a:round/>
            </a:ln>
            <a:effectLst/>
          </c:spPr>
          <c:marker>
            <c:symbol val="none"/>
          </c:marker>
          <c:cat>
            <c:numRef>
              <c:f>'3. Place per 1K Pop.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'3. Place per 1K Pop. (BOB ONLY)'!$F$20:$F$71</c:f>
              <c:numCache>
                <c:formatCode>General</c:formatCode>
                <c:ptCount val="52"/>
                <c:pt idx="0">
                  <c:v>19</c:v>
                </c:pt>
                <c:pt idx="1">
                  <c:v>21</c:v>
                </c:pt>
                <c:pt idx="2">
                  <c:v>20</c:v>
                </c:pt>
                <c:pt idx="3">
                  <c:v>22</c:v>
                </c:pt>
                <c:pt idx="4">
                  <c:v>19</c:v>
                </c:pt>
                <c:pt idx="5">
                  <c:v>19</c:v>
                </c:pt>
                <c:pt idx="6">
                  <c:v>21</c:v>
                </c:pt>
                <c:pt idx="7">
                  <c:v>21</c:v>
                </c:pt>
                <c:pt idx="8">
                  <c:v>22</c:v>
                </c:pt>
                <c:pt idx="9">
                  <c:v>20</c:v>
                </c:pt>
                <c:pt idx="10">
                  <c:v>19</c:v>
                </c:pt>
                <c:pt idx="11">
                  <c:v>15</c:v>
                </c:pt>
                <c:pt idx="12">
                  <c:v>11</c:v>
                </c:pt>
                <c:pt idx="13">
                  <c:v>15</c:v>
                </c:pt>
                <c:pt idx="14">
                  <c:v>17</c:v>
                </c:pt>
                <c:pt idx="15">
                  <c:v>20</c:v>
                </c:pt>
                <c:pt idx="16">
                  <c:v>20</c:v>
                </c:pt>
                <c:pt idx="17">
                  <c:v>19</c:v>
                </c:pt>
                <c:pt idx="18">
                  <c:v>18</c:v>
                </c:pt>
                <c:pt idx="19">
                  <c:v>17</c:v>
                </c:pt>
                <c:pt idx="20">
                  <c:v>16</c:v>
                </c:pt>
                <c:pt idx="21">
                  <c:v>14</c:v>
                </c:pt>
                <c:pt idx="22">
                  <c:v>14</c:v>
                </c:pt>
                <c:pt idx="23">
                  <c:v>18</c:v>
                </c:pt>
                <c:pt idx="24">
                  <c:v>21</c:v>
                </c:pt>
                <c:pt idx="25">
                  <c:v>23</c:v>
                </c:pt>
                <c:pt idx="26">
                  <c:v>24</c:v>
                </c:pt>
                <c:pt idx="27">
                  <c:v>24</c:v>
                </c:pt>
                <c:pt idx="28">
                  <c:v>23</c:v>
                </c:pt>
                <c:pt idx="29">
                  <c:v>24</c:v>
                </c:pt>
                <c:pt idx="30">
                  <c:v>23</c:v>
                </c:pt>
                <c:pt idx="31">
                  <c:v>23</c:v>
                </c:pt>
                <c:pt idx="32">
                  <c:v>21</c:v>
                </c:pt>
                <c:pt idx="33">
                  <c:v>19</c:v>
                </c:pt>
                <c:pt idx="34">
                  <c:v>17</c:v>
                </c:pt>
                <c:pt idx="35">
                  <c:v>21</c:v>
                </c:pt>
                <c:pt idx="36">
                  <c:v>20</c:v>
                </c:pt>
                <c:pt idx="37">
                  <c:v>21</c:v>
                </c:pt>
                <c:pt idx="38">
                  <c:v>18</c:v>
                </c:pt>
                <c:pt idx="39">
                  <c:v>20</c:v>
                </c:pt>
                <c:pt idx="40">
                  <c:v>21</c:v>
                </c:pt>
                <c:pt idx="41">
                  <c:v>22</c:v>
                </c:pt>
                <c:pt idx="42">
                  <c:v>24</c:v>
                </c:pt>
                <c:pt idx="43">
                  <c:v>20</c:v>
                </c:pt>
                <c:pt idx="44">
                  <c:v>21</c:v>
                </c:pt>
                <c:pt idx="45">
                  <c:v>18</c:v>
                </c:pt>
                <c:pt idx="46">
                  <c:v>18</c:v>
                </c:pt>
                <c:pt idx="47">
                  <c:v>21</c:v>
                </c:pt>
                <c:pt idx="48">
                  <c:v>18</c:v>
                </c:pt>
                <c:pt idx="49">
                  <c:v>20</c:v>
                </c:pt>
                <c:pt idx="50">
                  <c:v>18</c:v>
                </c:pt>
                <c:pt idx="51">
                  <c:v>12</c:v>
                </c:pt>
              </c:numCache>
            </c:numRef>
          </c:val>
          <c:smooth val="0"/>
          <c:extLst>
            <c:ext xmlns:c16="http://schemas.microsoft.com/office/drawing/2014/chart" uri="{C3380CC4-5D6E-409C-BE32-E72D297353CC}">
              <c16:uniqueId val="{00000001-16B2-47D8-BFDD-29BDF2AE7B7F}"/>
            </c:ext>
          </c:extLst>
        </c:ser>
        <c:ser>
          <c:idx val="2"/>
          <c:order val="2"/>
          <c:tx>
            <c:strRef>
              <c:f>'3. Place per 1K Pop. (BOB ONLY)'!$G$1</c:f>
              <c:strCache>
                <c:ptCount val="1"/>
                <c:pt idx="0">
                  <c:v>Berkshire West per 1K Population</c:v>
                </c:pt>
              </c:strCache>
            </c:strRef>
          </c:tx>
          <c:spPr>
            <a:ln w="28575" cap="rnd">
              <a:solidFill>
                <a:schemeClr val="accent3"/>
              </a:solidFill>
              <a:round/>
            </a:ln>
            <a:effectLst/>
          </c:spPr>
          <c:marker>
            <c:symbol val="none"/>
          </c:marker>
          <c:cat>
            <c:numRef>
              <c:f>'3. Place per 1K Pop. (BOB ONLY)'!$A$20:$A$71</c:f>
              <c:numCache>
                <c:formatCode>m/d/yyyy</c:formatCode>
                <c:ptCount val="5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43983</c:v>
                </c:pt>
                <c:pt idx="15">
                  <c:v>44013</c:v>
                </c:pt>
                <c:pt idx="16">
                  <c:v>44044</c:v>
                </c:pt>
                <c:pt idx="17">
                  <c:v>44075</c:v>
                </c:pt>
                <c:pt idx="18">
                  <c:v>44105</c:v>
                </c:pt>
                <c:pt idx="19">
                  <c:v>44136</c:v>
                </c:pt>
                <c:pt idx="20">
                  <c:v>44166</c:v>
                </c:pt>
                <c:pt idx="21">
                  <c:v>44197</c:v>
                </c:pt>
                <c:pt idx="22">
                  <c:v>44228</c:v>
                </c:pt>
                <c:pt idx="23">
                  <c:v>44256</c:v>
                </c:pt>
                <c:pt idx="24">
                  <c:v>44287</c:v>
                </c:pt>
                <c:pt idx="25">
                  <c:v>44317</c:v>
                </c:pt>
                <c:pt idx="26">
                  <c:v>44348</c:v>
                </c:pt>
                <c:pt idx="27">
                  <c:v>44378</c:v>
                </c:pt>
                <c:pt idx="28">
                  <c:v>44409</c:v>
                </c:pt>
                <c:pt idx="29">
                  <c:v>44440</c:v>
                </c:pt>
                <c:pt idx="30">
                  <c:v>44470</c:v>
                </c:pt>
                <c:pt idx="31">
                  <c:v>44501</c:v>
                </c:pt>
                <c:pt idx="32">
                  <c:v>44531</c:v>
                </c:pt>
                <c:pt idx="33">
                  <c:v>44562</c:v>
                </c:pt>
                <c:pt idx="34">
                  <c:v>44593</c:v>
                </c:pt>
                <c:pt idx="35">
                  <c:v>44621</c:v>
                </c:pt>
                <c:pt idx="36">
                  <c:v>44652</c:v>
                </c:pt>
                <c:pt idx="37">
                  <c:v>44682</c:v>
                </c:pt>
                <c:pt idx="38">
                  <c:v>44713</c:v>
                </c:pt>
                <c:pt idx="39">
                  <c:v>44743</c:v>
                </c:pt>
                <c:pt idx="40">
                  <c:v>44774</c:v>
                </c:pt>
                <c:pt idx="41">
                  <c:v>44805</c:v>
                </c:pt>
                <c:pt idx="42">
                  <c:v>44835</c:v>
                </c:pt>
                <c:pt idx="43">
                  <c:v>44866</c:v>
                </c:pt>
                <c:pt idx="44">
                  <c:v>44896</c:v>
                </c:pt>
                <c:pt idx="45">
                  <c:v>44927</c:v>
                </c:pt>
                <c:pt idx="46">
                  <c:v>44958</c:v>
                </c:pt>
                <c:pt idx="47">
                  <c:v>44986</c:v>
                </c:pt>
                <c:pt idx="48">
                  <c:v>45017</c:v>
                </c:pt>
                <c:pt idx="49">
                  <c:v>45047</c:v>
                </c:pt>
                <c:pt idx="50">
                  <c:v>45078</c:v>
                </c:pt>
                <c:pt idx="51">
                  <c:v>45108</c:v>
                </c:pt>
              </c:numCache>
            </c:numRef>
          </c:cat>
          <c:val>
            <c:numRef>
              <c:f>'3. Place per 1K Pop. (BOB ONLY)'!$G$20:$G$71</c:f>
              <c:numCache>
                <c:formatCode>General</c:formatCode>
                <c:ptCount val="52"/>
                <c:pt idx="0">
                  <c:v>26</c:v>
                </c:pt>
                <c:pt idx="1">
                  <c:v>27</c:v>
                </c:pt>
                <c:pt idx="2">
                  <c:v>27</c:v>
                </c:pt>
                <c:pt idx="3">
                  <c:v>28</c:v>
                </c:pt>
                <c:pt idx="4">
                  <c:v>26</c:v>
                </c:pt>
                <c:pt idx="5">
                  <c:v>26</c:v>
                </c:pt>
                <c:pt idx="6">
                  <c:v>27</c:v>
                </c:pt>
                <c:pt idx="7">
                  <c:v>26</c:v>
                </c:pt>
                <c:pt idx="8">
                  <c:v>26</c:v>
                </c:pt>
                <c:pt idx="9">
                  <c:v>26</c:v>
                </c:pt>
                <c:pt idx="10">
                  <c:v>25</c:v>
                </c:pt>
                <c:pt idx="11">
                  <c:v>18</c:v>
                </c:pt>
                <c:pt idx="12">
                  <c:v>18</c:v>
                </c:pt>
                <c:pt idx="13">
                  <c:v>14</c:v>
                </c:pt>
                <c:pt idx="14">
                  <c:v>17</c:v>
                </c:pt>
                <c:pt idx="15">
                  <c:v>19</c:v>
                </c:pt>
                <c:pt idx="16">
                  <c:v>26</c:v>
                </c:pt>
                <c:pt idx="17">
                  <c:v>20</c:v>
                </c:pt>
                <c:pt idx="18">
                  <c:v>19</c:v>
                </c:pt>
                <c:pt idx="19">
                  <c:v>18</c:v>
                </c:pt>
                <c:pt idx="20">
                  <c:v>18</c:v>
                </c:pt>
                <c:pt idx="21">
                  <c:v>16</c:v>
                </c:pt>
                <c:pt idx="22">
                  <c:v>15</c:v>
                </c:pt>
                <c:pt idx="23">
                  <c:v>20</c:v>
                </c:pt>
                <c:pt idx="24">
                  <c:v>24</c:v>
                </c:pt>
                <c:pt idx="25">
                  <c:v>26</c:v>
                </c:pt>
                <c:pt idx="26">
                  <c:v>28</c:v>
                </c:pt>
                <c:pt idx="27">
                  <c:v>28</c:v>
                </c:pt>
                <c:pt idx="28">
                  <c:v>26</c:v>
                </c:pt>
                <c:pt idx="29">
                  <c:v>28</c:v>
                </c:pt>
                <c:pt idx="30">
                  <c:v>28</c:v>
                </c:pt>
                <c:pt idx="31">
                  <c:v>26</c:v>
                </c:pt>
                <c:pt idx="32">
                  <c:v>24</c:v>
                </c:pt>
                <c:pt idx="33">
                  <c:v>25</c:v>
                </c:pt>
                <c:pt idx="34">
                  <c:v>24</c:v>
                </c:pt>
                <c:pt idx="35">
                  <c:v>27</c:v>
                </c:pt>
                <c:pt idx="36">
                  <c:v>26</c:v>
                </c:pt>
                <c:pt idx="37">
                  <c:v>28</c:v>
                </c:pt>
                <c:pt idx="38">
                  <c:v>28</c:v>
                </c:pt>
                <c:pt idx="39">
                  <c:v>27</c:v>
                </c:pt>
                <c:pt idx="40">
                  <c:v>23</c:v>
                </c:pt>
                <c:pt idx="41">
                  <c:v>26</c:v>
                </c:pt>
                <c:pt idx="42">
                  <c:v>29</c:v>
                </c:pt>
                <c:pt idx="43">
                  <c:v>28</c:v>
                </c:pt>
                <c:pt idx="44">
                  <c:v>28</c:v>
                </c:pt>
                <c:pt idx="45">
                  <c:v>26</c:v>
                </c:pt>
                <c:pt idx="46">
                  <c:v>25</c:v>
                </c:pt>
                <c:pt idx="47">
                  <c:v>28</c:v>
                </c:pt>
                <c:pt idx="48">
                  <c:v>26</c:v>
                </c:pt>
                <c:pt idx="49">
                  <c:v>29</c:v>
                </c:pt>
                <c:pt idx="50">
                  <c:v>34</c:v>
                </c:pt>
                <c:pt idx="51">
                  <c:v>27</c:v>
                </c:pt>
              </c:numCache>
            </c:numRef>
          </c:val>
          <c:smooth val="0"/>
          <c:extLst>
            <c:ext xmlns:c16="http://schemas.microsoft.com/office/drawing/2014/chart" uri="{C3380CC4-5D6E-409C-BE32-E72D297353CC}">
              <c16:uniqueId val="{00000002-16B2-47D8-BFDD-29BDF2AE7B7F}"/>
            </c:ext>
          </c:extLst>
        </c:ser>
        <c:dLbls>
          <c:showLegendKey val="0"/>
          <c:showVal val="0"/>
          <c:showCatName val="0"/>
          <c:showSerName val="0"/>
          <c:showPercent val="0"/>
          <c:showBubbleSize val="0"/>
        </c:dLbls>
        <c:smooth val="0"/>
        <c:axId val="103187023"/>
        <c:axId val="1939070400"/>
      </c:lineChart>
      <c:dateAx>
        <c:axId val="103187023"/>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9070400"/>
        <c:crosses val="autoZero"/>
        <c:auto val="1"/>
        <c:lblOffset val="100"/>
        <c:baseTimeUnit val="months"/>
      </c:dateAx>
      <c:valAx>
        <c:axId val="193907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BOB registered</a:t>
                </a:r>
                <a:r>
                  <a:rPr lang="en-IE" baseline="0"/>
                  <a:t> patients per 1000 population</a:t>
                </a:r>
                <a:endParaRPr lang="en-I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87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Percentage of NHS Dentist patients seen per proportion of the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Sheet6!$F$2</c:f>
              <c:strCache>
                <c:ptCount val="1"/>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Sheet6!$E$3:$E$7</c:f>
              <c:strCache>
                <c:ptCount val="5"/>
                <c:pt idx="0">
                  <c:v>England</c:v>
                </c:pt>
                <c:pt idx="1">
                  <c:v>BOB ICB</c:v>
                </c:pt>
                <c:pt idx="2">
                  <c:v>Buckinghamshire</c:v>
                </c:pt>
                <c:pt idx="3">
                  <c:v>Oxfordshire </c:v>
                </c:pt>
                <c:pt idx="4">
                  <c:v>Berkshire West</c:v>
                </c:pt>
              </c:strCache>
            </c:strRef>
          </c:cat>
          <c:val>
            <c:numRef>
              <c:f>Sheet6!$F$3:$F$7</c:f>
              <c:numCache>
                <c:formatCode>0%</c:formatCode>
                <c:ptCount val="5"/>
                <c:pt idx="0">
                  <c:v>0.43</c:v>
                </c:pt>
                <c:pt idx="1">
                  <c:v>0.4</c:v>
                </c:pt>
                <c:pt idx="2">
                  <c:v>0.37</c:v>
                </c:pt>
                <c:pt idx="3">
                  <c:v>0.43</c:v>
                </c:pt>
                <c:pt idx="4">
                  <c:v>0.39</c:v>
                </c:pt>
              </c:numCache>
            </c:numRef>
          </c:val>
          <c:extLst>
            <c:ext xmlns:c16="http://schemas.microsoft.com/office/drawing/2014/chart" uri="{C3380CC4-5D6E-409C-BE32-E72D297353CC}">
              <c16:uniqueId val="{00000000-3A5D-410F-A33F-A4459644EC47}"/>
            </c:ext>
          </c:extLst>
        </c:ser>
        <c:dLbls>
          <c:dLblPos val="outEnd"/>
          <c:showLegendKey val="0"/>
          <c:showVal val="1"/>
          <c:showCatName val="0"/>
          <c:showSerName val="0"/>
          <c:showPercent val="0"/>
          <c:showBubbleSize val="0"/>
        </c:dLbls>
        <c:gapWidth val="219"/>
        <c:overlap val="-27"/>
        <c:axId val="500303344"/>
        <c:axId val="834922624"/>
      </c:barChart>
      <c:catAx>
        <c:axId val="50030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922624"/>
        <c:crosses val="autoZero"/>
        <c:auto val="1"/>
        <c:lblAlgn val="ctr"/>
        <c:lblOffset val="100"/>
        <c:noMultiLvlLbl val="0"/>
      </c:catAx>
      <c:valAx>
        <c:axId val="8349226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303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n-GB" sz="1100">
                <a:solidFill>
                  <a:schemeClr val="tx1"/>
                </a:solidFill>
              </a:rPr>
              <a:t>What do we want the future to look like for General Practice?</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F8-40C1-871E-A0CADBC485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F8-40C1-871E-A0CADBC485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F8-40C1-871E-A0CADBC48586}"/>
              </c:ext>
            </c:extLst>
          </c:dPt>
          <c:dLbls>
            <c:dLbl>
              <c:idx val="0"/>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DF8-40C1-871E-A0CADBC48586}"/>
                </c:ext>
              </c:extLst>
            </c:dLbl>
            <c:dLbl>
              <c:idx val="1"/>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DF8-40C1-871E-A0CADBC48586}"/>
                </c:ext>
              </c:extLst>
            </c:dLbl>
            <c:dLbl>
              <c:idx val="2"/>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DF8-40C1-871E-A0CADBC4858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Sheet1!$H$5:$J$5</c:f>
              <c:strCache>
                <c:ptCount val="3"/>
                <c:pt idx="0">
                  <c:v>same day care</c:v>
                </c:pt>
                <c:pt idx="1">
                  <c:v>chronic care</c:v>
                </c:pt>
                <c:pt idx="2">
                  <c:v>prevention</c:v>
                </c:pt>
              </c:strCache>
            </c:strRef>
          </c:cat>
          <c:val>
            <c:numRef>
              <c:f>Sheet1!$H$6:$J$6</c:f>
              <c:numCache>
                <c:formatCode>General</c:formatCode>
                <c:ptCount val="3"/>
                <c:pt idx="0">
                  <c:v>32</c:v>
                </c:pt>
                <c:pt idx="1">
                  <c:v>44</c:v>
                </c:pt>
                <c:pt idx="2">
                  <c:v>24</c:v>
                </c:pt>
              </c:numCache>
            </c:numRef>
          </c:val>
          <c:extLst>
            <c:ext xmlns:c16="http://schemas.microsoft.com/office/drawing/2014/chart" uri="{C3380CC4-5D6E-409C-BE32-E72D297353CC}">
              <c16:uniqueId val="{00000006-6DF8-40C1-871E-A0CADBC4858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6350">
      <a:solidFill>
        <a:schemeClr val="accent1"/>
      </a:solid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solidFill>
                  <a:schemeClr val="tx1"/>
                </a:solidFill>
              </a:rPr>
              <a:t>Current Daily Activity in</a:t>
            </a:r>
          </a:p>
          <a:p>
            <a:pPr>
              <a:defRPr/>
            </a:pPr>
            <a:r>
              <a:rPr lang="en-GB" sz="1100">
                <a:solidFill>
                  <a:schemeClr val="tx1"/>
                </a:solidFill>
              </a:rPr>
              <a:t> </a:t>
            </a:r>
            <a:r>
              <a:rPr lang="en-GB" sz="1100" baseline="0">
                <a:solidFill>
                  <a:schemeClr val="tx1"/>
                </a:solidFill>
              </a:rPr>
              <a:t>General Practice</a:t>
            </a:r>
            <a:endParaRPr lang="en-GB" sz="110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04287717581745"/>
          <c:y val="0.28243397203521492"/>
          <c:w val="0.30617087119027886"/>
          <c:h val="0.5209335718657315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B4-47F2-BE4A-2F0A78DAAAF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B4-47F2-BE4A-2F0A78DAAAF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B4-47F2-BE4A-2F0A78DAAAF8}"/>
              </c:ext>
            </c:extLst>
          </c:dPt>
          <c:dLbls>
            <c:dLbl>
              <c:idx val="2"/>
              <c:layout>
                <c:manualLayout>
                  <c:x val="9.6685268641668404E-2"/>
                  <c:y val="0.10218518601970213"/>
                </c:manualLayout>
              </c:layout>
              <c:showLegendKey val="0"/>
              <c:showVal val="1"/>
              <c:showCatName val="0"/>
              <c:showSerName val="0"/>
              <c:showPercent val="0"/>
              <c:showBubbleSize val="0"/>
              <c:extLst>
                <c:ext xmlns:c15="http://schemas.microsoft.com/office/drawing/2012/chart" uri="{CE6537A1-D6FC-4f65-9D91-7224C49458BB}">
                  <c15:layout>
                    <c:manualLayout>
                      <c:w val="0.19498195842736463"/>
                      <c:h val="7.8838859257576596E-2"/>
                    </c:manualLayout>
                  </c15:layout>
                </c:ext>
                <c:ext xmlns:c16="http://schemas.microsoft.com/office/drawing/2014/chart" uri="{C3380CC4-5D6E-409C-BE32-E72D297353CC}">
                  <c16:uniqueId val="{00000005-1DB4-47F2-BE4A-2F0A78DAAA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Sheet1!$H$1:$J$1</c:f>
              <c:strCache>
                <c:ptCount val="3"/>
                <c:pt idx="0">
                  <c:v>Same day care</c:v>
                </c:pt>
                <c:pt idx="1">
                  <c:v>Chronic care</c:v>
                </c:pt>
                <c:pt idx="2">
                  <c:v>Prevention</c:v>
                </c:pt>
              </c:strCache>
            </c:strRef>
          </c:cat>
          <c:val>
            <c:numRef>
              <c:f>Sheet1!$H$2:$J$2</c:f>
              <c:numCache>
                <c:formatCode>0%</c:formatCode>
                <c:ptCount val="3"/>
                <c:pt idx="0">
                  <c:v>0.5</c:v>
                </c:pt>
                <c:pt idx="1">
                  <c:v>0.41</c:v>
                </c:pt>
                <c:pt idx="2">
                  <c:v>0.09</c:v>
                </c:pt>
              </c:numCache>
            </c:numRef>
          </c:val>
          <c:extLst>
            <c:ext xmlns:c16="http://schemas.microsoft.com/office/drawing/2014/chart" uri="{C3380CC4-5D6E-409C-BE32-E72D297353CC}">
              <c16:uniqueId val="{00000006-1DB4-47F2-BE4A-2F0A78DAAAF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9323638561124319E-2"/>
          <c:y val="0.90131767087897174"/>
          <c:w val="0.76621175613799941"/>
          <c:h val="9.868232912102821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rgbClr val="233575"/>
      </a:solid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D7E9-4633-98B3-7450B04269BA}"/>
              </c:ext>
            </c:extLst>
          </c:dPt>
          <c:dPt>
            <c:idx val="1"/>
            <c:bubble3D val="0"/>
            <c:spPr>
              <a:solidFill>
                <a:srgbClr val="E5E5E5"/>
              </a:solidFill>
              <a:ln w="19050">
                <a:noFill/>
              </a:ln>
              <a:effectLst/>
            </c:spPr>
            <c:extLst>
              <c:ext xmlns:c16="http://schemas.microsoft.com/office/drawing/2014/chart" uri="{C3380CC4-5D6E-409C-BE32-E72D297353CC}">
                <c16:uniqueId val="{00000003-D7E9-4633-98B3-7450B04269BA}"/>
              </c:ext>
            </c:extLst>
          </c:dPt>
          <c:cat>
            <c:strRef>
              <c:f>Sheet1!$A$2:$A$3</c:f>
              <c:strCache>
                <c:ptCount val="2"/>
                <c:pt idx="0">
                  <c:v>1st Qtr</c:v>
                </c:pt>
                <c:pt idx="1">
                  <c:v>2nd Qtr</c:v>
                </c:pt>
              </c:strCache>
            </c:strRef>
          </c:cat>
          <c:val>
            <c:numRef>
              <c:f>Sheet1!$B$2:$B$3</c:f>
              <c:numCache>
                <c:formatCode>General</c:formatCode>
                <c:ptCount val="2"/>
                <c:pt idx="0">
                  <c:v>40</c:v>
                </c:pt>
                <c:pt idx="1">
                  <c:v>69</c:v>
                </c:pt>
              </c:numCache>
            </c:numRef>
          </c:val>
          <c:extLst>
            <c:ext xmlns:c16="http://schemas.microsoft.com/office/drawing/2014/chart" uri="{C3380CC4-5D6E-409C-BE32-E72D297353CC}">
              <c16:uniqueId val="{00000004-D7E9-4633-98B3-7450B04269BA}"/>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100" b="1" i="0" baseline="0">
                <a:solidFill>
                  <a:schemeClr val="tx1"/>
                </a:solidFill>
                <a:effectLst/>
              </a:rPr>
              <a:t>Percentage of General Practice Appointments seen within 14 days of Being Booked</a:t>
            </a:r>
            <a:endParaRPr lang="en-IE" sz="1000" b="1">
              <a:solidFill>
                <a:schemeClr val="tx1"/>
              </a:solidFill>
              <a:effectLst/>
            </a:endParaRPr>
          </a:p>
        </c:rich>
      </c:tx>
      <c:layout>
        <c:manualLayout>
          <c:xMode val="edge"/>
          <c:yMode val="edge"/>
          <c:x val="0.105404832891591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Percent!$B$1</c:f>
              <c:strCache>
                <c:ptCount val="1"/>
                <c:pt idx="0">
                  <c:v>Buckinghamshire</c:v>
                </c:pt>
              </c:strCache>
            </c:strRef>
          </c:tx>
          <c:spPr>
            <a:ln w="28575" cap="rnd">
              <a:solidFill>
                <a:srgbClr val="FFC000"/>
              </a:solidFill>
              <a:round/>
            </a:ln>
            <a:effectLst/>
          </c:spPr>
          <c:marker>
            <c:symbol val="none"/>
          </c:marker>
          <c:cat>
            <c:numRef>
              <c:f>Percent!$A$2:$A$14</c:f>
              <c:numCache>
                <c:formatCode>mmm\ 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Percent!$B$2:$B$14</c:f>
              <c:numCache>
                <c:formatCode>0%</c:formatCode>
                <c:ptCount val="13"/>
                <c:pt idx="0">
                  <c:v>0.84873014778551603</c:v>
                </c:pt>
                <c:pt idx="1">
                  <c:v>0.81502954991922005</c:v>
                </c:pt>
                <c:pt idx="2">
                  <c:v>0.82723592143286695</c:v>
                </c:pt>
                <c:pt idx="3">
                  <c:v>0.82722906367484705</c:v>
                </c:pt>
                <c:pt idx="4">
                  <c:v>0.85364957957653698</c:v>
                </c:pt>
                <c:pt idx="5">
                  <c:v>0.85690798444719796</c:v>
                </c:pt>
                <c:pt idx="6">
                  <c:v>0.85147685068982104</c:v>
                </c:pt>
                <c:pt idx="7">
                  <c:v>0.83984652186953601</c:v>
                </c:pt>
                <c:pt idx="8">
                  <c:v>0.82388614346785904</c:v>
                </c:pt>
                <c:pt idx="9">
                  <c:v>0.83161431506362105</c:v>
                </c:pt>
                <c:pt idx="10">
                  <c:v>0.83050488656811206</c:v>
                </c:pt>
                <c:pt idx="11">
                  <c:v>0.83727230507250106</c:v>
                </c:pt>
                <c:pt idx="12">
                  <c:v>0.83328597179514396</c:v>
                </c:pt>
              </c:numCache>
            </c:numRef>
          </c:val>
          <c:smooth val="0"/>
          <c:extLst>
            <c:ext xmlns:c16="http://schemas.microsoft.com/office/drawing/2014/chart" uri="{C3380CC4-5D6E-409C-BE32-E72D297353CC}">
              <c16:uniqueId val="{00000000-2419-4051-AC75-9B0DA98A74BB}"/>
            </c:ext>
          </c:extLst>
        </c:ser>
        <c:ser>
          <c:idx val="1"/>
          <c:order val="1"/>
          <c:tx>
            <c:strRef>
              <c:f>Percent!$D$1</c:f>
              <c:strCache>
                <c:ptCount val="1"/>
                <c:pt idx="0">
                  <c:v>Berkshire West</c:v>
                </c:pt>
              </c:strCache>
            </c:strRef>
          </c:tx>
          <c:spPr>
            <a:ln w="28575" cap="rnd">
              <a:solidFill>
                <a:schemeClr val="accent2"/>
              </a:solidFill>
              <a:round/>
            </a:ln>
            <a:effectLst/>
          </c:spPr>
          <c:marker>
            <c:symbol val="none"/>
          </c:marker>
          <c:cat>
            <c:numRef>
              <c:f>Percent!$A$2:$A$14</c:f>
              <c:numCache>
                <c:formatCode>mmm\ 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Percent!$D$2:$D$14</c:f>
              <c:numCache>
                <c:formatCode>0%</c:formatCode>
                <c:ptCount val="13"/>
                <c:pt idx="0">
                  <c:v>0.83521617405056503</c:v>
                </c:pt>
                <c:pt idx="1">
                  <c:v>0.82208880281777397</c:v>
                </c:pt>
                <c:pt idx="2">
                  <c:v>0.79039759453145297</c:v>
                </c:pt>
                <c:pt idx="3">
                  <c:v>0.8095255677937</c:v>
                </c:pt>
                <c:pt idx="4">
                  <c:v>0.83892585775638295</c:v>
                </c:pt>
                <c:pt idx="5">
                  <c:v>0.84358718985473302</c:v>
                </c:pt>
                <c:pt idx="6">
                  <c:v>0.83724555409776402</c:v>
                </c:pt>
                <c:pt idx="7">
                  <c:v>0.82492295692469997</c:v>
                </c:pt>
                <c:pt idx="8">
                  <c:v>0.79780643653081895</c:v>
                </c:pt>
                <c:pt idx="9">
                  <c:v>0.81187571960861804</c:v>
                </c:pt>
                <c:pt idx="10">
                  <c:v>0.82063759858028495</c:v>
                </c:pt>
                <c:pt idx="11">
                  <c:v>0.82380722809322904</c:v>
                </c:pt>
                <c:pt idx="12">
                  <c:v>0.81692323891755303</c:v>
                </c:pt>
              </c:numCache>
            </c:numRef>
          </c:val>
          <c:smooth val="0"/>
          <c:extLst>
            <c:ext xmlns:c16="http://schemas.microsoft.com/office/drawing/2014/chart" uri="{C3380CC4-5D6E-409C-BE32-E72D297353CC}">
              <c16:uniqueId val="{00000001-2419-4051-AC75-9B0DA98A74BB}"/>
            </c:ext>
          </c:extLst>
        </c:ser>
        <c:ser>
          <c:idx val="2"/>
          <c:order val="2"/>
          <c:tx>
            <c:strRef>
              <c:f>Percent!$C$1</c:f>
              <c:strCache>
                <c:ptCount val="1"/>
                <c:pt idx="0">
                  <c:v>Oxfordshire</c:v>
                </c:pt>
              </c:strCache>
            </c:strRef>
          </c:tx>
          <c:spPr>
            <a:ln w="28575" cap="rnd">
              <a:solidFill>
                <a:schemeClr val="accent3"/>
              </a:solidFill>
              <a:round/>
            </a:ln>
            <a:effectLst/>
          </c:spPr>
          <c:marker>
            <c:symbol val="none"/>
          </c:marker>
          <c:cat>
            <c:numRef>
              <c:f>Percent!$A$2:$A$14</c:f>
              <c:numCache>
                <c:formatCode>mmm\ 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Percent!$C$2:$C$14</c:f>
              <c:numCache>
                <c:formatCode>0%</c:formatCode>
                <c:ptCount val="13"/>
                <c:pt idx="0">
                  <c:v>0.86560652505475999</c:v>
                </c:pt>
                <c:pt idx="1">
                  <c:v>0.85423735654219501</c:v>
                </c:pt>
                <c:pt idx="2">
                  <c:v>0.83006593578853505</c:v>
                </c:pt>
                <c:pt idx="3">
                  <c:v>0.84833174017934398</c:v>
                </c:pt>
                <c:pt idx="4">
                  <c:v>0.87653490519787003</c:v>
                </c:pt>
                <c:pt idx="5">
                  <c:v>0.879043131906452</c:v>
                </c:pt>
                <c:pt idx="6">
                  <c:v>0.87674179840597999</c:v>
                </c:pt>
                <c:pt idx="7">
                  <c:v>0.86698154820611695</c:v>
                </c:pt>
                <c:pt idx="8">
                  <c:v>0.84965402817993696</c:v>
                </c:pt>
                <c:pt idx="9">
                  <c:v>0.84706603108529999</c:v>
                </c:pt>
                <c:pt idx="10">
                  <c:v>0.85692819634307804</c:v>
                </c:pt>
                <c:pt idx="11">
                  <c:v>0.86489405589998003</c:v>
                </c:pt>
                <c:pt idx="12">
                  <c:v>0.84965775795961296</c:v>
                </c:pt>
              </c:numCache>
            </c:numRef>
          </c:val>
          <c:smooth val="0"/>
          <c:extLst>
            <c:ext xmlns:c16="http://schemas.microsoft.com/office/drawing/2014/chart" uri="{C3380CC4-5D6E-409C-BE32-E72D297353CC}">
              <c16:uniqueId val="{00000002-2419-4051-AC75-9B0DA98A74BB}"/>
            </c:ext>
          </c:extLst>
        </c:ser>
        <c:ser>
          <c:idx val="3"/>
          <c:order val="3"/>
          <c:tx>
            <c:strRef>
              <c:f>Percent!$E$1</c:f>
              <c:strCache>
                <c:ptCount val="1"/>
                <c:pt idx="0">
                  <c:v>BOB ICB</c:v>
                </c:pt>
              </c:strCache>
            </c:strRef>
          </c:tx>
          <c:spPr>
            <a:ln w="28575" cap="rnd">
              <a:solidFill>
                <a:schemeClr val="accent4"/>
              </a:solidFill>
              <a:prstDash val="dash"/>
              <a:round/>
            </a:ln>
            <a:effectLst/>
          </c:spPr>
          <c:marker>
            <c:symbol val="none"/>
          </c:marker>
          <c:cat>
            <c:numRef>
              <c:f>Percent!$A$2:$A$14</c:f>
              <c:numCache>
                <c:formatCode>mmm\ 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Percent!$E$2:$E$14</c:f>
              <c:numCache>
                <c:formatCode>0%</c:formatCode>
                <c:ptCount val="13"/>
                <c:pt idx="0">
                  <c:v>0.85187633161791021</c:v>
                </c:pt>
                <c:pt idx="1">
                  <c:v>0.83347894460947058</c:v>
                </c:pt>
                <c:pt idx="2">
                  <c:v>0.81777950764247731</c:v>
                </c:pt>
                <c:pt idx="3">
                  <c:v>0.83141677308427442</c:v>
                </c:pt>
                <c:pt idx="4">
                  <c:v>0.85925033411750951</c:v>
                </c:pt>
                <c:pt idx="5">
                  <c:v>0.86272634012442084</c:v>
                </c:pt>
                <c:pt idx="6">
                  <c:v>0.85845300043110517</c:v>
                </c:pt>
                <c:pt idx="7">
                  <c:v>0.84735538757600104</c:v>
                </c:pt>
                <c:pt idx="8">
                  <c:v>0.82768795109990678</c:v>
                </c:pt>
                <c:pt idx="9">
                  <c:v>0.83266933707767909</c:v>
                </c:pt>
                <c:pt idx="10">
                  <c:v>0.83894037752282968</c:v>
                </c:pt>
                <c:pt idx="11">
                  <c:v>0.8452201065943129</c:v>
                </c:pt>
                <c:pt idx="12">
                  <c:v>0.83556325655224228</c:v>
                </c:pt>
              </c:numCache>
            </c:numRef>
          </c:val>
          <c:smooth val="0"/>
          <c:extLst>
            <c:ext xmlns:c16="http://schemas.microsoft.com/office/drawing/2014/chart" uri="{C3380CC4-5D6E-409C-BE32-E72D297353CC}">
              <c16:uniqueId val="{00000003-2419-4051-AC75-9B0DA98A74BB}"/>
            </c:ext>
          </c:extLst>
        </c:ser>
        <c:ser>
          <c:idx val="4"/>
          <c:order val="4"/>
          <c:tx>
            <c:strRef>
              <c:f>Percent!$F$1</c:f>
              <c:strCache>
                <c:ptCount val="1"/>
                <c:pt idx="0">
                  <c:v>South East</c:v>
                </c:pt>
              </c:strCache>
            </c:strRef>
          </c:tx>
          <c:spPr>
            <a:ln w="28575" cap="rnd">
              <a:solidFill>
                <a:schemeClr val="accent5"/>
              </a:solidFill>
              <a:prstDash val="sysDot"/>
              <a:round/>
            </a:ln>
            <a:effectLst/>
          </c:spPr>
          <c:marker>
            <c:symbol val="none"/>
          </c:marker>
          <c:cat>
            <c:numRef>
              <c:f>Percent!$A$2:$A$14</c:f>
              <c:numCache>
                <c:formatCode>mmm\ 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Percent!$F$2:$F$14</c:f>
              <c:numCache>
                <c:formatCode>0%</c:formatCode>
                <c:ptCount val="13"/>
                <c:pt idx="0">
                  <c:v>0.83557439602289096</c:v>
                </c:pt>
                <c:pt idx="1">
                  <c:v>0.80767438881064835</c:v>
                </c:pt>
                <c:pt idx="2">
                  <c:v>0.79167731814367037</c:v>
                </c:pt>
                <c:pt idx="3">
                  <c:v>0.81565861734542178</c:v>
                </c:pt>
                <c:pt idx="4">
                  <c:v>0.84343857049647131</c:v>
                </c:pt>
                <c:pt idx="5">
                  <c:v>0.84717913047454507</c:v>
                </c:pt>
                <c:pt idx="6">
                  <c:v>0.84103888453457254</c:v>
                </c:pt>
                <c:pt idx="7">
                  <c:v>0.82772859739429472</c:v>
                </c:pt>
                <c:pt idx="8">
                  <c:v>0.80731525851300079</c:v>
                </c:pt>
                <c:pt idx="9">
                  <c:v>0.81754807145618702</c:v>
                </c:pt>
                <c:pt idx="10">
                  <c:v>0.82104377123121275</c:v>
                </c:pt>
                <c:pt idx="11">
                  <c:v>0.82986208207829448</c:v>
                </c:pt>
                <c:pt idx="12">
                  <c:v>0.81910501839712258</c:v>
                </c:pt>
              </c:numCache>
            </c:numRef>
          </c:val>
          <c:smooth val="0"/>
          <c:extLst>
            <c:ext xmlns:c16="http://schemas.microsoft.com/office/drawing/2014/chart" uri="{C3380CC4-5D6E-409C-BE32-E72D297353CC}">
              <c16:uniqueId val="{00000004-2419-4051-AC75-9B0DA98A74BB}"/>
            </c:ext>
          </c:extLst>
        </c:ser>
        <c:ser>
          <c:idx val="5"/>
          <c:order val="5"/>
          <c:tx>
            <c:strRef>
              <c:f>Percent!$G$1</c:f>
              <c:strCache>
                <c:ptCount val="1"/>
                <c:pt idx="0">
                  <c:v>England</c:v>
                </c:pt>
              </c:strCache>
            </c:strRef>
          </c:tx>
          <c:spPr>
            <a:ln w="28575" cap="rnd">
              <a:solidFill>
                <a:srgbClr val="C00000"/>
              </a:solidFill>
              <a:prstDash val="sysDash"/>
              <a:round/>
            </a:ln>
            <a:effectLst/>
          </c:spPr>
          <c:marker>
            <c:symbol val="none"/>
          </c:marker>
          <c:cat>
            <c:numRef>
              <c:f>Percent!$A$2:$A$14</c:f>
              <c:numCache>
                <c:formatCode>mmm\ yy</c:formatCode>
                <c:ptCount val="13"/>
                <c:pt idx="0">
                  <c:v>44774</c:v>
                </c:pt>
                <c:pt idx="1">
                  <c:v>44805</c:v>
                </c:pt>
                <c:pt idx="2">
                  <c:v>44835</c:v>
                </c:pt>
                <c:pt idx="3">
                  <c:v>44866</c:v>
                </c:pt>
                <c:pt idx="4">
                  <c:v>44896</c:v>
                </c:pt>
                <c:pt idx="5">
                  <c:v>44927</c:v>
                </c:pt>
                <c:pt idx="6">
                  <c:v>44958</c:v>
                </c:pt>
                <c:pt idx="7">
                  <c:v>44986</c:v>
                </c:pt>
                <c:pt idx="8">
                  <c:v>45017</c:v>
                </c:pt>
                <c:pt idx="9">
                  <c:v>45047</c:v>
                </c:pt>
                <c:pt idx="10">
                  <c:v>45078</c:v>
                </c:pt>
                <c:pt idx="11">
                  <c:v>45108</c:v>
                </c:pt>
                <c:pt idx="12">
                  <c:v>45139</c:v>
                </c:pt>
              </c:numCache>
            </c:numRef>
          </c:cat>
          <c:val>
            <c:numRef>
              <c:f>Percent!$G$2:$G$14</c:f>
              <c:numCache>
                <c:formatCode>0%</c:formatCode>
                <c:ptCount val="13"/>
                <c:pt idx="0">
                  <c:v>0.84615264924925293</c:v>
                </c:pt>
                <c:pt idx="1">
                  <c:v>0.82042464480018995</c:v>
                </c:pt>
                <c:pt idx="2">
                  <c:v>0.80408823748233016</c:v>
                </c:pt>
                <c:pt idx="3">
                  <c:v>0.82753973061496533</c:v>
                </c:pt>
                <c:pt idx="4">
                  <c:v>0.85033496006683873</c:v>
                </c:pt>
                <c:pt idx="5">
                  <c:v>0.85376547454127782</c:v>
                </c:pt>
                <c:pt idx="6">
                  <c:v>0.84792276372311659</c:v>
                </c:pt>
                <c:pt idx="7">
                  <c:v>0.83361364190892973</c:v>
                </c:pt>
                <c:pt idx="8">
                  <c:v>0.81611361702613983</c:v>
                </c:pt>
                <c:pt idx="9">
                  <c:v>0.82525933698222886</c:v>
                </c:pt>
                <c:pt idx="10">
                  <c:v>0.82854537653995708</c:v>
                </c:pt>
                <c:pt idx="11">
                  <c:v>0.83543655642230785</c:v>
                </c:pt>
                <c:pt idx="12">
                  <c:v>0.82725222808733412</c:v>
                </c:pt>
              </c:numCache>
            </c:numRef>
          </c:val>
          <c:smooth val="0"/>
          <c:extLst>
            <c:ext xmlns:c16="http://schemas.microsoft.com/office/drawing/2014/chart" uri="{C3380CC4-5D6E-409C-BE32-E72D297353CC}">
              <c16:uniqueId val="{00000005-2419-4051-AC75-9B0DA98A74BB}"/>
            </c:ext>
          </c:extLst>
        </c:ser>
        <c:dLbls>
          <c:showLegendKey val="0"/>
          <c:showVal val="0"/>
          <c:showCatName val="0"/>
          <c:showSerName val="0"/>
          <c:showPercent val="0"/>
          <c:showBubbleSize val="0"/>
        </c:dLbls>
        <c:smooth val="0"/>
        <c:axId val="827763008"/>
        <c:axId val="1874979920"/>
      </c:lineChart>
      <c:dateAx>
        <c:axId val="827763008"/>
        <c:scaling>
          <c:orientation val="minMax"/>
        </c:scaling>
        <c:delete val="0"/>
        <c:axPos val="b"/>
        <c:numFmt formatCode="mmm\ yy" sourceLinked="0"/>
        <c:majorTickMark val="out"/>
        <c:minorTickMark val="out"/>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4979920"/>
        <c:crosses val="autoZero"/>
        <c:auto val="0"/>
        <c:lblOffset val="100"/>
        <c:baseTimeUnit val="months"/>
        <c:majorUnit val="1"/>
        <c:majorTimeUnit val="months"/>
      </c:dateAx>
      <c:valAx>
        <c:axId val="1874979920"/>
        <c:scaling>
          <c:orientation val="minMax"/>
          <c:min val="0.7500000000000001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776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645178734726657E-2"/>
          <c:y val="0"/>
          <c:w val="1"/>
          <c:h val="1"/>
        </c:manualLayout>
      </c:layout>
      <c:barChart>
        <c:barDir val="col"/>
        <c:grouping val="clustered"/>
        <c:varyColors val="0"/>
        <c:ser>
          <c:idx val="0"/>
          <c:order val="0"/>
          <c:tx>
            <c:strRef>
              <c:f>Sheet1!$B$1</c:f>
              <c:strCache>
                <c:ptCount val="1"/>
                <c:pt idx="0">
                  <c:v>Sales</c:v>
                </c:pt>
              </c:strCache>
            </c:strRef>
          </c:tx>
          <c:spPr>
            <a:solidFill>
              <a:schemeClr val="accent1"/>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F203-4F38-AD54-8F2DC7AE1A15}"/>
              </c:ext>
            </c:extLst>
          </c:dPt>
          <c:dPt>
            <c:idx val="1"/>
            <c:invertIfNegative val="0"/>
            <c:bubble3D val="0"/>
            <c:spPr>
              <a:solidFill>
                <a:schemeClr val="accent4"/>
              </a:solidFill>
              <a:ln w="19050">
                <a:noFill/>
              </a:ln>
              <a:effectLst/>
            </c:spPr>
            <c:extLst>
              <c:ext xmlns:c16="http://schemas.microsoft.com/office/drawing/2014/chart" uri="{C3380CC4-5D6E-409C-BE32-E72D297353CC}">
                <c16:uniqueId val="{00000003-F203-4F38-AD54-8F2DC7AE1A15}"/>
              </c:ext>
            </c:extLst>
          </c:dPt>
          <c:dPt>
            <c:idx val="2"/>
            <c:invertIfNegative val="0"/>
            <c:bubble3D val="0"/>
            <c:spPr>
              <a:solidFill>
                <a:schemeClr val="accent5"/>
              </a:solidFill>
              <a:ln w="19050">
                <a:noFill/>
              </a:ln>
              <a:effectLst/>
            </c:spPr>
            <c:extLst>
              <c:ext xmlns:c16="http://schemas.microsoft.com/office/drawing/2014/chart" uri="{C3380CC4-5D6E-409C-BE32-E72D297353CC}">
                <c16:uniqueId val="{00000005-F203-4F38-AD54-8F2DC7AE1A15}"/>
              </c:ext>
            </c:extLst>
          </c:dPt>
          <c:dPt>
            <c:idx val="3"/>
            <c:invertIfNegative val="0"/>
            <c:bubble3D val="0"/>
            <c:spPr>
              <a:solidFill>
                <a:schemeClr val="accent6"/>
              </a:solidFill>
              <a:ln w="19050">
                <a:noFill/>
              </a:ln>
              <a:effectLst/>
            </c:spPr>
            <c:extLst>
              <c:ext xmlns:c16="http://schemas.microsoft.com/office/drawing/2014/chart" uri="{C3380CC4-5D6E-409C-BE32-E72D297353CC}">
                <c16:uniqueId val="{00000007-F203-4F38-AD54-8F2DC7AE1A15}"/>
              </c:ext>
            </c:extLst>
          </c:dPt>
          <c:dLbls>
            <c:dLbl>
              <c:idx val="0"/>
              <c:tx>
                <c:rich>
                  <a:bodyPr/>
                  <a:lstStyle/>
                  <a:p>
                    <a:fld id="{9D23DCD5-B9A0-4405-93BE-86AFE1965B3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03-4F38-AD54-8F2DC7AE1A15}"/>
                </c:ext>
              </c:extLst>
            </c:dLbl>
            <c:dLbl>
              <c:idx val="1"/>
              <c:tx>
                <c:rich>
                  <a:bodyPr/>
                  <a:lstStyle/>
                  <a:p>
                    <a:r>
                      <a:rPr lang="en-US"/>
                      <a:t>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03-4F38-AD54-8F2DC7AE1A15}"/>
                </c:ext>
              </c:extLst>
            </c:dLbl>
            <c:dLbl>
              <c:idx val="2"/>
              <c:tx>
                <c:rich>
                  <a:bodyPr/>
                  <a:lstStyle/>
                  <a:p>
                    <a:fld id="{40DDADB1-2241-4D2A-99EF-9704B1D03DB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203-4F38-AD54-8F2DC7AE1A15}"/>
                </c:ext>
              </c:extLst>
            </c:dLbl>
            <c:dLbl>
              <c:idx val="3"/>
              <c:tx>
                <c:rich>
                  <a:bodyPr/>
                  <a:lstStyle/>
                  <a:p>
                    <a:fld id="{A8A22AC1-FA83-49B9-B945-95AACAC28D0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203-4F38-AD54-8F2DC7AE1A15}"/>
                </c:ext>
              </c:extLst>
            </c:dLbl>
            <c:spPr>
              <a:noFill/>
              <a:ln>
                <a:noFill/>
              </a:ln>
              <a:effectLst/>
            </c:spPr>
            <c:txPr>
              <a:bodyPr rot="0" spcFirstLastPara="1" vertOverflow="ellipsis" vert="horz" wrap="square" anchor="ctr" anchorCtr="1"/>
              <a:lstStyle/>
              <a:p>
                <a:pPr>
                  <a:defRPr sz="800" b="0" i="0" u="none" strike="noStrike" kern="1200" baseline="0">
                    <a:solidFill>
                      <a:srgbClr val="00338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Converted residential buildings</c:v>
                </c:pt>
                <c:pt idx="1">
                  <c:v>Purpose built premises*</c:v>
                </c:pt>
                <c:pt idx="2">
                  <c:v>Owner occupied</c:v>
                </c:pt>
                <c:pt idx="3">
                  <c:v>Leased (inc. village hall types)</c:v>
                </c:pt>
              </c:strCache>
            </c:strRef>
          </c:cat>
          <c:val>
            <c:numRef>
              <c:f>Sheet1!$B$2:$B$5</c:f>
              <c:numCache>
                <c:formatCode>General</c:formatCode>
                <c:ptCount val="4"/>
                <c:pt idx="0">
                  <c:v>23</c:v>
                </c:pt>
                <c:pt idx="1">
                  <c:v>77</c:v>
                </c:pt>
                <c:pt idx="2">
                  <c:v>55</c:v>
                </c:pt>
                <c:pt idx="3">
                  <c:v>45</c:v>
                </c:pt>
              </c:numCache>
            </c:numRef>
          </c:val>
          <c:extLst>
            <c:ext xmlns:c16="http://schemas.microsoft.com/office/drawing/2014/chart" uri="{C3380CC4-5D6E-409C-BE32-E72D297353CC}">
              <c16:uniqueId val="{00000008-F203-4F38-AD54-8F2DC7AE1A15}"/>
            </c:ext>
          </c:extLst>
        </c:ser>
        <c:dLbls>
          <c:showLegendKey val="0"/>
          <c:showVal val="0"/>
          <c:showCatName val="0"/>
          <c:showSerName val="0"/>
          <c:showPercent val="0"/>
          <c:showBubbleSize val="0"/>
        </c:dLbls>
        <c:gapWidth val="25"/>
        <c:axId val="1961009807"/>
        <c:axId val="1961013135"/>
      </c:barChart>
      <c:valAx>
        <c:axId val="1961013135"/>
        <c:scaling>
          <c:orientation val="minMax"/>
        </c:scaling>
        <c:delete val="1"/>
        <c:axPos val="l"/>
        <c:numFmt formatCode="General" sourceLinked="1"/>
        <c:majorTickMark val="out"/>
        <c:minorTickMark val="none"/>
        <c:tickLblPos val="nextTo"/>
        <c:crossAx val="1961009807"/>
        <c:crosses val="autoZero"/>
        <c:crossBetween val="between"/>
      </c:valAx>
      <c:catAx>
        <c:axId val="1961009807"/>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800" b="0" i="0" u="none" strike="noStrike" kern="1200" baseline="0">
                <a:solidFill>
                  <a:srgbClr val="00338D"/>
                </a:solidFill>
                <a:latin typeface="+mn-lt"/>
                <a:ea typeface="+mn-ea"/>
                <a:cs typeface="+mn-cs"/>
              </a:defRPr>
            </a:pPr>
            <a:endParaRPr lang="en-US"/>
          </a:p>
        </c:txPr>
        <c:crossAx val="19610131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rgbClr val="00338D"/>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D7E9-4633-98B3-7450B04269BA}"/>
              </c:ext>
            </c:extLst>
          </c:dPt>
          <c:dPt>
            <c:idx val="1"/>
            <c:bubble3D val="0"/>
            <c:spPr>
              <a:solidFill>
                <a:srgbClr val="E5E5E5"/>
              </a:solidFill>
              <a:ln w="19050">
                <a:noFill/>
              </a:ln>
              <a:effectLst/>
            </c:spPr>
            <c:extLst>
              <c:ext xmlns:c16="http://schemas.microsoft.com/office/drawing/2014/chart" uri="{C3380CC4-5D6E-409C-BE32-E72D297353CC}">
                <c16:uniqueId val="{00000003-D7E9-4633-98B3-7450B04269BA}"/>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D7E9-4633-98B3-7450B04269BA}"/>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645178734726657E-2"/>
          <c:y val="0"/>
          <c:w val="1"/>
          <c:h val="1"/>
        </c:manualLayout>
      </c:layout>
      <c:barChart>
        <c:barDir val="col"/>
        <c:grouping val="clustered"/>
        <c:varyColors val="0"/>
        <c:ser>
          <c:idx val="0"/>
          <c:order val="0"/>
          <c:tx>
            <c:strRef>
              <c:f>Sheet1!$B$1</c:f>
              <c:strCache>
                <c:ptCount val="1"/>
                <c:pt idx="0">
                  <c:v>Sales</c:v>
                </c:pt>
              </c:strCache>
            </c:strRef>
          </c:tx>
          <c:spPr>
            <a:solidFill>
              <a:schemeClr val="accent1"/>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F203-4F38-AD54-8F2DC7AE1A15}"/>
              </c:ext>
            </c:extLst>
          </c:dPt>
          <c:dPt>
            <c:idx val="1"/>
            <c:invertIfNegative val="0"/>
            <c:bubble3D val="0"/>
            <c:spPr>
              <a:solidFill>
                <a:schemeClr val="accent4"/>
              </a:solidFill>
              <a:ln w="19050">
                <a:noFill/>
              </a:ln>
              <a:effectLst/>
            </c:spPr>
            <c:extLst>
              <c:ext xmlns:c16="http://schemas.microsoft.com/office/drawing/2014/chart" uri="{C3380CC4-5D6E-409C-BE32-E72D297353CC}">
                <c16:uniqueId val="{00000003-F203-4F38-AD54-8F2DC7AE1A15}"/>
              </c:ext>
            </c:extLst>
          </c:dPt>
          <c:dPt>
            <c:idx val="2"/>
            <c:invertIfNegative val="0"/>
            <c:bubble3D val="0"/>
            <c:spPr>
              <a:solidFill>
                <a:schemeClr val="accent5"/>
              </a:solidFill>
              <a:ln w="19050">
                <a:noFill/>
              </a:ln>
              <a:effectLst/>
            </c:spPr>
            <c:extLst>
              <c:ext xmlns:c16="http://schemas.microsoft.com/office/drawing/2014/chart" uri="{C3380CC4-5D6E-409C-BE32-E72D297353CC}">
                <c16:uniqueId val="{00000005-F203-4F38-AD54-8F2DC7AE1A15}"/>
              </c:ext>
            </c:extLst>
          </c:dPt>
          <c:dPt>
            <c:idx val="3"/>
            <c:invertIfNegative val="0"/>
            <c:bubble3D val="0"/>
            <c:spPr>
              <a:solidFill>
                <a:schemeClr val="accent6"/>
              </a:solidFill>
              <a:ln w="19050">
                <a:noFill/>
              </a:ln>
              <a:effectLst/>
            </c:spPr>
            <c:extLst>
              <c:ext xmlns:c16="http://schemas.microsoft.com/office/drawing/2014/chart" uri="{C3380CC4-5D6E-409C-BE32-E72D297353CC}">
                <c16:uniqueId val="{00000007-F203-4F38-AD54-8F2DC7AE1A15}"/>
              </c:ext>
            </c:extLst>
          </c:dPt>
          <c:dLbls>
            <c:dLbl>
              <c:idx val="0"/>
              <c:tx>
                <c:rich>
                  <a:bodyPr/>
                  <a:lstStyle/>
                  <a:p>
                    <a:fld id="{9D23DCD5-B9A0-4405-93BE-86AFE1965B3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03-4F38-AD54-8F2DC7AE1A15}"/>
                </c:ext>
              </c:extLst>
            </c:dLbl>
            <c:dLbl>
              <c:idx val="1"/>
              <c:tx>
                <c:rich>
                  <a:bodyPr/>
                  <a:lstStyle/>
                  <a:p>
                    <a:r>
                      <a:rPr lang="en-US"/>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203-4F38-AD54-8F2DC7AE1A15}"/>
                </c:ext>
              </c:extLst>
            </c:dLbl>
            <c:dLbl>
              <c:idx val="2"/>
              <c:tx>
                <c:rich>
                  <a:bodyPr/>
                  <a:lstStyle/>
                  <a:p>
                    <a:fld id="{40DDADB1-2241-4D2A-99EF-9704B1D03DB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203-4F38-AD54-8F2DC7AE1A15}"/>
                </c:ext>
              </c:extLst>
            </c:dLbl>
            <c:dLbl>
              <c:idx val="3"/>
              <c:tx>
                <c:rich>
                  <a:bodyPr/>
                  <a:lstStyle/>
                  <a:p>
                    <a:fld id="{A8A22AC1-FA83-49B9-B945-95AACAC28D0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203-4F38-AD54-8F2DC7AE1A15}"/>
                </c:ext>
              </c:extLst>
            </c:dLbl>
            <c:spPr>
              <a:noFill/>
              <a:ln>
                <a:noFill/>
              </a:ln>
              <a:effectLst/>
            </c:spPr>
            <c:txPr>
              <a:bodyPr rot="0" spcFirstLastPara="1" vertOverflow="ellipsis" vert="horz" wrap="square" anchor="ctr" anchorCtr="1"/>
              <a:lstStyle/>
              <a:p>
                <a:pPr>
                  <a:defRPr sz="900" b="0" i="0" u="none" strike="noStrike" kern="1200" baseline="0">
                    <a:solidFill>
                      <a:srgbClr val="00338D"/>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Converted residential buildings</c:v>
                </c:pt>
                <c:pt idx="1">
                  <c:v>Purpose built premises*</c:v>
                </c:pt>
                <c:pt idx="2">
                  <c:v>Owner occupied</c:v>
                </c:pt>
                <c:pt idx="3">
                  <c:v>Leased </c:v>
                </c:pt>
              </c:strCache>
            </c:strRef>
          </c:cat>
          <c:val>
            <c:numRef>
              <c:f>Sheet1!$B$2:$B$5</c:f>
              <c:numCache>
                <c:formatCode>General</c:formatCode>
                <c:ptCount val="4"/>
                <c:pt idx="0">
                  <c:v>29</c:v>
                </c:pt>
                <c:pt idx="1">
                  <c:v>71</c:v>
                </c:pt>
                <c:pt idx="2">
                  <c:v>60</c:v>
                </c:pt>
                <c:pt idx="3">
                  <c:v>40</c:v>
                </c:pt>
              </c:numCache>
            </c:numRef>
          </c:val>
          <c:extLst>
            <c:ext xmlns:c16="http://schemas.microsoft.com/office/drawing/2014/chart" uri="{C3380CC4-5D6E-409C-BE32-E72D297353CC}">
              <c16:uniqueId val="{00000008-F203-4F38-AD54-8F2DC7AE1A15}"/>
            </c:ext>
          </c:extLst>
        </c:ser>
        <c:dLbls>
          <c:showLegendKey val="0"/>
          <c:showVal val="0"/>
          <c:showCatName val="0"/>
          <c:showSerName val="0"/>
          <c:showPercent val="0"/>
          <c:showBubbleSize val="0"/>
        </c:dLbls>
        <c:gapWidth val="25"/>
        <c:axId val="1961009807"/>
        <c:axId val="1961013135"/>
      </c:barChart>
      <c:valAx>
        <c:axId val="1961013135"/>
        <c:scaling>
          <c:orientation val="minMax"/>
        </c:scaling>
        <c:delete val="1"/>
        <c:axPos val="l"/>
        <c:numFmt formatCode="General" sourceLinked="1"/>
        <c:majorTickMark val="out"/>
        <c:minorTickMark val="none"/>
        <c:tickLblPos val="nextTo"/>
        <c:crossAx val="1961009807"/>
        <c:crosses val="autoZero"/>
        <c:crossBetween val="between"/>
      </c:valAx>
      <c:catAx>
        <c:axId val="1961009807"/>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610131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rgbClr val="00338D"/>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IE" sz="1200" b="1"/>
              <a:t>Work commitment</a:t>
            </a:r>
            <a:r>
              <a:rPr lang="en-IE" sz="1200" b="1" baseline="0"/>
              <a:t> of all qualified permanent GPs per week- BOB ICB</a:t>
            </a:r>
            <a:endParaRPr lang="en-IE"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'BOB ICB'!$D$3</c:f>
              <c:strCache>
                <c:ptCount val="1"/>
                <c:pt idx="0">
                  <c:v>&lt;15 Hours</c:v>
                </c:pt>
              </c:strCache>
            </c:strRef>
          </c:tx>
          <c:spPr>
            <a:ln w="28575" cap="rnd">
              <a:solidFill>
                <a:srgbClr val="C00000"/>
              </a:solidFill>
              <a:round/>
            </a:ln>
            <a:effectLst/>
          </c:spPr>
          <c:marker>
            <c:symbol val="none"/>
          </c:marker>
          <c:cat>
            <c:numRef>
              <c:f>'BOB ICB'!$A$4:$A$7</c:f>
              <c:numCache>
                <c:formatCode>m/d/yyyy</c:formatCode>
                <c:ptCount val="4"/>
                <c:pt idx="0">
                  <c:v>45170</c:v>
                </c:pt>
                <c:pt idx="1">
                  <c:v>44986</c:v>
                </c:pt>
                <c:pt idx="2">
                  <c:v>44805</c:v>
                </c:pt>
                <c:pt idx="3">
                  <c:v>44621</c:v>
                </c:pt>
              </c:numCache>
            </c:numRef>
          </c:cat>
          <c:val>
            <c:numRef>
              <c:f>'BOB ICB'!$D$4:$D$7</c:f>
              <c:numCache>
                <c:formatCode>General</c:formatCode>
                <c:ptCount val="4"/>
                <c:pt idx="0">
                  <c:v>8.836023789294817</c:v>
                </c:pt>
                <c:pt idx="1">
                  <c:v>8.8510638297872344</c:v>
                </c:pt>
                <c:pt idx="2">
                  <c:v>9.105824446267432</c:v>
                </c:pt>
                <c:pt idx="3">
                  <c:v>9.1358024691358022</c:v>
                </c:pt>
              </c:numCache>
            </c:numRef>
          </c:val>
          <c:smooth val="0"/>
          <c:extLst>
            <c:ext xmlns:c16="http://schemas.microsoft.com/office/drawing/2014/chart" uri="{C3380CC4-5D6E-409C-BE32-E72D297353CC}">
              <c16:uniqueId val="{00000000-92A6-4A20-9C7E-5631CF2991F9}"/>
            </c:ext>
          </c:extLst>
        </c:ser>
        <c:ser>
          <c:idx val="1"/>
          <c:order val="1"/>
          <c:tx>
            <c:strRef>
              <c:f>'BOB ICB'!$F$3</c:f>
              <c:strCache>
                <c:ptCount val="1"/>
                <c:pt idx="0">
                  <c:v>15 to 37.5h Hours</c:v>
                </c:pt>
              </c:strCache>
            </c:strRef>
          </c:tx>
          <c:spPr>
            <a:ln w="28575" cap="rnd">
              <a:solidFill>
                <a:schemeClr val="accent2"/>
              </a:solidFill>
              <a:round/>
            </a:ln>
            <a:effectLst/>
          </c:spPr>
          <c:marker>
            <c:symbol val="none"/>
          </c:marker>
          <c:cat>
            <c:numRef>
              <c:f>'BOB ICB'!$A$4:$A$7</c:f>
              <c:numCache>
                <c:formatCode>m/d/yyyy</c:formatCode>
                <c:ptCount val="4"/>
                <c:pt idx="0">
                  <c:v>45170</c:v>
                </c:pt>
                <c:pt idx="1">
                  <c:v>44986</c:v>
                </c:pt>
                <c:pt idx="2">
                  <c:v>44805</c:v>
                </c:pt>
                <c:pt idx="3">
                  <c:v>44621</c:v>
                </c:pt>
              </c:numCache>
            </c:numRef>
          </c:cat>
          <c:val>
            <c:numRef>
              <c:f>'BOB ICB'!$F$4:$F$7</c:f>
              <c:numCache>
                <c:formatCode>General</c:formatCode>
                <c:ptCount val="4"/>
                <c:pt idx="0">
                  <c:v>74.001699235344091</c:v>
                </c:pt>
                <c:pt idx="1">
                  <c:v>74.297872340425528</c:v>
                </c:pt>
                <c:pt idx="2">
                  <c:v>72.928630024610342</c:v>
                </c:pt>
                <c:pt idx="3">
                  <c:v>72.427983539094654</c:v>
                </c:pt>
              </c:numCache>
            </c:numRef>
          </c:val>
          <c:smooth val="0"/>
          <c:extLst>
            <c:ext xmlns:c16="http://schemas.microsoft.com/office/drawing/2014/chart" uri="{C3380CC4-5D6E-409C-BE32-E72D297353CC}">
              <c16:uniqueId val="{00000001-92A6-4A20-9C7E-5631CF2991F9}"/>
            </c:ext>
          </c:extLst>
        </c:ser>
        <c:ser>
          <c:idx val="2"/>
          <c:order val="2"/>
          <c:tx>
            <c:strRef>
              <c:f>'BOB ICB'!$H$3</c:f>
              <c:strCache>
                <c:ptCount val="1"/>
                <c:pt idx="0">
                  <c:v>&gt;37.5 Hours</c:v>
                </c:pt>
              </c:strCache>
            </c:strRef>
          </c:tx>
          <c:spPr>
            <a:ln w="28575" cap="rnd">
              <a:solidFill>
                <a:schemeClr val="accent3"/>
              </a:solidFill>
              <a:round/>
            </a:ln>
            <a:effectLst/>
          </c:spPr>
          <c:marker>
            <c:symbol val="none"/>
          </c:marker>
          <c:cat>
            <c:numRef>
              <c:f>'BOB ICB'!$A$4:$A$7</c:f>
              <c:numCache>
                <c:formatCode>m/d/yyyy</c:formatCode>
                <c:ptCount val="4"/>
                <c:pt idx="0">
                  <c:v>45170</c:v>
                </c:pt>
                <c:pt idx="1">
                  <c:v>44986</c:v>
                </c:pt>
                <c:pt idx="2">
                  <c:v>44805</c:v>
                </c:pt>
                <c:pt idx="3">
                  <c:v>44621</c:v>
                </c:pt>
              </c:numCache>
            </c:numRef>
          </c:cat>
          <c:val>
            <c:numRef>
              <c:f>'BOB ICB'!$H$4:$H$7</c:f>
              <c:numCache>
                <c:formatCode>General</c:formatCode>
                <c:ptCount val="4"/>
                <c:pt idx="0">
                  <c:v>17.162276975361088</c:v>
                </c:pt>
                <c:pt idx="1">
                  <c:v>16.851063829787233</c:v>
                </c:pt>
                <c:pt idx="2">
                  <c:v>17.965545529122231</c:v>
                </c:pt>
                <c:pt idx="3">
                  <c:v>18.436213991769549</c:v>
                </c:pt>
              </c:numCache>
            </c:numRef>
          </c:val>
          <c:smooth val="0"/>
          <c:extLst>
            <c:ext xmlns:c16="http://schemas.microsoft.com/office/drawing/2014/chart" uri="{C3380CC4-5D6E-409C-BE32-E72D297353CC}">
              <c16:uniqueId val="{00000002-92A6-4A20-9C7E-5631CF2991F9}"/>
            </c:ext>
          </c:extLst>
        </c:ser>
        <c:dLbls>
          <c:showLegendKey val="0"/>
          <c:showVal val="0"/>
          <c:showCatName val="0"/>
          <c:showSerName val="0"/>
          <c:showPercent val="0"/>
          <c:showBubbleSize val="0"/>
        </c:dLbls>
        <c:smooth val="0"/>
        <c:axId val="923505280"/>
        <c:axId val="925308480"/>
      </c:lineChart>
      <c:dateAx>
        <c:axId val="923505280"/>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5308480"/>
        <c:crosses val="autoZero"/>
        <c:auto val="1"/>
        <c:lblOffset val="100"/>
        <c:baseTimeUnit val="months"/>
        <c:majorUnit val="6"/>
        <c:majorTimeUnit val="months"/>
      </c:dateAx>
      <c:valAx>
        <c:axId val="9253084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Percent of </a:t>
                </a:r>
                <a:r>
                  <a:rPr lang="en-IE" baseline="0"/>
                  <a:t>GPs</a:t>
                </a:r>
                <a:endParaRPr lang="en-I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350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IE" sz="1200" b="1"/>
              <a:t>Number of NHS GPs by role (FTE)</a:t>
            </a:r>
            <a:r>
              <a:rPr lang="en-IE" sz="1200" b="1" baseline="0"/>
              <a:t> - BOB ICB</a:t>
            </a:r>
            <a:endParaRPr lang="en-IE"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'3. GP Roles in BOB'!$C$1</c:f>
              <c:strCache>
                <c:ptCount val="1"/>
                <c:pt idx="0">
                  <c:v>All GPs</c:v>
                </c:pt>
              </c:strCache>
            </c:strRef>
          </c:tx>
          <c:spPr>
            <a:ln w="28575" cap="rnd">
              <a:solidFill>
                <a:schemeClr val="accent1"/>
              </a:solidFill>
              <a:round/>
            </a:ln>
            <a:effectLst/>
          </c:spPr>
          <c:marker>
            <c:symbol val="none"/>
          </c:marker>
          <c:cat>
            <c:numRef>
              <c:f>'3. GP Roles in BOB'!$A$2:$A$23</c:f>
              <c:numCache>
                <c:formatCode>m/d/yyyy</c:formatCode>
                <c:ptCount val="22"/>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pt idx="21">
                  <c:v>45170</c:v>
                </c:pt>
              </c:numCache>
            </c:numRef>
          </c:cat>
          <c:val>
            <c:numRef>
              <c:f>'3. GP Roles in BOB'!$C$2:$C$23</c:f>
              <c:numCache>
                <c:formatCode>General</c:formatCode>
                <c:ptCount val="22"/>
                <c:pt idx="0">
                  <c:v>1099.2376453935999</c:v>
                </c:pt>
                <c:pt idx="1">
                  <c:v>1094.2727039541001</c:v>
                </c:pt>
                <c:pt idx="2">
                  <c:v>1093.6463656113999</c:v>
                </c:pt>
                <c:pt idx="3">
                  <c:v>1089.5616241514001</c:v>
                </c:pt>
                <c:pt idx="4">
                  <c:v>1088.6212017713999</c:v>
                </c:pt>
                <c:pt idx="5">
                  <c:v>1089.7163661901</c:v>
                </c:pt>
                <c:pt idx="6">
                  <c:v>1086.5500592126</c:v>
                </c:pt>
                <c:pt idx="7">
                  <c:v>1082.6275109177</c:v>
                </c:pt>
                <c:pt idx="8">
                  <c:v>1137.5788692711999</c:v>
                </c:pt>
                <c:pt idx="9">
                  <c:v>1137.6600380847999</c:v>
                </c:pt>
                <c:pt idx="10">
                  <c:v>1120.7181698699001</c:v>
                </c:pt>
                <c:pt idx="11">
                  <c:v>1115.5032467338001</c:v>
                </c:pt>
                <c:pt idx="12">
                  <c:v>1102.9826638733</c:v>
                </c:pt>
                <c:pt idx="13">
                  <c:v>1091.7541437005</c:v>
                </c:pt>
                <c:pt idx="14">
                  <c:v>1092.2534066157</c:v>
                </c:pt>
                <c:pt idx="15">
                  <c:v>1081.4983959593001</c:v>
                </c:pt>
                <c:pt idx="16">
                  <c:v>1084.3846023896999</c:v>
                </c:pt>
                <c:pt idx="17">
                  <c:v>1078.2820206749</c:v>
                </c:pt>
                <c:pt idx="18">
                  <c:v>1066.2878773681</c:v>
                </c:pt>
                <c:pt idx="19">
                  <c:v>1063.9797314109001</c:v>
                </c:pt>
                <c:pt idx="20">
                  <c:v>1093.0312083291999</c:v>
                </c:pt>
                <c:pt idx="21">
                  <c:v>1093.7770676815001</c:v>
                </c:pt>
              </c:numCache>
            </c:numRef>
          </c:val>
          <c:smooth val="0"/>
          <c:extLst>
            <c:ext xmlns:c16="http://schemas.microsoft.com/office/drawing/2014/chart" uri="{C3380CC4-5D6E-409C-BE32-E72D297353CC}">
              <c16:uniqueId val="{00000000-624E-4B84-B8BD-AFB87C224440}"/>
            </c:ext>
          </c:extLst>
        </c:ser>
        <c:ser>
          <c:idx val="1"/>
          <c:order val="1"/>
          <c:tx>
            <c:strRef>
              <c:f>'3. GP Roles in BOB'!$D$1</c:f>
              <c:strCache>
                <c:ptCount val="1"/>
                <c:pt idx="0">
                  <c:v>Partners</c:v>
                </c:pt>
              </c:strCache>
            </c:strRef>
          </c:tx>
          <c:spPr>
            <a:ln w="28575" cap="rnd">
              <a:solidFill>
                <a:srgbClr val="FF6600"/>
              </a:solidFill>
              <a:round/>
            </a:ln>
            <a:effectLst/>
          </c:spPr>
          <c:marker>
            <c:symbol val="none"/>
          </c:marker>
          <c:cat>
            <c:numRef>
              <c:f>'3. GP Roles in BOB'!$A$2:$A$23</c:f>
              <c:numCache>
                <c:formatCode>m/d/yyyy</c:formatCode>
                <c:ptCount val="22"/>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pt idx="21">
                  <c:v>45170</c:v>
                </c:pt>
              </c:numCache>
            </c:numRef>
          </c:cat>
          <c:val>
            <c:numRef>
              <c:f>'3. GP Roles in BOB'!$D$2:$D$23</c:f>
              <c:numCache>
                <c:formatCode>General</c:formatCode>
                <c:ptCount val="22"/>
                <c:pt idx="0">
                  <c:v>537.86378380880001</c:v>
                </c:pt>
                <c:pt idx="1">
                  <c:v>532.8315120492</c:v>
                </c:pt>
                <c:pt idx="2">
                  <c:v>535.9238620072</c:v>
                </c:pt>
                <c:pt idx="3">
                  <c:v>534.34358331279998</c:v>
                </c:pt>
                <c:pt idx="4">
                  <c:v>529.60543597870003</c:v>
                </c:pt>
                <c:pt idx="5">
                  <c:v>529.55928186589995</c:v>
                </c:pt>
                <c:pt idx="6">
                  <c:v>527.6008146547</c:v>
                </c:pt>
                <c:pt idx="7">
                  <c:v>528.47038789989995</c:v>
                </c:pt>
                <c:pt idx="8">
                  <c:v>523.04265716609996</c:v>
                </c:pt>
                <c:pt idx="9">
                  <c:v>522.6736568476</c:v>
                </c:pt>
                <c:pt idx="10">
                  <c:v>513.99795364440001</c:v>
                </c:pt>
                <c:pt idx="11">
                  <c:v>509.7252041136</c:v>
                </c:pt>
                <c:pt idx="12">
                  <c:v>507.43636378039997</c:v>
                </c:pt>
                <c:pt idx="13">
                  <c:v>503.55299592540001</c:v>
                </c:pt>
                <c:pt idx="14">
                  <c:v>496.70660693690002</c:v>
                </c:pt>
                <c:pt idx="15">
                  <c:v>492.92456468659998</c:v>
                </c:pt>
                <c:pt idx="16">
                  <c:v>488.22404719359997</c:v>
                </c:pt>
                <c:pt idx="17">
                  <c:v>486.45830171339998</c:v>
                </c:pt>
                <c:pt idx="18">
                  <c:v>486.83754723660002</c:v>
                </c:pt>
                <c:pt idx="19">
                  <c:v>486.82286227980001</c:v>
                </c:pt>
                <c:pt idx="20">
                  <c:v>487.30956728479998</c:v>
                </c:pt>
                <c:pt idx="21">
                  <c:v>483.54616027729998</c:v>
                </c:pt>
              </c:numCache>
            </c:numRef>
          </c:val>
          <c:smooth val="0"/>
          <c:extLst>
            <c:ext xmlns:c16="http://schemas.microsoft.com/office/drawing/2014/chart" uri="{C3380CC4-5D6E-409C-BE32-E72D297353CC}">
              <c16:uniqueId val="{00000001-624E-4B84-B8BD-AFB87C224440}"/>
            </c:ext>
          </c:extLst>
        </c:ser>
        <c:ser>
          <c:idx val="2"/>
          <c:order val="2"/>
          <c:tx>
            <c:strRef>
              <c:f>'3. GP Roles in BOB'!$E$1</c:f>
              <c:strCache>
                <c:ptCount val="1"/>
                <c:pt idx="0">
                  <c:v>Salaried</c:v>
                </c:pt>
              </c:strCache>
            </c:strRef>
          </c:tx>
          <c:spPr>
            <a:ln w="28575" cap="rnd">
              <a:solidFill>
                <a:schemeClr val="accent3"/>
              </a:solidFill>
              <a:round/>
            </a:ln>
            <a:effectLst/>
          </c:spPr>
          <c:marker>
            <c:symbol val="none"/>
          </c:marker>
          <c:cat>
            <c:numRef>
              <c:f>'3. GP Roles in BOB'!$A$2:$A$23</c:f>
              <c:numCache>
                <c:formatCode>m/d/yyyy</c:formatCode>
                <c:ptCount val="22"/>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pt idx="21">
                  <c:v>45170</c:v>
                </c:pt>
              </c:numCache>
            </c:numRef>
          </c:cat>
          <c:val>
            <c:numRef>
              <c:f>'3. GP Roles in BOB'!$E$2:$E$23</c:f>
              <c:numCache>
                <c:formatCode>General</c:formatCode>
                <c:ptCount val="22"/>
                <c:pt idx="0">
                  <c:v>335.11452745949998</c:v>
                </c:pt>
                <c:pt idx="1">
                  <c:v>335.86161214449999</c:v>
                </c:pt>
                <c:pt idx="2">
                  <c:v>339.00197433829999</c:v>
                </c:pt>
                <c:pt idx="3">
                  <c:v>340.68854824829998</c:v>
                </c:pt>
                <c:pt idx="4">
                  <c:v>341.85006772169999</c:v>
                </c:pt>
                <c:pt idx="5">
                  <c:v>342.42893560279998</c:v>
                </c:pt>
                <c:pt idx="6">
                  <c:v>342.1082715874</c:v>
                </c:pt>
                <c:pt idx="7">
                  <c:v>340.61584662450002</c:v>
                </c:pt>
                <c:pt idx="8">
                  <c:v>347.0311292248</c:v>
                </c:pt>
                <c:pt idx="9">
                  <c:v>350.25929462030001</c:v>
                </c:pt>
                <c:pt idx="10">
                  <c:v>344.98434359250001</c:v>
                </c:pt>
                <c:pt idx="11">
                  <c:v>345.83753829170001</c:v>
                </c:pt>
                <c:pt idx="12">
                  <c:v>345.19460644150001</c:v>
                </c:pt>
                <c:pt idx="13">
                  <c:v>344.66623791360001</c:v>
                </c:pt>
                <c:pt idx="14">
                  <c:v>344.46339607940001</c:v>
                </c:pt>
                <c:pt idx="15">
                  <c:v>341.93836102490002</c:v>
                </c:pt>
                <c:pt idx="16">
                  <c:v>343.22377534050003</c:v>
                </c:pt>
                <c:pt idx="17">
                  <c:v>344.84098771229998</c:v>
                </c:pt>
                <c:pt idx="18">
                  <c:v>340.87204065089998</c:v>
                </c:pt>
                <c:pt idx="19">
                  <c:v>344.5350714251</c:v>
                </c:pt>
                <c:pt idx="20">
                  <c:v>348.22285298650002</c:v>
                </c:pt>
                <c:pt idx="21">
                  <c:v>352.00397479349999</c:v>
                </c:pt>
              </c:numCache>
            </c:numRef>
          </c:val>
          <c:smooth val="0"/>
          <c:extLst>
            <c:ext xmlns:c16="http://schemas.microsoft.com/office/drawing/2014/chart" uri="{C3380CC4-5D6E-409C-BE32-E72D297353CC}">
              <c16:uniqueId val="{00000002-624E-4B84-B8BD-AFB87C224440}"/>
            </c:ext>
          </c:extLst>
        </c:ser>
        <c:ser>
          <c:idx val="3"/>
          <c:order val="3"/>
          <c:tx>
            <c:strRef>
              <c:f>'3. GP Roles in BOB'!$F$1</c:f>
              <c:strCache>
                <c:ptCount val="1"/>
                <c:pt idx="0">
                  <c:v>Trainees</c:v>
                </c:pt>
              </c:strCache>
            </c:strRef>
          </c:tx>
          <c:spPr>
            <a:ln w="28575" cap="rnd">
              <a:solidFill>
                <a:schemeClr val="accent4"/>
              </a:solidFill>
              <a:round/>
            </a:ln>
            <a:effectLst/>
          </c:spPr>
          <c:marker>
            <c:symbol val="none"/>
          </c:marker>
          <c:cat>
            <c:numRef>
              <c:f>'3. GP Roles in BOB'!$A$2:$A$23</c:f>
              <c:numCache>
                <c:formatCode>m/d/yyyy</c:formatCode>
                <c:ptCount val="22"/>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pt idx="21">
                  <c:v>45170</c:v>
                </c:pt>
              </c:numCache>
            </c:numRef>
          </c:cat>
          <c:val>
            <c:numRef>
              <c:f>'3. GP Roles in BOB'!$F$2:$F$23</c:f>
              <c:numCache>
                <c:formatCode>General</c:formatCode>
                <c:ptCount val="22"/>
                <c:pt idx="0">
                  <c:v>198.93333333859999</c:v>
                </c:pt>
                <c:pt idx="1">
                  <c:v>198.6133333384</c:v>
                </c:pt>
                <c:pt idx="2">
                  <c:v>191.14666667119999</c:v>
                </c:pt>
                <c:pt idx="3">
                  <c:v>187.62666667100001</c:v>
                </c:pt>
                <c:pt idx="4">
                  <c:v>191.20000000420001</c:v>
                </c:pt>
                <c:pt idx="5">
                  <c:v>192.05333333749999</c:v>
                </c:pt>
                <c:pt idx="6">
                  <c:v>191.3600000042</c:v>
                </c:pt>
                <c:pt idx="7">
                  <c:v>188.05333333740001</c:v>
                </c:pt>
                <c:pt idx="8">
                  <c:v>241.60000000549999</c:v>
                </c:pt>
                <c:pt idx="9">
                  <c:v>239.25333333879999</c:v>
                </c:pt>
                <c:pt idx="10">
                  <c:v>237.44000000540001</c:v>
                </c:pt>
                <c:pt idx="11">
                  <c:v>235.62666667209999</c:v>
                </c:pt>
                <c:pt idx="12">
                  <c:v>226.0266666718</c:v>
                </c:pt>
                <c:pt idx="13">
                  <c:v>219.7333333384</c:v>
                </c:pt>
                <c:pt idx="14">
                  <c:v>227.62666667159999</c:v>
                </c:pt>
                <c:pt idx="15">
                  <c:v>222.18666667139999</c:v>
                </c:pt>
                <c:pt idx="16">
                  <c:v>228.8000000049</c:v>
                </c:pt>
                <c:pt idx="17">
                  <c:v>224.32000000490001</c:v>
                </c:pt>
                <c:pt idx="18">
                  <c:v>215.68000000489999</c:v>
                </c:pt>
                <c:pt idx="19">
                  <c:v>209.92000000479999</c:v>
                </c:pt>
                <c:pt idx="20">
                  <c:v>234.7733333386</c:v>
                </c:pt>
                <c:pt idx="21">
                  <c:v>235.73333333869999</c:v>
                </c:pt>
              </c:numCache>
            </c:numRef>
          </c:val>
          <c:smooth val="0"/>
          <c:extLst>
            <c:ext xmlns:c16="http://schemas.microsoft.com/office/drawing/2014/chart" uri="{C3380CC4-5D6E-409C-BE32-E72D297353CC}">
              <c16:uniqueId val="{00000003-624E-4B84-B8BD-AFB87C224440}"/>
            </c:ext>
          </c:extLst>
        </c:ser>
        <c:ser>
          <c:idx val="4"/>
          <c:order val="4"/>
          <c:tx>
            <c:strRef>
              <c:f>'3. GP Roles in BOB'!$G$1</c:f>
              <c:strCache>
                <c:ptCount val="1"/>
                <c:pt idx="0">
                  <c:v>Retainers</c:v>
                </c:pt>
              </c:strCache>
            </c:strRef>
          </c:tx>
          <c:spPr>
            <a:ln w="28575" cap="rnd">
              <a:solidFill>
                <a:schemeClr val="accent5"/>
              </a:solidFill>
              <a:round/>
            </a:ln>
            <a:effectLst/>
          </c:spPr>
          <c:marker>
            <c:symbol val="none"/>
          </c:marker>
          <c:cat>
            <c:numRef>
              <c:f>'3. GP Roles in BOB'!$A$2:$A$23</c:f>
              <c:numCache>
                <c:formatCode>m/d/yyyy</c:formatCode>
                <c:ptCount val="22"/>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pt idx="21">
                  <c:v>45170</c:v>
                </c:pt>
              </c:numCache>
            </c:numRef>
          </c:cat>
          <c:val>
            <c:numRef>
              <c:f>'3. GP Roles in BOB'!$G$2:$G$23</c:f>
              <c:numCache>
                <c:formatCode>General</c:formatCode>
                <c:ptCount val="22"/>
                <c:pt idx="0">
                  <c:v>13.4706666666</c:v>
                </c:pt>
                <c:pt idx="1">
                  <c:v>12.0839999999</c:v>
                </c:pt>
                <c:pt idx="2">
                  <c:v>12.0839999999</c:v>
                </c:pt>
                <c:pt idx="3">
                  <c:v>12.1906666665</c:v>
                </c:pt>
                <c:pt idx="4">
                  <c:v>11.8573333332</c:v>
                </c:pt>
                <c:pt idx="5">
                  <c:v>11.5639999998</c:v>
                </c:pt>
                <c:pt idx="6">
                  <c:v>11.5639999998</c:v>
                </c:pt>
                <c:pt idx="7">
                  <c:v>11.5639999998</c:v>
                </c:pt>
                <c:pt idx="8">
                  <c:v>11.137333333100001</c:v>
                </c:pt>
                <c:pt idx="9">
                  <c:v>11.574666666400001</c:v>
                </c:pt>
                <c:pt idx="10">
                  <c:v>11.574666666400001</c:v>
                </c:pt>
                <c:pt idx="11">
                  <c:v>11.574666666400001</c:v>
                </c:pt>
                <c:pt idx="12">
                  <c:v>11.574666666400001</c:v>
                </c:pt>
                <c:pt idx="13">
                  <c:v>11.574666666400001</c:v>
                </c:pt>
                <c:pt idx="14">
                  <c:v>11.137333333100001</c:v>
                </c:pt>
                <c:pt idx="15">
                  <c:v>11.755109333</c:v>
                </c:pt>
                <c:pt idx="16">
                  <c:v>11.435109333</c:v>
                </c:pt>
                <c:pt idx="17">
                  <c:v>10.071109333100001</c:v>
                </c:pt>
                <c:pt idx="18">
                  <c:v>10.071109333100001</c:v>
                </c:pt>
                <c:pt idx="19">
                  <c:v>10.668442666400001</c:v>
                </c:pt>
                <c:pt idx="20">
                  <c:v>10.668442666400001</c:v>
                </c:pt>
                <c:pt idx="21">
                  <c:v>10.455109332999999</c:v>
                </c:pt>
              </c:numCache>
            </c:numRef>
          </c:val>
          <c:smooth val="0"/>
          <c:extLst>
            <c:ext xmlns:c16="http://schemas.microsoft.com/office/drawing/2014/chart" uri="{C3380CC4-5D6E-409C-BE32-E72D297353CC}">
              <c16:uniqueId val="{00000004-624E-4B84-B8BD-AFB87C224440}"/>
            </c:ext>
          </c:extLst>
        </c:ser>
        <c:ser>
          <c:idx val="5"/>
          <c:order val="5"/>
          <c:tx>
            <c:strRef>
              <c:f>'3. GP Roles in BOB'!$H$1</c:f>
              <c:strCache>
                <c:ptCount val="1"/>
                <c:pt idx="0">
                  <c:v>Locums</c:v>
                </c:pt>
              </c:strCache>
            </c:strRef>
          </c:tx>
          <c:spPr>
            <a:ln w="28575" cap="rnd">
              <a:solidFill>
                <a:srgbClr val="7030A0"/>
              </a:solidFill>
              <a:round/>
            </a:ln>
            <a:effectLst/>
          </c:spPr>
          <c:marker>
            <c:symbol val="none"/>
          </c:marker>
          <c:cat>
            <c:numRef>
              <c:f>'3. GP Roles in BOB'!$A$2:$A$23</c:f>
              <c:numCache>
                <c:formatCode>m/d/yyyy</c:formatCode>
                <c:ptCount val="22"/>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pt idx="21">
                  <c:v>45170</c:v>
                </c:pt>
              </c:numCache>
            </c:numRef>
          </c:cat>
          <c:val>
            <c:numRef>
              <c:f>'3. GP Roles in BOB'!$H$2:$H$23</c:f>
              <c:numCache>
                <c:formatCode>General</c:formatCode>
                <c:ptCount val="22"/>
                <c:pt idx="0">
                  <c:v>13.8553341201</c:v>
                </c:pt>
                <c:pt idx="1">
                  <c:v>14.8822464221</c:v>
                </c:pt>
                <c:pt idx="2">
                  <c:v>15.4898625948</c:v>
                </c:pt>
                <c:pt idx="3">
                  <c:v>14.712159252799999</c:v>
                </c:pt>
                <c:pt idx="4">
                  <c:v>14.1083647336</c:v>
                </c:pt>
                <c:pt idx="5">
                  <c:v>14.1108153841</c:v>
                </c:pt>
                <c:pt idx="6">
                  <c:v>13.916972966499999</c:v>
                </c:pt>
                <c:pt idx="7">
                  <c:v>13.923943056100001</c:v>
                </c:pt>
                <c:pt idx="8">
                  <c:v>14.767749541700001</c:v>
                </c:pt>
                <c:pt idx="9">
                  <c:v>13.8990866117</c:v>
                </c:pt>
                <c:pt idx="10">
                  <c:v>12.721205961200001</c:v>
                </c:pt>
                <c:pt idx="11">
                  <c:v>12.73917099</c:v>
                </c:pt>
                <c:pt idx="12">
                  <c:v>12.7503603132</c:v>
                </c:pt>
                <c:pt idx="13">
                  <c:v>12.226909856700001</c:v>
                </c:pt>
                <c:pt idx="14">
                  <c:v>12.319403594700001</c:v>
                </c:pt>
                <c:pt idx="15">
                  <c:v>12.6936942434</c:v>
                </c:pt>
                <c:pt idx="16">
                  <c:v>12.7016705177</c:v>
                </c:pt>
                <c:pt idx="17">
                  <c:v>12.591621911200001</c:v>
                </c:pt>
                <c:pt idx="18">
                  <c:v>12.8271801426</c:v>
                </c:pt>
                <c:pt idx="19">
                  <c:v>12.0333550348</c:v>
                </c:pt>
                <c:pt idx="20">
                  <c:v>12.057012052899999</c:v>
                </c:pt>
                <c:pt idx="21">
                  <c:v>12.038489939</c:v>
                </c:pt>
              </c:numCache>
            </c:numRef>
          </c:val>
          <c:smooth val="0"/>
          <c:extLst>
            <c:ext xmlns:c16="http://schemas.microsoft.com/office/drawing/2014/chart" uri="{C3380CC4-5D6E-409C-BE32-E72D297353CC}">
              <c16:uniqueId val="{00000005-624E-4B84-B8BD-AFB87C224440}"/>
            </c:ext>
          </c:extLst>
        </c:ser>
        <c:dLbls>
          <c:showLegendKey val="0"/>
          <c:showVal val="0"/>
          <c:showCatName val="0"/>
          <c:showSerName val="0"/>
          <c:showPercent val="0"/>
          <c:showBubbleSize val="0"/>
        </c:dLbls>
        <c:smooth val="0"/>
        <c:axId val="1549587727"/>
        <c:axId val="291491711"/>
      </c:lineChart>
      <c:dateAx>
        <c:axId val="1549587727"/>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491711"/>
        <c:crosses val="autoZero"/>
        <c:auto val="1"/>
        <c:lblOffset val="100"/>
        <c:baseTimeUnit val="months"/>
      </c:dateAx>
      <c:valAx>
        <c:axId val="291491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Number of GPs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9587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IE" sz="1100" b="1">
                <a:solidFill>
                  <a:schemeClr val="tx1"/>
                </a:solidFill>
              </a:rPr>
              <a:t>Nurses,</a:t>
            </a:r>
            <a:r>
              <a:rPr lang="en-IE" sz="1100" b="1" baseline="0">
                <a:solidFill>
                  <a:schemeClr val="tx1"/>
                </a:solidFill>
              </a:rPr>
              <a:t> Direct Patient Care, Admin/Non-Clinical (FTE) – BOB ICB</a:t>
            </a:r>
            <a:endParaRPr lang="en-IE" sz="1100" b="1">
              <a:solidFill>
                <a:schemeClr val="tx1"/>
              </a:solidFill>
            </a:endParaRPr>
          </a:p>
        </c:rich>
      </c:tx>
      <c:layout>
        <c:manualLayout>
          <c:xMode val="edge"/>
          <c:yMode val="edge"/>
          <c:x val="4.2422058130299173E-2"/>
          <c:y val="1.920439372333878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'4. Nurses, DPC, Admin in BOB'!$C$1</c:f>
              <c:strCache>
                <c:ptCount val="1"/>
                <c:pt idx="0">
                  <c:v>Nurses</c:v>
                </c:pt>
              </c:strCache>
            </c:strRef>
          </c:tx>
          <c:spPr>
            <a:ln w="28575" cap="rnd">
              <a:solidFill>
                <a:srgbClr val="C00000"/>
              </a:solidFill>
              <a:round/>
            </a:ln>
            <a:effectLst/>
          </c:spPr>
          <c:marker>
            <c:symbol val="none"/>
          </c:marker>
          <c:cat>
            <c:numRef>
              <c:f>'4. Nurses, DPC, Admin in BOB'!$A$2:$A$23</c:f>
              <c:numCache>
                <c:formatCode>m/d/yyyy</c:formatCode>
                <c:ptCount val="22"/>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pt idx="21">
                  <c:v>45170</c:v>
                </c:pt>
              </c:numCache>
            </c:numRef>
          </c:cat>
          <c:val>
            <c:numRef>
              <c:f>'4. Nurses, DPC, Admin in BOB'!$C$2:$C$23</c:f>
              <c:numCache>
                <c:formatCode>General</c:formatCode>
                <c:ptCount val="22"/>
                <c:pt idx="0">
                  <c:v>417.6040997389</c:v>
                </c:pt>
                <c:pt idx="1">
                  <c:v>420.61120917519997</c:v>
                </c:pt>
                <c:pt idx="2">
                  <c:v>418.40744380609999</c:v>
                </c:pt>
                <c:pt idx="3">
                  <c:v>423.4070049563</c:v>
                </c:pt>
                <c:pt idx="4">
                  <c:v>428.06578490380002</c:v>
                </c:pt>
                <c:pt idx="5">
                  <c:v>430.22328139360002</c:v>
                </c:pt>
                <c:pt idx="6">
                  <c:v>426.84368394849997</c:v>
                </c:pt>
                <c:pt idx="7">
                  <c:v>429.09951179849998</c:v>
                </c:pt>
                <c:pt idx="8">
                  <c:v>428.17349949890001</c:v>
                </c:pt>
                <c:pt idx="9">
                  <c:v>431.16949447579998</c:v>
                </c:pt>
                <c:pt idx="10">
                  <c:v>429.5169971432</c:v>
                </c:pt>
                <c:pt idx="11">
                  <c:v>433.65819547810003</c:v>
                </c:pt>
                <c:pt idx="12">
                  <c:v>427.32791632739998</c:v>
                </c:pt>
                <c:pt idx="13">
                  <c:v>425.04538824479999</c:v>
                </c:pt>
                <c:pt idx="14">
                  <c:v>429.10157441199999</c:v>
                </c:pt>
                <c:pt idx="15">
                  <c:v>426.4270434673</c:v>
                </c:pt>
                <c:pt idx="16">
                  <c:v>423.25120298479999</c:v>
                </c:pt>
                <c:pt idx="17">
                  <c:v>429.5154550611</c:v>
                </c:pt>
                <c:pt idx="18">
                  <c:v>428.40858322230002</c:v>
                </c:pt>
                <c:pt idx="19">
                  <c:v>426.3508411322</c:v>
                </c:pt>
                <c:pt idx="20">
                  <c:v>433.12735277259998</c:v>
                </c:pt>
                <c:pt idx="21">
                  <c:v>434.13073870080001</c:v>
                </c:pt>
              </c:numCache>
            </c:numRef>
          </c:val>
          <c:smooth val="0"/>
          <c:extLst>
            <c:ext xmlns:c16="http://schemas.microsoft.com/office/drawing/2014/chart" uri="{C3380CC4-5D6E-409C-BE32-E72D297353CC}">
              <c16:uniqueId val="{00000000-0639-46C5-9E1D-0135AC28D78B}"/>
            </c:ext>
          </c:extLst>
        </c:ser>
        <c:ser>
          <c:idx val="1"/>
          <c:order val="1"/>
          <c:tx>
            <c:strRef>
              <c:f>'4. Nurses, DPC, Admin in BOB'!$D$1</c:f>
              <c:strCache>
                <c:ptCount val="1"/>
                <c:pt idx="0">
                  <c:v>Direct Patient Care</c:v>
                </c:pt>
              </c:strCache>
            </c:strRef>
          </c:tx>
          <c:spPr>
            <a:ln w="28575" cap="rnd">
              <a:solidFill>
                <a:srgbClr val="00B050"/>
              </a:solidFill>
              <a:round/>
            </a:ln>
            <a:effectLst/>
          </c:spPr>
          <c:marker>
            <c:symbol val="none"/>
          </c:marker>
          <c:cat>
            <c:numRef>
              <c:f>'4. Nurses, DPC, Admin in BOB'!$A$2:$A$23</c:f>
              <c:numCache>
                <c:formatCode>m/d/yyyy</c:formatCode>
                <c:ptCount val="22"/>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pt idx="21">
                  <c:v>45170</c:v>
                </c:pt>
              </c:numCache>
            </c:numRef>
          </c:cat>
          <c:val>
            <c:numRef>
              <c:f>'4. Nurses, DPC, Admin in BOB'!$D$2:$D$23</c:f>
              <c:numCache>
                <c:formatCode>General</c:formatCode>
                <c:ptCount val="22"/>
                <c:pt idx="0">
                  <c:v>532.97074020469995</c:v>
                </c:pt>
                <c:pt idx="1">
                  <c:v>547.67775384940001</c:v>
                </c:pt>
                <c:pt idx="2">
                  <c:v>549.854876461</c:v>
                </c:pt>
                <c:pt idx="3">
                  <c:v>552.23976055310004</c:v>
                </c:pt>
                <c:pt idx="4">
                  <c:v>555.44496298269996</c:v>
                </c:pt>
                <c:pt idx="5">
                  <c:v>556.33170041450001</c:v>
                </c:pt>
                <c:pt idx="6">
                  <c:v>552.35630633769995</c:v>
                </c:pt>
                <c:pt idx="7">
                  <c:v>556.63791820389997</c:v>
                </c:pt>
                <c:pt idx="8">
                  <c:v>563.71299664640003</c:v>
                </c:pt>
                <c:pt idx="9">
                  <c:v>565.75517026060004</c:v>
                </c:pt>
                <c:pt idx="10">
                  <c:v>557.36998364659996</c:v>
                </c:pt>
                <c:pt idx="11">
                  <c:v>572.66708481889998</c:v>
                </c:pt>
                <c:pt idx="12">
                  <c:v>577.82369875510005</c:v>
                </c:pt>
                <c:pt idx="13">
                  <c:v>579.11278676730001</c:v>
                </c:pt>
                <c:pt idx="14">
                  <c:v>570.21058693819998</c:v>
                </c:pt>
                <c:pt idx="15">
                  <c:v>570.96033543759995</c:v>
                </c:pt>
                <c:pt idx="16">
                  <c:v>573.27641968210003</c:v>
                </c:pt>
                <c:pt idx="17">
                  <c:v>571.77540378130004</c:v>
                </c:pt>
                <c:pt idx="18">
                  <c:v>583.23033334349998</c:v>
                </c:pt>
                <c:pt idx="19">
                  <c:v>593.6215997191</c:v>
                </c:pt>
                <c:pt idx="20">
                  <c:v>603.3715335242</c:v>
                </c:pt>
                <c:pt idx="21">
                  <c:v>604.71798170909994</c:v>
                </c:pt>
              </c:numCache>
            </c:numRef>
          </c:val>
          <c:smooth val="0"/>
          <c:extLst>
            <c:ext xmlns:c16="http://schemas.microsoft.com/office/drawing/2014/chart" uri="{C3380CC4-5D6E-409C-BE32-E72D297353CC}">
              <c16:uniqueId val="{00000001-0639-46C5-9E1D-0135AC28D78B}"/>
            </c:ext>
          </c:extLst>
        </c:ser>
        <c:ser>
          <c:idx val="2"/>
          <c:order val="2"/>
          <c:tx>
            <c:strRef>
              <c:f>'4. Nurses, DPC, Admin in BOB'!$E$1</c:f>
              <c:strCache>
                <c:ptCount val="1"/>
                <c:pt idx="0">
                  <c:v>Admin/Non-Clinical</c:v>
                </c:pt>
              </c:strCache>
            </c:strRef>
          </c:tx>
          <c:spPr>
            <a:ln w="28575" cap="rnd">
              <a:solidFill>
                <a:schemeClr val="accent3"/>
              </a:solidFill>
              <a:round/>
            </a:ln>
            <a:effectLst/>
          </c:spPr>
          <c:marker>
            <c:symbol val="none"/>
          </c:marker>
          <c:cat>
            <c:numRef>
              <c:f>'4. Nurses, DPC, Admin in BOB'!$A$2:$A$23</c:f>
              <c:numCache>
                <c:formatCode>m/d/yyyy</c:formatCode>
                <c:ptCount val="22"/>
                <c:pt idx="0">
                  <c:v>44531</c:v>
                </c:pt>
                <c:pt idx="1">
                  <c:v>44562</c:v>
                </c:pt>
                <c:pt idx="2">
                  <c:v>44593</c:v>
                </c:pt>
                <c:pt idx="3">
                  <c:v>44621</c:v>
                </c:pt>
                <c:pt idx="4">
                  <c:v>44652</c:v>
                </c:pt>
                <c:pt idx="5">
                  <c:v>44682</c:v>
                </c:pt>
                <c:pt idx="6">
                  <c:v>44713</c:v>
                </c:pt>
                <c:pt idx="7">
                  <c:v>44743</c:v>
                </c:pt>
                <c:pt idx="8">
                  <c:v>44774</c:v>
                </c:pt>
                <c:pt idx="9">
                  <c:v>44805</c:v>
                </c:pt>
                <c:pt idx="10">
                  <c:v>44835</c:v>
                </c:pt>
                <c:pt idx="11">
                  <c:v>44866</c:v>
                </c:pt>
                <c:pt idx="12">
                  <c:v>44896</c:v>
                </c:pt>
                <c:pt idx="13">
                  <c:v>44927</c:v>
                </c:pt>
                <c:pt idx="14">
                  <c:v>44958</c:v>
                </c:pt>
                <c:pt idx="15">
                  <c:v>44986</c:v>
                </c:pt>
                <c:pt idx="16">
                  <c:v>45017</c:v>
                </c:pt>
                <c:pt idx="17">
                  <c:v>45047</c:v>
                </c:pt>
                <c:pt idx="18">
                  <c:v>45078</c:v>
                </c:pt>
                <c:pt idx="19">
                  <c:v>45108</c:v>
                </c:pt>
                <c:pt idx="20">
                  <c:v>45139</c:v>
                </c:pt>
                <c:pt idx="21">
                  <c:v>45170</c:v>
                </c:pt>
              </c:numCache>
            </c:numRef>
          </c:cat>
          <c:val>
            <c:numRef>
              <c:f>'4. Nurses, DPC, Admin in BOB'!$E$2:$E$23</c:f>
              <c:numCache>
                <c:formatCode>General</c:formatCode>
                <c:ptCount val="22"/>
                <c:pt idx="0">
                  <c:v>2042.6073783285999</c:v>
                </c:pt>
                <c:pt idx="1">
                  <c:v>2055.4162842815999</c:v>
                </c:pt>
                <c:pt idx="2">
                  <c:v>2059.6778151368999</c:v>
                </c:pt>
                <c:pt idx="3">
                  <c:v>2077.9595604438</c:v>
                </c:pt>
                <c:pt idx="4">
                  <c:v>2088.4058722971999</c:v>
                </c:pt>
                <c:pt idx="5">
                  <c:v>2100.0398756392001</c:v>
                </c:pt>
                <c:pt idx="6">
                  <c:v>2100.0629520970001</c:v>
                </c:pt>
                <c:pt idx="7">
                  <c:v>2117.0334194007</c:v>
                </c:pt>
                <c:pt idx="8">
                  <c:v>2123.1335920504998</c:v>
                </c:pt>
                <c:pt idx="9">
                  <c:v>2130.1500111506002</c:v>
                </c:pt>
                <c:pt idx="10">
                  <c:v>2114.3722075157002</c:v>
                </c:pt>
                <c:pt idx="11">
                  <c:v>2133.1787380105002</c:v>
                </c:pt>
                <c:pt idx="12">
                  <c:v>2129.0820506916998</c:v>
                </c:pt>
                <c:pt idx="13">
                  <c:v>2131.1984324385999</c:v>
                </c:pt>
                <c:pt idx="14">
                  <c:v>2132.0608559614002</c:v>
                </c:pt>
                <c:pt idx="15">
                  <c:v>2137.4210440193001</c:v>
                </c:pt>
                <c:pt idx="16">
                  <c:v>2127.4984572039002</c:v>
                </c:pt>
                <c:pt idx="17">
                  <c:v>2133.6878896291</c:v>
                </c:pt>
                <c:pt idx="18">
                  <c:v>2121.6464969254998</c:v>
                </c:pt>
                <c:pt idx="19">
                  <c:v>2147.4400539541998</c:v>
                </c:pt>
                <c:pt idx="20">
                  <c:v>2166.5257249595002</c:v>
                </c:pt>
                <c:pt idx="21">
                  <c:v>2149.2375184040998</c:v>
                </c:pt>
              </c:numCache>
            </c:numRef>
          </c:val>
          <c:smooth val="0"/>
          <c:extLst>
            <c:ext xmlns:c16="http://schemas.microsoft.com/office/drawing/2014/chart" uri="{C3380CC4-5D6E-409C-BE32-E72D297353CC}">
              <c16:uniqueId val="{00000002-0639-46C5-9E1D-0135AC28D78B}"/>
            </c:ext>
          </c:extLst>
        </c:ser>
        <c:dLbls>
          <c:showLegendKey val="0"/>
          <c:showVal val="0"/>
          <c:showCatName val="0"/>
          <c:showSerName val="0"/>
          <c:showPercent val="0"/>
          <c:showBubbleSize val="0"/>
        </c:dLbls>
        <c:smooth val="0"/>
        <c:axId val="1614502207"/>
        <c:axId val="289804432"/>
      </c:lineChart>
      <c:dateAx>
        <c:axId val="1614502207"/>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804432"/>
        <c:crosses val="autoZero"/>
        <c:auto val="1"/>
        <c:lblOffset val="100"/>
        <c:baseTimeUnit val="months"/>
      </c:dateAx>
      <c:valAx>
        <c:axId val="28980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E"/>
                  <a:t>Number</a:t>
                </a:r>
                <a:r>
                  <a:rPr lang="en-IE" baseline="0"/>
                  <a:t> of FTEs</a:t>
                </a:r>
                <a:endParaRPr lang="en-I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4502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IE" sz="1100"/>
              <a:t>Overall Consultation</a:t>
            </a:r>
            <a:r>
              <a:rPr lang="en-IE" sz="1100" baseline="0"/>
              <a:t> Levels GP Appointments by Month split by Health Care Practitioner Seen</a:t>
            </a:r>
            <a:endParaRPr lang="en-IE" sz="1100"/>
          </a:p>
        </c:rich>
      </c:tx>
      <c:layout>
        <c:manualLayout>
          <c:xMode val="edge"/>
          <c:yMode val="edge"/>
          <c:x val="0.11851433448616716"/>
          <c:y val="2.5608194622279128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Table8!$B$1</c:f>
              <c:strCache>
                <c:ptCount val="1"/>
                <c:pt idx="0">
                  <c:v>GP</c:v>
                </c:pt>
              </c:strCache>
            </c:strRef>
          </c:tx>
          <c:spPr>
            <a:ln w="28575" cap="rnd">
              <a:solidFill>
                <a:schemeClr val="accent1"/>
              </a:solidFill>
              <a:round/>
            </a:ln>
            <a:effectLst/>
          </c:spPr>
          <c:marker>
            <c:symbol val="none"/>
          </c:marker>
          <c:cat>
            <c:numRef>
              <c:f>Table8!$A$2:$A$60</c:f>
              <c:numCache>
                <c:formatCode>m/d/yyyy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Table8!$B$2:$B$60</c:f>
              <c:numCache>
                <c:formatCode>General</c:formatCode>
                <c:ptCount val="59"/>
                <c:pt idx="0">
                  <c:v>396549</c:v>
                </c:pt>
                <c:pt idx="1">
                  <c:v>399771</c:v>
                </c:pt>
                <c:pt idx="2">
                  <c:v>324399</c:v>
                </c:pt>
                <c:pt idx="3">
                  <c:v>409782</c:v>
                </c:pt>
                <c:pt idx="4">
                  <c:v>370860</c:v>
                </c:pt>
                <c:pt idx="5">
                  <c:v>398324</c:v>
                </c:pt>
                <c:pt idx="6">
                  <c:v>360180</c:v>
                </c:pt>
                <c:pt idx="7">
                  <c:v>379841</c:v>
                </c:pt>
                <c:pt idx="8">
                  <c:v>368832</c:v>
                </c:pt>
                <c:pt idx="9">
                  <c:v>413007</c:v>
                </c:pt>
                <c:pt idx="10">
                  <c:v>357018</c:v>
                </c:pt>
                <c:pt idx="11">
                  <c:v>400056</c:v>
                </c:pt>
                <c:pt idx="12">
                  <c:v>437822</c:v>
                </c:pt>
                <c:pt idx="13">
                  <c:v>411796</c:v>
                </c:pt>
                <c:pt idx="14">
                  <c:v>375683</c:v>
                </c:pt>
                <c:pt idx="15">
                  <c:v>433486</c:v>
                </c:pt>
                <c:pt idx="16">
                  <c:v>379910</c:v>
                </c:pt>
                <c:pt idx="17">
                  <c:v>392466</c:v>
                </c:pt>
                <c:pt idx="18">
                  <c:v>259740</c:v>
                </c:pt>
                <c:pt idx="19">
                  <c:v>286785</c:v>
                </c:pt>
                <c:pt idx="20">
                  <c:v>363163</c:v>
                </c:pt>
                <c:pt idx="21">
                  <c:v>384471</c:v>
                </c:pt>
                <c:pt idx="22">
                  <c:v>342795</c:v>
                </c:pt>
                <c:pt idx="23">
                  <c:v>425014</c:v>
                </c:pt>
                <c:pt idx="24">
                  <c:v>429429</c:v>
                </c:pt>
                <c:pt idx="25">
                  <c:v>404672</c:v>
                </c:pt>
                <c:pt idx="26">
                  <c:v>381962</c:v>
                </c:pt>
                <c:pt idx="27">
                  <c:v>404795</c:v>
                </c:pt>
                <c:pt idx="28">
                  <c:v>405347</c:v>
                </c:pt>
                <c:pt idx="29">
                  <c:v>483469</c:v>
                </c:pt>
                <c:pt idx="30">
                  <c:v>392507</c:v>
                </c:pt>
                <c:pt idx="31">
                  <c:v>400099</c:v>
                </c:pt>
                <c:pt idx="32">
                  <c:v>456024</c:v>
                </c:pt>
                <c:pt idx="33">
                  <c:v>436346</c:v>
                </c:pt>
                <c:pt idx="34">
                  <c:v>402415</c:v>
                </c:pt>
                <c:pt idx="35">
                  <c:v>469130</c:v>
                </c:pt>
                <c:pt idx="36">
                  <c:v>460761</c:v>
                </c:pt>
                <c:pt idx="37">
                  <c:v>492303</c:v>
                </c:pt>
                <c:pt idx="38">
                  <c:v>410686</c:v>
                </c:pt>
                <c:pt idx="39">
                  <c:v>426957</c:v>
                </c:pt>
                <c:pt idx="40">
                  <c:v>419925</c:v>
                </c:pt>
                <c:pt idx="41">
                  <c:v>481790</c:v>
                </c:pt>
                <c:pt idx="42">
                  <c:v>380033</c:v>
                </c:pt>
                <c:pt idx="43">
                  <c:v>444243</c:v>
                </c:pt>
                <c:pt idx="44">
                  <c:v>412283</c:v>
                </c:pt>
                <c:pt idx="45">
                  <c:v>403251</c:v>
                </c:pt>
                <c:pt idx="46">
                  <c:v>405930</c:v>
                </c:pt>
                <c:pt idx="47">
                  <c:v>434243</c:v>
                </c:pt>
                <c:pt idx="48">
                  <c:v>450230</c:v>
                </c:pt>
                <c:pt idx="49">
                  <c:v>475788</c:v>
                </c:pt>
                <c:pt idx="50">
                  <c:v>436483</c:v>
                </c:pt>
                <c:pt idx="51">
                  <c:v>462669</c:v>
                </c:pt>
                <c:pt idx="52">
                  <c:v>424532</c:v>
                </c:pt>
                <c:pt idx="53">
                  <c:v>486570</c:v>
                </c:pt>
                <c:pt idx="54">
                  <c:v>367181</c:v>
                </c:pt>
                <c:pt idx="55">
                  <c:v>423109</c:v>
                </c:pt>
                <c:pt idx="56">
                  <c:v>444298</c:v>
                </c:pt>
                <c:pt idx="57">
                  <c:v>401019</c:v>
                </c:pt>
                <c:pt idx="58">
                  <c:v>398852</c:v>
                </c:pt>
              </c:numCache>
            </c:numRef>
          </c:val>
          <c:smooth val="0"/>
          <c:extLst>
            <c:ext xmlns:c16="http://schemas.microsoft.com/office/drawing/2014/chart" uri="{C3380CC4-5D6E-409C-BE32-E72D297353CC}">
              <c16:uniqueId val="{00000000-71C6-4015-A453-8E1F7F219CE8}"/>
            </c:ext>
          </c:extLst>
        </c:ser>
        <c:ser>
          <c:idx val="1"/>
          <c:order val="1"/>
          <c:tx>
            <c:strRef>
              <c:f>Table8!$C$1</c:f>
              <c:strCache>
                <c:ptCount val="1"/>
                <c:pt idx="0">
                  <c:v>Other Practice Staff</c:v>
                </c:pt>
              </c:strCache>
            </c:strRef>
          </c:tx>
          <c:spPr>
            <a:ln w="28575" cap="rnd">
              <a:solidFill>
                <a:srgbClr val="FF6600"/>
              </a:solidFill>
              <a:round/>
            </a:ln>
            <a:effectLst/>
          </c:spPr>
          <c:marker>
            <c:symbol val="none"/>
          </c:marker>
          <c:cat>
            <c:numRef>
              <c:f>Table8!$A$2:$A$60</c:f>
              <c:numCache>
                <c:formatCode>m/d/yyyy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Table8!$C$2:$C$60</c:f>
              <c:numCache>
                <c:formatCode>General</c:formatCode>
                <c:ptCount val="59"/>
                <c:pt idx="0">
                  <c:v>352874</c:v>
                </c:pt>
                <c:pt idx="1">
                  <c:v>338282</c:v>
                </c:pt>
                <c:pt idx="2">
                  <c:v>241905</c:v>
                </c:pt>
                <c:pt idx="3">
                  <c:v>295582</c:v>
                </c:pt>
                <c:pt idx="4">
                  <c:v>273264</c:v>
                </c:pt>
                <c:pt idx="5">
                  <c:v>284451</c:v>
                </c:pt>
                <c:pt idx="6">
                  <c:v>265980</c:v>
                </c:pt>
                <c:pt idx="7">
                  <c:v>275714</c:v>
                </c:pt>
                <c:pt idx="8">
                  <c:v>296519</c:v>
                </c:pt>
                <c:pt idx="9">
                  <c:v>341380</c:v>
                </c:pt>
                <c:pt idx="10">
                  <c:v>293210</c:v>
                </c:pt>
                <c:pt idx="11">
                  <c:v>335080</c:v>
                </c:pt>
                <c:pt idx="12">
                  <c:v>416197</c:v>
                </c:pt>
                <c:pt idx="13">
                  <c:v>362883</c:v>
                </c:pt>
                <c:pt idx="14">
                  <c:v>305695</c:v>
                </c:pt>
                <c:pt idx="15">
                  <c:v>341971</c:v>
                </c:pt>
                <c:pt idx="16">
                  <c:v>304292</c:v>
                </c:pt>
                <c:pt idx="17">
                  <c:v>278449</c:v>
                </c:pt>
                <c:pt idx="18">
                  <c:v>168141</c:v>
                </c:pt>
                <c:pt idx="19">
                  <c:v>187743</c:v>
                </c:pt>
                <c:pt idx="20">
                  <c:v>245156</c:v>
                </c:pt>
                <c:pt idx="21">
                  <c:v>282402</c:v>
                </c:pt>
                <c:pt idx="22">
                  <c:v>255737</c:v>
                </c:pt>
                <c:pt idx="23">
                  <c:v>360169</c:v>
                </c:pt>
                <c:pt idx="24">
                  <c:v>455810</c:v>
                </c:pt>
                <c:pt idx="25">
                  <c:v>359538</c:v>
                </c:pt>
                <c:pt idx="26">
                  <c:v>350434</c:v>
                </c:pt>
                <c:pt idx="27">
                  <c:v>337994</c:v>
                </c:pt>
                <c:pt idx="28">
                  <c:v>338108</c:v>
                </c:pt>
                <c:pt idx="29">
                  <c:v>397818</c:v>
                </c:pt>
                <c:pt idx="30">
                  <c:v>317978</c:v>
                </c:pt>
                <c:pt idx="31">
                  <c:v>309629</c:v>
                </c:pt>
                <c:pt idx="32">
                  <c:v>346714</c:v>
                </c:pt>
                <c:pt idx="33">
                  <c:v>330540</c:v>
                </c:pt>
                <c:pt idx="34">
                  <c:v>307686</c:v>
                </c:pt>
                <c:pt idx="35">
                  <c:v>359855</c:v>
                </c:pt>
                <c:pt idx="36">
                  <c:v>435173</c:v>
                </c:pt>
                <c:pt idx="37">
                  <c:v>425443</c:v>
                </c:pt>
                <c:pt idx="38">
                  <c:v>339376</c:v>
                </c:pt>
                <c:pt idx="39">
                  <c:v>330827</c:v>
                </c:pt>
                <c:pt idx="40">
                  <c:v>325603</c:v>
                </c:pt>
                <c:pt idx="41">
                  <c:v>378069</c:v>
                </c:pt>
                <c:pt idx="42">
                  <c:v>318081</c:v>
                </c:pt>
                <c:pt idx="43">
                  <c:v>361394</c:v>
                </c:pt>
                <c:pt idx="44">
                  <c:v>342025</c:v>
                </c:pt>
                <c:pt idx="45">
                  <c:v>345501</c:v>
                </c:pt>
                <c:pt idx="46">
                  <c:v>359620</c:v>
                </c:pt>
                <c:pt idx="47">
                  <c:v>376746</c:v>
                </c:pt>
                <c:pt idx="48">
                  <c:v>487468</c:v>
                </c:pt>
                <c:pt idx="49">
                  <c:v>460647</c:v>
                </c:pt>
                <c:pt idx="50">
                  <c:v>364119</c:v>
                </c:pt>
                <c:pt idx="51">
                  <c:v>412902</c:v>
                </c:pt>
                <c:pt idx="52">
                  <c:v>379109</c:v>
                </c:pt>
                <c:pt idx="53">
                  <c:v>431662</c:v>
                </c:pt>
                <c:pt idx="54">
                  <c:v>341410</c:v>
                </c:pt>
                <c:pt idx="55">
                  <c:v>397914</c:v>
                </c:pt>
                <c:pt idx="56">
                  <c:v>425317</c:v>
                </c:pt>
                <c:pt idx="57">
                  <c:v>403674</c:v>
                </c:pt>
                <c:pt idx="58">
                  <c:v>413584</c:v>
                </c:pt>
              </c:numCache>
            </c:numRef>
          </c:val>
          <c:smooth val="0"/>
          <c:extLst>
            <c:ext xmlns:c16="http://schemas.microsoft.com/office/drawing/2014/chart" uri="{C3380CC4-5D6E-409C-BE32-E72D297353CC}">
              <c16:uniqueId val="{00000001-71C6-4015-A453-8E1F7F219CE8}"/>
            </c:ext>
          </c:extLst>
        </c:ser>
        <c:ser>
          <c:idx val="2"/>
          <c:order val="2"/>
          <c:tx>
            <c:strRef>
              <c:f>Table8!$D$1</c:f>
              <c:strCache>
                <c:ptCount val="1"/>
                <c:pt idx="0">
                  <c:v>Unknown</c:v>
                </c:pt>
              </c:strCache>
            </c:strRef>
          </c:tx>
          <c:spPr>
            <a:ln w="28575" cap="rnd">
              <a:solidFill>
                <a:schemeClr val="accent3"/>
              </a:solidFill>
              <a:round/>
            </a:ln>
            <a:effectLst/>
          </c:spPr>
          <c:marker>
            <c:symbol val="none"/>
          </c:marker>
          <c:cat>
            <c:numRef>
              <c:f>Table8!$A$2:$A$60</c:f>
              <c:numCache>
                <c:formatCode>m/d/yyyy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Table8!$D$2:$D$60</c:f>
              <c:numCache>
                <c:formatCode>General</c:formatCode>
                <c:ptCount val="59"/>
                <c:pt idx="0">
                  <c:v>15690</c:v>
                </c:pt>
                <c:pt idx="1">
                  <c:v>15847</c:v>
                </c:pt>
                <c:pt idx="2">
                  <c:v>13446</c:v>
                </c:pt>
                <c:pt idx="3">
                  <c:v>16184</c:v>
                </c:pt>
                <c:pt idx="4">
                  <c:v>14755</c:v>
                </c:pt>
                <c:pt idx="5">
                  <c:v>15868</c:v>
                </c:pt>
                <c:pt idx="6">
                  <c:v>15164</c:v>
                </c:pt>
                <c:pt idx="7">
                  <c:v>15298</c:v>
                </c:pt>
                <c:pt idx="8">
                  <c:v>13793</c:v>
                </c:pt>
                <c:pt idx="9">
                  <c:v>15182</c:v>
                </c:pt>
                <c:pt idx="10">
                  <c:v>16516</c:v>
                </c:pt>
                <c:pt idx="11">
                  <c:v>17224</c:v>
                </c:pt>
                <c:pt idx="12">
                  <c:v>22144</c:v>
                </c:pt>
                <c:pt idx="13">
                  <c:v>20783</c:v>
                </c:pt>
                <c:pt idx="14">
                  <c:v>20451</c:v>
                </c:pt>
                <c:pt idx="15">
                  <c:v>21003</c:v>
                </c:pt>
                <c:pt idx="16">
                  <c:v>19624</c:v>
                </c:pt>
                <c:pt idx="17">
                  <c:v>20250</c:v>
                </c:pt>
                <c:pt idx="18">
                  <c:v>17120</c:v>
                </c:pt>
                <c:pt idx="19">
                  <c:v>16935</c:v>
                </c:pt>
                <c:pt idx="20">
                  <c:v>16288</c:v>
                </c:pt>
                <c:pt idx="21">
                  <c:v>14385</c:v>
                </c:pt>
                <c:pt idx="22">
                  <c:v>13803</c:v>
                </c:pt>
                <c:pt idx="23">
                  <c:v>14724</c:v>
                </c:pt>
                <c:pt idx="24">
                  <c:v>13432</c:v>
                </c:pt>
                <c:pt idx="25">
                  <c:v>12739</c:v>
                </c:pt>
                <c:pt idx="26">
                  <c:v>13000</c:v>
                </c:pt>
                <c:pt idx="27">
                  <c:v>14627</c:v>
                </c:pt>
                <c:pt idx="28">
                  <c:v>12888</c:v>
                </c:pt>
                <c:pt idx="29">
                  <c:v>16345</c:v>
                </c:pt>
                <c:pt idx="30">
                  <c:v>16724</c:v>
                </c:pt>
                <c:pt idx="31">
                  <c:v>14555</c:v>
                </c:pt>
                <c:pt idx="32">
                  <c:v>17528</c:v>
                </c:pt>
                <c:pt idx="33">
                  <c:v>16687</c:v>
                </c:pt>
                <c:pt idx="34">
                  <c:v>15389</c:v>
                </c:pt>
                <c:pt idx="35">
                  <c:v>15747</c:v>
                </c:pt>
                <c:pt idx="36">
                  <c:v>16744</c:v>
                </c:pt>
                <c:pt idx="37">
                  <c:v>16154</c:v>
                </c:pt>
                <c:pt idx="38">
                  <c:v>15877</c:v>
                </c:pt>
                <c:pt idx="39">
                  <c:v>15732</c:v>
                </c:pt>
                <c:pt idx="40">
                  <c:v>17131</c:v>
                </c:pt>
                <c:pt idx="41">
                  <c:v>19769</c:v>
                </c:pt>
                <c:pt idx="42">
                  <c:v>16827</c:v>
                </c:pt>
                <c:pt idx="43">
                  <c:v>19148</c:v>
                </c:pt>
                <c:pt idx="44">
                  <c:v>18593</c:v>
                </c:pt>
                <c:pt idx="45">
                  <c:v>18793</c:v>
                </c:pt>
                <c:pt idx="46">
                  <c:v>19679</c:v>
                </c:pt>
                <c:pt idx="47">
                  <c:v>18846</c:v>
                </c:pt>
                <c:pt idx="48">
                  <c:v>20630</c:v>
                </c:pt>
                <c:pt idx="49">
                  <c:v>22053</c:v>
                </c:pt>
                <c:pt idx="50">
                  <c:v>20217</c:v>
                </c:pt>
                <c:pt idx="51">
                  <c:v>20260</c:v>
                </c:pt>
                <c:pt idx="52">
                  <c:v>19824</c:v>
                </c:pt>
                <c:pt idx="53">
                  <c:v>20242</c:v>
                </c:pt>
                <c:pt idx="54">
                  <c:v>15334</c:v>
                </c:pt>
                <c:pt idx="55">
                  <c:v>10809</c:v>
                </c:pt>
                <c:pt idx="56">
                  <c:v>12133</c:v>
                </c:pt>
                <c:pt idx="57">
                  <c:v>11298</c:v>
                </c:pt>
                <c:pt idx="58">
                  <c:v>12854</c:v>
                </c:pt>
              </c:numCache>
            </c:numRef>
          </c:val>
          <c:smooth val="0"/>
          <c:extLst>
            <c:ext xmlns:c16="http://schemas.microsoft.com/office/drawing/2014/chart" uri="{C3380CC4-5D6E-409C-BE32-E72D297353CC}">
              <c16:uniqueId val="{00000002-71C6-4015-A453-8E1F7F219CE8}"/>
            </c:ext>
          </c:extLst>
        </c:ser>
        <c:ser>
          <c:idx val="3"/>
          <c:order val="3"/>
          <c:tx>
            <c:strRef>
              <c:f>Table8!$E$1</c:f>
              <c:strCache>
                <c:ptCount val="1"/>
                <c:pt idx="0">
                  <c:v>Total Appointments</c:v>
                </c:pt>
              </c:strCache>
            </c:strRef>
          </c:tx>
          <c:spPr>
            <a:ln w="28575" cap="rnd">
              <a:solidFill>
                <a:schemeClr val="accent4"/>
              </a:solidFill>
              <a:round/>
            </a:ln>
            <a:effectLst/>
          </c:spPr>
          <c:marker>
            <c:symbol val="none"/>
          </c:marker>
          <c:cat>
            <c:numRef>
              <c:f>Table8!$A$2:$A$60</c:f>
              <c:numCache>
                <c:formatCode>m/d/yyyy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Table8!$E$2:$E$60</c:f>
              <c:numCache>
                <c:formatCode>General</c:formatCode>
                <c:ptCount val="59"/>
                <c:pt idx="0">
                  <c:v>765113</c:v>
                </c:pt>
                <c:pt idx="1">
                  <c:v>753900</c:v>
                </c:pt>
                <c:pt idx="2">
                  <c:v>579750</c:v>
                </c:pt>
                <c:pt idx="3">
                  <c:v>721548</c:v>
                </c:pt>
                <c:pt idx="4">
                  <c:v>658879</c:v>
                </c:pt>
                <c:pt idx="5">
                  <c:v>698643</c:v>
                </c:pt>
                <c:pt idx="6">
                  <c:v>641324</c:v>
                </c:pt>
                <c:pt idx="7">
                  <c:v>670853</c:v>
                </c:pt>
                <c:pt idx="8">
                  <c:v>679144</c:v>
                </c:pt>
                <c:pt idx="9">
                  <c:v>769569</c:v>
                </c:pt>
                <c:pt idx="10">
                  <c:v>666744</c:v>
                </c:pt>
                <c:pt idx="11">
                  <c:v>752360</c:v>
                </c:pt>
                <c:pt idx="12">
                  <c:v>876163</c:v>
                </c:pt>
                <c:pt idx="13">
                  <c:v>795462</c:v>
                </c:pt>
                <c:pt idx="14">
                  <c:v>701829</c:v>
                </c:pt>
                <c:pt idx="15">
                  <c:v>796460</c:v>
                </c:pt>
                <c:pt idx="16">
                  <c:v>703826</c:v>
                </c:pt>
                <c:pt idx="17">
                  <c:v>691165</c:v>
                </c:pt>
                <c:pt idx="18">
                  <c:v>445001</c:v>
                </c:pt>
                <c:pt idx="19">
                  <c:v>491463</c:v>
                </c:pt>
                <c:pt idx="20">
                  <c:v>624607</c:v>
                </c:pt>
                <c:pt idx="21">
                  <c:v>681258</c:v>
                </c:pt>
                <c:pt idx="22">
                  <c:v>612335</c:v>
                </c:pt>
                <c:pt idx="23">
                  <c:v>799907</c:v>
                </c:pt>
                <c:pt idx="24">
                  <c:v>898671</c:v>
                </c:pt>
                <c:pt idx="25">
                  <c:v>776949</c:v>
                </c:pt>
                <c:pt idx="26">
                  <c:v>745396</c:v>
                </c:pt>
                <c:pt idx="27">
                  <c:v>757416</c:v>
                </c:pt>
                <c:pt idx="28">
                  <c:v>756343</c:v>
                </c:pt>
                <c:pt idx="29">
                  <c:v>897632</c:v>
                </c:pt>
                <c:pt idx="30">
                  <c:v>727209</c:v>
                </c:pt>
                <c:pt idx="31">
                  <c:v>724283</c:v>
                </c:pt>
                <c:pt idx="32">
                  <c:v>820266</c:v>
                </c:pt>
                <c:pt idx="33">
                  <c:v>783573</c:v>
                </c:pt>
                <c:pt idx="34">
                  <c:v>725490</c:v>
                </c:pt>
                <c:pt idx="35">
                  <c:v>844732</c:v>
                </c:pt>
                <c:pt idx="36">
                  <c:v>912678</c:v>
                </c:pt>
                <c:pt idx="37">
                  <c:v>933900</c:v>
                </c:pt>
                <c:pt idx="38">
                  <c:v>765939</c:v>
                </c:pt>
                <c:pt idx="39">
                  <c:v>773516</c:v>
                </c:pt>
                <c:pt idx="40">
                  <c:v>762659</c:v>
                </c:pt>
                <c:pt idx="41">
                  <c:v>879628</c:v>
                </c:pt>
                <c:pt idx="42">
                  <c:v>714941</c:v>
                </c:pt>
                <c:pt idx="43">
                  <c:v>824785</c:v>
                </c:pt>
                <c:pt idx="44">
                  <c:v>772901</c:v>
                </c:pt>
                <c:pt idx="45">
                  <c:v>767545</c:v>
                </c:pt>
                <c:pt idx="46">
                  <c:v>785229</c:v>
                </c:pt>
                <c:pt idx="47">
                  <c:v>829835</c:v>
                </c:pt>
                <c:pt idx="48">
                  <c:v>958328</c:v>
                </c:pt>
                <c:pt idx="49">
                  <c:v>958488</c:v>
                </c:pt>
                <c:pt idx="50">
                  <c:v>820819</c:v>
                </c:pt>
                <c:pt idx="51">
                  <c:v>895831</c:v>
                </c:pt>
                <c:pt idx="52">
                  <c:v>823465</c:v>
                </c:pt>
                <c:pt idx="53">
                  <c:v>938474</c:v>
                </c:pt>
                <c:pt idx="54">
                  <c:v>723925</c:v>
                </c:pt>
                <c:pt idx="55">
                  <c:v>831832</c:v>
                </c:pt>
                <c:pt idx="56">
                  <c:v>881748</c:v>
                </c:pt>
                <c:pt idx="57">
                  <c:v>815991</c:v>
                </c:pt>
                <c:pt idx="58">
                  <c:v>825290</c:v>
                </c:pt>
              </c:numCache>
            </c:numRef>
          </c:val>
          <c:smooth val="0"/>
          <c:extLst>
            <c:ext xmlns:c16="http://schemas.microsoft.com/office/drawing/2014/chart" uri="{C3380CC4-5D6E-409C-BE32-E72D297353CC}">
              <c16:uniqueId val="{00000003-71C6-4015-A453-8E1F7F219CE8}"/>
            </c:ext>
          </c:extLst>
        </c:ser>
        <c:dLbls>
          <c:showLegendKey val="0"/>
          <c:showVal val="0"/>
          <c:showCatName val="0"/>
          <c:showSerName val="0"/>
          <c:showPercent val="0"/>
          <c:showBubbleSize val="0"/>
        </c:dLbls>
        <c:smooth val="0"/>
        <c:axId val="566977151"/>
        <c:axId val="651646639"/>
      </c:lineChart>
      <c:dateAx>
        <c:axId val="566977151"/>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646639"/>
        <c:crosses val="autoZero"/>
        <c:auto val="1"/>
        <c:lblOffset val="100"/>
        <c:baseTimeUnit val="months"/>
        <c:majorUnit val="3"/>
        <c:majorTimeUnit val="months"/>
      </c:dateAx>
      <c:valAx>
        <c:axId val="65164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977151"/>
        <c:crosses val="autoZero"/>
        <c:crossBetween val="between"/>
        <c:dispUnits>
          <c:builtInUnit val="thousands"/>
          <c:dispUnitsLbl>
            <c:layout>
              <c:manualLayout>
                <c:xMode val="edge"/>
                <c:yMode val="edge"/>
                <c:x val="1.2867000803427687E-2"/>
                <c:y val="0.37254489890631431"/>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200" b="1" i="0" baseline="0">
                <a:effectLst/>
              </a:rPr>
              <a:t>FTEs by ARRS role across BOB ICB</a:t>
            </a:r>
            <a:endParaRPr lang="en-IE" sz="105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'Slide 55'!$B$1</c:f>
              <c:strCache>
                <c:ptCount val="1"/>
                <c:pt idx="0">
                  <c:v>FTEs</c:v>
                </c:pt>
              </c:strCache>
            </c:strRef>
          </c:tx>
          <c:spPr>
            <a:solidFill>
              <a:schemeClr val="accent1"/>
            </a:solidFill>
            <a:ln>
              <a:noFill/>
            </a:ln>
            <a:effectLst/>
          </c:spPr>
          <c:invertIfNegative val="0"/>
          <c:cat>
            <c:strRef>
              <c:f>'Slide 55'!$A$2:$A$20</c:f>
              <c:strCache>
                <c:ptCount val="19"/>
                <c:pt idx="0">
                  <c:v>Clinical Pharmacist  </c:v>
                </c:pt>
                <c:pt idx="1">
                  <c:v>Care Coordinator  </c:v>
                </c:pt>
                <c:pt idx="2">
                  <c:v>Social Prescriber  </c:v>
                </c:pt>
                <c:pt idx="3">
                  <c:v>Paramedic  </c:v>
                </c:pt>
                <c:pt idx="4">
                  <c:v>Pharmacy Technician  </c:v>
                </c:pt>
                <c:pt idx="5">
                  <c:v>General Practice Assistant  </c:v>
                </c:pt>
                <c:pt idx="6">
                  <c:v>Physiotherapist  </c:v>
                </c:pt>
                <c:pt idx="7">
                  <c:v>Physician Associate  </c:v>
                </c:pt>
                <c:pt idx="8">
                  <c:v>Health and Wellbeing Coach  </c:v>
                </c:pt>
                <c:pt idx="9">
                  <c:v>Mental Health Practitioner </c:v>
                </c:pt>
                <c:pt idx="10">
                  <c:v>Digital and Transformation Lead  </c:v>
                </c:pt>
                <c:pt idx="11">
                  <c:v>Nursing Associate  </c:v>
                </c:pt>
                <c:pt idx="12">
                  <c:v>Advanced Clinical Practitioner Nurse  </c:v>
                </c:pt>
                <c:pt idx="13">
                  <c:v>Advanced Pharmacist Practitioner  </c:v>
                </c:pt>
                <c:pt idx="14">
                  <c:v>Trainee Nurse Associate  </c:v>
                </c:pt>
                <c:pt idx="15">
                  <c:v>Advanced Paramedic Practitioner  </c:v>
                </c:pt>
                <c:pt idx="16">
                  <c:v>Dietician  </c:v>
                </c:pt>
                <c:pt idx="17">
                  <c:v>Advanced Physiotherapist Practitioner  </c:v>
                </c:pt>
                <c:pt idx="18">
                  <c:v>Occupational Therapist </c:v>
                </c:pt>
              </c:strCache>
            </c:strRef>
          </c:cat>
          <c:val>
            <c:numRef>
              <c:f>'Slide 55'!$B$2:$B$20</c:f>
              <c:numCache>
                <c:formatCode>0.00</c:formatCode>
                <c:ptCount val="19"/>
                <c:pt idx="0">
                  <c:v>186.4</c:v>
                </c:pt>
                <c:pt idx="1">
                  <c:v>163.44999999999999</c:v>
                </c:pt>
                <c:pt idx="2" formatCode="General">
                  <c:v>109.59</c:v>
                </c:pt>
                <c:pt idx="3">
                  <c:v>81.05</c:v>
                </c:pt>
                <c:pt idx="4">
                  <c:v>62.66</c:v>
                </c:pt>
                <c:pt idx="5">
                  <c:v>61.82</c:v>
                </c:pt>
                <c:pt idx="6">
                  <c:v>50.1</c:v>
                </c:pt>
                <c:pt idx="7">
                  <c:v>42.7</c:v>
                </c:pt>
                <c:pt idx="8">
                  <c:v>26.65</c:v>
                </c:pt>
                <c:pt idx="9">
                  <c:v>26.4</c:v>
                </c:pt>
                <c:pt idx="10">
                  <c:v>23.91</c:v>
                </c:pt>
                <c:pt idx="11">
                  <c:v>22.7</c:v>
                </c:pt>
                <c:pt idx="12">
                  <c:v>21.87</c:v>
                </c:pt>
                <c:pt idx="13">
                  <c:v>21.28</c:v>
                </c:pt>
                <c:pt idx="14">
                  <c:v>20.68</c:v>
                </c:pt>
                <c:pt idx="15">
                  <c:v>7.73</c:v>
                </c:pt>
                <c:pt idx="16">
                  <c:v>2</c:v>
                </c:pt>
                <c:pt idx="17">
                  <c:v>1.6</c:v>
                </c:pt>
                <c:pt idx="18">
                  <c:v>0</c:v>
                </c:pt>
              </c:numCache>
            </c:numRef>
          </c:val>
          <c:extLst>
            <c:ext xmlns:c16="http://schemas.microsoft.com/office/drawing/2014/chart" uri="{C3380CC4-5D6E-409C-BE32-E72D297353CC}">
              <c16:uniqueId val="{00000000-230C-4974-98DF-D61495E1FB5D}"/>
            </c:ext>
          </c:extLst>
        </c:ser>
        <c:dLbls>
          <c:showLegendKey val="0"/>
          <c:showVal val="0"/>
          <c:showCatName val="0"/>
          <c:showSerName val="0"/>
          <c:showPercent val="0"/>
          <c:showBubbleSize val="0"/>
        </c:dLbls>
        <c:gapWidth val="219"/>
        <c:overlap val="-27"/>
        <c:axId val="823123552"/>
        <c:axId val="1944747936"/>
      </c:barChart>
      <c:catAx>
        <c:axId val="82312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4747936"/>
        <c:crossesAt val="0"/>
        <c:auto val="1"/>
        <c:lblAlgn val="ctr"/>
        <c:lblOffset val="100"/>
        <c:noMultiLvlLbl val="0"/>
      </c:catAx>
      <c:valAx>
        <c:axId val="1944747936"/>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3123552"/>
        <c:crosses val="autoZero"/>
        <c:crossBetween val="between"/>
        <c:majorUnit val="5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50" b="1">
                <a:solidFill>
                  <a:schemeClr val="tx1"/>
                </a:solidFill>
              </a:rPr>
              <a:t>Current Digital Triage Systems used in General</a:t>
            </a:r>
            <a:r>
              <a:rPr lang="en-US" sz="1050" b="1" baseline="0">
                <a:solidFill>
                  <a:schemeClr val="tx1"/>
                </a:solidFill>
              </a:rPr>
              <a:t> Practice</a:t>
            </a:r>
            <a:endParaRPr lang="en-US" sz="1050" b="1">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eConsult </c:v>
                </c:pt>
                <c:pt idx="1">
                  <c:v>Footfall</c:v>
                </c:pt>
                <c:pt idx="2">
                  <c:v>Askfirst</c:v>
                </c:pt>
                <c:pt idx="3">
                  <c:v>Patient Triage</c:v>
                </c:pt>
                <c:pt idx="4">
                  <c:v>Klinik</c:v>
                </c:pt>
                <c:pt idx="5">
                  <c:v>Engage consult </c:v>
                </c:pt>
                <c:pt idx="6">
                  <c:v>EMIS online consult </c:v>
                </c:pt>
                <c:pt idx="7">
                  <c:v>Medlink</c:v>
                </c:pt>
                <c:pt idx="8">
                  <c:v>Anima</c:v>
                </c:pt>
              </c:strCache>
            </c:strRef>
          </c:cat>
          <c:val>
            <c:numRef>
              <c:f>Sheet1!$B$2:$B$10</c:f>
              <c:numCache>
                <c:formatCode>General</c:formatCode>
                <c:ptCount val="9"/>
                <c:pt idx="0">
                  <c:v>54</c:v>
                </c:pt>
                <c:pt idx="1">
                  <c:v>38</c:v>
                </c:pt>
                <c:pt idx="2">
                  <c:v>23</c:v>
                </c:pt>
                <c:pt idx="3">
                  <c:v>12</c:v>
                </c:pt>
                <c:pt idx="4">
                  <c:v>8</c:v>
                </c:pt>
                <c:pt idx="5">
                  <c:v>3</c:v>
                </c:pt>
                <c:pt idx="6">
                  <c:v>2</c:v>
                </c:pt>
                <c:pt idx="7">
                  <c:v>2</c:v>
                </c:pt>
                <c:pt idx="8">
                  <c:v>1</c:v>
                </c:pt>
              </c:numCache>
            </c:numRef>
          </c:val>
          <c:extLst>
            <c:ext xmlns:c16="http://schemas.microsoft.com/office/drawing/2014/chart" uri="{C3380CC4-5D6E-409C-BE32-E72D297353CC}">
              <c16:uniqueId val="{00000000-0158-4A19-9DA7-13FED29889BD}"/>
            </c:ext>
          </c:extLst>
        </c:ser>
        <c:dLbls>
          <c:showLegendKey val="0"/>
          <c:showVal val="0"/>
          <c:showCatName val="0"/>
          <c:showSerName val="0"/>
          <c:showPercent val="0"/>
          <c:showBubbleSize val="0"/>
        </c:dLbls>
        <c:gapWidth val="219"/>
        <c:overlap val="-27"/>
        <c:axId val="2142029679"/>
        <c:axId val="2142045487"/>
      </c:barChart>
      <c:catAx>
        <c:axId val="214202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045487"/>
        <c:crosses val="autoZero"/>
        <c:auto val="1"/>
        <c:lblAlgn val="ctr"/>
        <c:lblOffset val="100"/>
        <c:noMultiLvlLbl val="0"/>
      </c:catAx>
      <c:valAx>
        <c:axId val="2142045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029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100" b="1">
                <a:solidFill>
                  <a:schemeClr val="tx1"/>
                </a:solidFill>
              </a:rPr>
              <a:t>Current EPRs Systems used across General Practice in BOB </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A4-4ADA-B460-3BCC91C680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BA4-4ADA-B460-3BCC91C680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BA4-4ADA-B460-3BCC91C6800C}"/>
              </c:ext>
            </c:extLst>
          </c:dPt>
          <c:cat>
            <c:strRef>
              <c:f>Sheet1!$A$40:$A$42</c:f>
              <c:strCache>
                <c:ptCount val="3"/>
                <c:pt idx="0">
                  <c:v>EMIS</c:v>
                </c:pt>
                <c:pt idx="1">
                  <c:v>SystmOne</c:v>
                </c:pt>
                <c:pt idx="2">
                  <c:v>Vision</c:v>
                </c:pt>
              </c:strCache>
            </c:strRef>
          </c:cat>
          <c:val>
            <c:numRef>
              <c:f>Sheet1!$B$40:$B$42</c:f>
              <c:numCache>
                <c:formatCode>General</c:formatCode>
                <c:ptCount val="3"/>
                <c:pt idx="0">
                  <c:v>152</c:v>
                </c:pt>
                <c:pt idx="1">
                  <c:v>3</c:v>
                </c:pt>
                <c:pt idx="2">
                  <c:v>2</c:v>
                </c:pt>
              </c:numCache>
            </c:numRef>
          </c:val>
          <c:extLst>
            <c:ext xmlns:c16="http://schemas.microsoft.com/office/drawing/2014/chart" uri="{C3380CC4-5D6E-409C-BE32-E72D297353CC}">
              <c16:uniqueId val="{00000006-8BA4-4ADA-B460-3BCC91C6800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3325159090560029E-2"/>
          <c:y val="0.89838181685622631"/>
          <c:w val="0.45122383261062105"/>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2700">
      <a:solidFill>
        <a:srgbClr val="233575"/>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IE" sz="1200" b="1" i="0" baseline="0">
                <a:effectLst/>
              </a:rPr>
              <a:t>Percentage of General Practice Appointments seen within the same day </a:t>
            </a:r>
            <a:endParaRPr lang="en-IE" sz="1200" b="1">
              <a:effectLst/>
            </a:endParaRPr>
          </a:p>
        </c:rich>
      </c:tx>
      <c:layout>
        <c:manualLayout>
          <c:xMode val="edge"/>
          <c:yMode val="edge"/>
          <c:x val="8.0273433323946236E-2"/>
          <c:y val="1.985637224079160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c:f>
              <c:strCache>
                <c:ptCount val="1"/>
                <c:pt idx="0">
                  <c:v>Buckinghamshire</c:v>
                </c:pt>
              </c:strCache>
            </c:strRef>
          </c:tx>
          <c:spPr>
            <a:ln w="28575" cap="rnd">
              <a:solidFill>
                <a:srgbClr val="FFC000"/>
              </a:solidFill>
              <a:round/>
            </a:ln>
            <a:effectLst/>
          </c:spPr>
          <c:marker>
            <c:symbol val="none"/>
          </c:marker>
          <c:cat>
            <c:numRef>
              <c:f>Sheet2!$A$2:$A$60</c:f>
              <c:numCache>
                <c:formatCode>mmm\-yy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Sheet2!$B$2:$B$60</c:f>
              <c:numCache>
                <c:formatCode>0%</c:formatCode>
                <c:ptCount val="59"/>
                <c:pt idx="0">
                  <c:v>0.44246565450508185</c:v>
                </c:pt>
                <c:pt idx="1">
                  <c:v>0.43944408585907135</c:v>
                </c:pt>
                <c:pt idx="2">
                  <c:v>0.49168259867421876</c:v>
                </c:pt>
                <c:pt idx="3">
                  <c:v>0.47661707019496713</c:v>
                </c:pt>
                <c:pt idx="4">
                  <c:v>0.47636420205345403</c:v>
                </c:pt>
                <c:pt idx="5">
                  <c:v>0.46877345391774244</c:v>
                </c:pt>
                <c:pt idx="6">
                  <c:v>0.47979050729794348</c:v>
                </c:pt>
                <c:pt idx="7">
                  <c:v>0.47049784274709905</c:v>
                </c:pt>
                <c:pt idx="8">
                  <c:v>0.45445997350087619</c:v>
                </c:pt>
                <c:pt idx="9">
                  <c:v>0.46001343618968193</c:v>
                </c:pt>
                <c:pt idx="10">
                  <c:v>0.46771973007645051</c:v>
                </c:pt>
                <c:pt idx="11">
                  <c:v>0.45112300253960352</c:v>
                </c:pt>
                <c:pt idx="12">
                  <c:v>0.4367346777444881</c:v>
                </c:pt>
                <c:pt idx="13">
                  <c:v>0.44897842511236002</c:v>
                </c:pt>
                <c:pt idx="14">
                  <c:v>0.49532710280373832</c:v>
                </c:pt>
                <c:pt idx="15">
                  <c:v>0.47193018293080441</c:v>
                </c:pt>
                <c:pt idx="16">
                  <c:v>0.46409048715921203</c:v>
                </c:pt>
                <c:pt idx="17">
                  <c:v>0.48313050819537107</c:v>
                </c:pt>
                <c:pt idx="18">
                  <c:v>0.65134753533692258</c:v>
                </c:pt>
                <c:pt idx="19">
                  <c:v>0.64552904448656478</c:v>
                </c:pt>
                <c:pt idx="20">
                  <c:v>0.6022301333761495</c:v>
                </c:pt>
                <c:pt idx="21">
                  <c:v>0.5602543945238444</c:v>
                </c:pt>
                <c:pt idx="22">
                  <c:v>0.5497076346593861</c:v>
                </c:pt>
                <c:pt idx="23">
                  <c:v>0.48783075912482526</c:v>
                </c:pt>
                <c:pt idx="24">
                  <c:v>0.42238243847619916</c:v>
                </c:pt>
                <c:pt idx="25">
                  <c:v>0.48279779507649601</c:v>
                </c:pt>
                <c:pt idx="26">
                  <c:v>0.48220873219705812</c:v>
                </c:pt>
                <c:pt idx="27">
                  <c:v>0.5121874763000227</c:v>
                </c:pt>
                <c:pt idx="28">
                  <c:v>0.50383882841719874</c:v>
                </c:pt>
                <c:pt idx="29">
                  <c:v>0.49758863399374348</c:v>
                </c:pt>
                <c:pt idx="30">
                  <c:v>0.50054330801159053</c:v>
                </c:pt>
                <c:pt idx="31">
                  <c:v>0.48777541979208433</c:v>
                </c:pt>
                <c:pt idx="32">
                  <c:v>0.50430641962910328</c:v>
                </c:pt>
                <c:pt idx="33">
                  <c:v>0.50044266792892766</c:v>
                </c:pt>
                <c:pt idx="34">
                  <c:v>0.50328197934553898</c:v>
                </c:pt>
                <c:pt idx="35">
                  <c:v>0.46570550369212305</c:v>
                </c:pt>
                <c:pt idx="36">
                  <c:v>0.43399142725114331</c:v>
                </c:pt>
                <c:pt idx="37">
                  <c:v>0.45353346549608231</c:v>
                </c:pt>
                <c:pt idx="38">
                  <c:v>0.49450483922755839</c:v>
                </c:pt>
                <c:pt idx="39">
                  <c:v>0.49943511505576543</c:v>
                </c:pt>
                <c:pt idx="40">
                  <c:v>0.48395695848639508</c:v>
                </c:pt>
                <c:pt idx="41">
                  <c:v>0.4799291810126789</c:v>
                </c:pt>
                <c:pt idx="42">
                  <c:v>0.48366410953533123</c:v>
                </c:pt>
                <c:pt idx="43">
                  <c:v>0.48034701165104216</c:v>
                </c:pt>
                <c:pt idx="44">
                  <c:v>0.48087773429776198</c:v>
                </c:pt>
                <c:pt idx="45">
                  <c:v>0.47840970400550686</c:v>
                </c:pt>
                <c:pt idx="46">
                  <c:v>0.48419407478912407</c:v>
                </c:pt>
                <c:pt idx="47">
                  <c:v>0.43861383260168035</c:v>
                </c:pt>
                <c:pt idx="48">
                  <c:v>0.41472913702307435</c:v>
                </c:pt>
                <c:pt idx="49">
                  <c:v>0.45339836002486605</c:v>
                </c:pt>
                <c:pt idx="50">
                  <c:v>0.52948451693512988</c:v>
                </c:pt>
                <c:pt idx="51">
                  <c:v>0.49771305235434832</c:v>
                </c:pt>
                <c:pt idx="52">
                  <c:v>0.48881779623161647</c:v>
                </c:pt>
                <c:pt idx="53">
                  <c:v>0.47666005837728698</c:v>
                </c:pt>
                <c:pt idx="54">
                  <c:v>0.48008098992038278</c:v>
                </c:pt>
                <c:pt idx="55">
                  <c:v>0.47848681760553657</c:v>
                </c:pt>
                <c:pt idx="56">
                  <c:v>0.47047085896184437</c:v>
                </c:pt>
                <c:pt idx="57">
                  <c:v>0.4650093744087242</c:v>
                </c:pt>
                <c:pt idx="58">
                  <c:v>0.4604347365072633</c:v>
                </c:pt>
              </c:numCache>
            </c:numRef>
          </c:val>
          <c:smooth val="0"/>
          <c:extLst>
            <c:ext xmlns:c16="http://schemas.microsoft.com/office/drawing/2014/chart" uri="{C3380CC4-5D6E-409C-BE32-E72D297353CC}">
              <c16:uniqueId val="{00000000-00B5-461B-AC05-C16C4D56C597}"/>
            </c:ext>
          </c:extLst>
        </c:ser>
        <c:ser>
          <c:idx val="1"/>
          <c:order val="1"/>
          <c:tx>
            <c:strRef>
              <c:f>Sheet2!$C$1</c:f>
              <c:strCache>
                <c:ptCount val="1"/>
                <c:pt idx="0">
                  <c:v>Oxfordshire</c:v>
                </c:pt>
              </c:strCache>
            </c:strRef>
          </c:tx>
          <c:spPr>
            <a:ln w="28575" cap="rnd">
              <a:solidFill>
                <a:srgbClr val="00A8D6"/>
              </a:solidFill>
              <a:round/>
            </a:ln>
            <a:effectLst/>
          </c:spPr>
          <c:marker>
            <c:symbol val="none"/>
          </c:marker>
          <c:cat>
            <c:numRef>
              <c:f>Sheet2!$A$2:$A$60</c:f>
              <c:numCache>
                <c:formatCode>mmm\-yy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Sheet2!$C$2:$C$60</c:f>
              <c:numCache>
                <c:formatCode>0%</c:formatCode>
                <c:ptCount val="59"/>
                <c:pt idx="0">
                  <c:v>0.37313196343985588</c:v>
                </c:pt>
                <c:pt idx="1">
                  <c:v>0.36849142699504284</c:v>
                </c:pt>
                <c:pt idx="2">
                  <c:v>0.42395052875534578</c:v>
                </c:pt>
                <c:pt idx="3">
                  <c:v>0.41142176822989796</c:v>
                </c:pt>
                <c:pt idx="4">
                  <c:v>0.41505299449224681</c:v>
                </c:pt>
                <c:pt idx="5">
                  <c:v>0.40858626932268932</c:v>
                </c:pt>
                <c:pt idx="6">
                  <c:v>0.42230104414628866</c:v>
                </c:pt>
                <c:pt idx="7">
                  <c:v>0.40805609247193458</c:v>
                </c:pt>
                <c:pt idx="8">
                  <c:v>0.39692639469749691</c:v>
                </c:pt>
                <c:pt idx="9">
                  <c:v>0.41087721318380299</c:v>
                </c:pt>
                <c:pt idx="10">
                  <c:v>0.42377504498673513</c:v>
                </c:pt>
                <c:pt idx="11">
                  <c:v>0.39688538659592726</c:v>
                </c:pt>
                <c:pt idx="12">
                  <c:v>0.38337423478331223</c:v>
                </c:pt>
                <c:pt idx="13">
                  <c:v>0.39393992797936894</c:v>
                </c:pt>
                <c:pt idx="14">
                  <c:v>0.4487816914023815</c:v>
                </c:pt>
                <c:pt idx="15">
                  <c:v>0.4206921004525071</c:v>
                </c:pt>
                <c:pt idx="16">
                  <c:v>0.42445870352089504</c:v>
                </c:pt>
                <c:pt idx="17">
                  <c:v>0.45918103346896538</c:v>
                </c:pt>
                <c:pt idx="18">
                  <c:v>0.65730964962727456</c:v>
                </c:pt>
                <c:pt idx="19">
                  <c:v>0.64140435604252966</c:v>
                </c:pt>
                <c:pt idx="20">
                  <c:v>0.5972076814932249</c:v>
                </c:pt>
                <c:pt idx="21">
                  <c:v>0.54607665171079223</c:v>
                </c:pt>
                <c:pt idx="22">
                  <c:v>0.52537093863853168</c:v>
                </c:pt>
                <c:pt idx="23">
                  <c:v>0.46517089851073085</c:v>
                </c:pt>
                <c:pt idx="24">
                  <c:v>0.40007805893449555</c:v>
                </c:pt>
                <c:pt idx="25">
                  <c:v>0.45116321448095731</c:v>
                </c:pt>
                <c:pt idx="26">
                  <c:v>0.44548681061213663</c:v>
                </c:pt>
                <c:pt idx="27">
                  <c:v>0.42865487539102459</c:v>
                </c:pt>
                <c:pt idx="28">
                  <c:v>0.42194268949704983</c:v>
                </c:pt>
                <c:pt idx="29">
                  <c:v>0.42294269104660753</c:v>
                </c:pt>
                <c:pt idx="30">
                  <c:v>0.44291713069732369</c:v>
                </c:pt>
                <c:pt idx="31">
                  <c:v>0.44018238796213816</c:v>
                </c:pt>
                <c:pt idx="32">
                  <c:v>0.46247120164908451</c:v>
                </c:pt>
                <c:pt idx="33">
                  <c:v>0.45982017969997863</c:v>
                </c:pt>
                <c:pt idx="34">
                  <c:v>0.46664542205775716</c:v>
                </c:pt>
                <c:pt idx="35">
                  <c:v>0.45528107693667041</c:v>
                </c:pt>
                <c:pt idx="36">
                  <c:v>0.39829376965890395</c:v>
                </c:pt>
                <c:pt idx="37">
                  <c:v>0.42685618678533094</c:v>
                </c:pt>
                <c:pt idx="38">
                  <c:v>0.45774193846922689</c:v>
                </c:pt>
                <c:pt idx="39">
                  <c:v>0.47397351519484726</c:v>
                </c:pt>
                <c:pt idx="40">
                  <c:v>0.45991496084372668</c:v>
                </c:pt>
                <c:pt idx="41">
                  <c:v>0.4569237189742163</c:v>
                </c:pt>
                <c:pt idx="42">
                  <c:v>0.46188313002160392</c:v>
                </c:pt>
                <c:pt idx="43">
                  <c:v>0.45534182553931207</c:v>
                </c:pt>
                <c:pt idx="44">
                  <c:v>0.45302121996483691</c:v>
                </c:pt>
                <c:pt idx="45">
                  <c:v>0.45485103919446895</c:v>
                </c:pt>
                <c:pt idx="46">
                  <c:v>0.4575089368919093</c:v>
                </c:pt>
                <c:pt idx="47">
                  <c:v>0.43648649817371477</c:v>
                </c:pt>
                <c:pt idx="48">
                  <c:v>0.40276675582204197</c:v>
                </c:pt>
                <c:pt idx="49">
                  <c:v>0.42838832709248198</c:v>
                </c:pt>
                <c:pt idx="50">
                  <c:v>0.50298715069149114</c:v>
                </c:pt>
                <c:pt idx="51">
                  <c:v>0.4645578579214647</c:v>
                </c:pt>
                <c:pt idx="52">
                  <c:v>0.45470414954358657</c:v>
                </c:pt>
                <c:pt idx="53">
                  <c:v>0.4472243010571495</c:v>
                </c:pt>
                <c:pt idx="54">
                  <c:v>0.4491817138716106</c:v>
                </c:pt>
                <c:pt idx="55">
                  <c:v>0.44333758546219521</c:v>
                </c:pt>
                <c:pt idx="56">
                  <c:v>0.4373572971921682</c:v>
                </c:pt>
                <c:pt idx="57">
                  <c:v>0.44797909767026117</c:v>
                </c:pt>
                <c:pt idx="58">
                  <c:v>0.44784288108154163</c:v>
                </c:pt>
              </c:numCache>
            </c:numRef>
          </c:val>
          <c:smooth val="0"/>
          <c:extLst>
            <c:ext xmlns:c16="http://schemas.microsoft.com/office/drawing/2014/chart" uri="{C3380CC4-5D6E-409C-BE32-E72D297353CC}">
              <c16:uniqueId val="{00000001-00B5-461B-AC05-C16C4D56C597}"/>
            </c:ext>
          </c:extLst>
        </c:ser>
        <c:ser>
          <c:idx val="2"/>
          <c:order val="2"/>
          <c:tx>
            <c:strRef>
              <c:f>Sheet2!$D$1</c:f>
              <c:strCache>
                <c:ptCount val="1"/>
                <c:pt idx="0">
                  <c:v>Bekshire west </c:v>
                </c:pt>
              </c:strCache>
            </c:strRef>
          </c:tx>
          <c:spPr>
            <a:ln w="28575" cap="rnd">
              <a:solidFill>
                <a:srgbClr val="0069B3"/>
              </a:solidFill>
              <a:round/>
            </a:ln>
            <a:effectLst/>
          </c:spPr>
          <c:marker>
            <c:symbol val="none"/>
          </c:marker>
          <c:cat>
            <c:numRef>
              <c:f>Sheet2!$A$2:$A$60</c:f>
              <c:numCache>
                <c:formatCode>mmm\-yy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Sheet2!$D$2:$D$60</c:f>
              <c:numCache>
                <c:formatCode>0%</c:formatCode>
                <c:ptCount val="59"/>
                <c:pt idx="0">
                  <c:v>0.41271456162781206</c:v>
                </c:pt>
                <c:pt idx="1">
                  <c:v>0.40975328235463859</c:v>
                </c:pt>
                <c:pt idx="2">
                  <c:v>0.45717156848869139</c:v>
                </c:pt>
                <c:pt idx="3">
                  <c:v>0.45052740493777482</c:v>
                </c:pt>
                <c:pt idx="4">
                  <c:v>0.44798464739406313</c:v>
                </c:pt>
                <c:pt idx="5">
                  <c:v>0.42792716133424097</c:v>
                </c:pt>
                <c:pt idx="6">
                  <c:v>0.44956772334293948</c:v>
                </c:pt>
                <c:pt idx="7">
                  <c:v>0.43796875100590343</c:v>
                </c:pt>
                <c:pt idx="8">
                  <c:v>0.41914819772918838</c:v>
                </c:pt>
                <c:pt idx="9">
                  <c:v>0.41643460886900319</c:v>
                </c:pt>
                <c:pt idx="10">
                  <c:v>0.43394464167767505</c:v>
                </c:pt>
                <c:pt idx="11">
                  <c:v>0.41531920436149822</c:v>
                </c:pt>
                <c:pt idx="12">
                  <c:v>0.39054110281151555</c:v>
                </c:pt>
                <c:pt idx="13">
                  <c:v>0.40219674003778394</c:v>
                </c:pt>
                <c:pt idx="14">
                  <c:v>0.43896795036965097</c:v>
                </c:pt>
                <c:pt idx="15">
                  <c:v>0.42298798866345766</c:v>
                </c:pt>
                <c:pt idx="16">
                  <c:v>0.42283653478812327</c:v>
                </c:pt>
                <c:pt idx="17">
                  <c:v>0.45359526318430426</c:v>
                </c:pt>
                <c:pt idx="18">
                  <c:v>0.64173894567502143</c:v>
                </c:pt>
                <c:pt idx="19">
                  <c:v>0.61656949230913727</c:v>
                </c:pt>
                <c:pt idx="20">
                  <c:v>0.56108461442602897</c:v>
                </c:pt>
                <c:pt idx="21">
                  <c:v>0.49721910332402014</c:v>
                </c:pt>
                <c:pt idx="22">
                  <c:v>0.48921758525562015</c:v>
                </c:pt>
                <c:pt idx="23">
                  <c:v>0.43253084640976608</c:v>
                </c:pt>
                <c:pt idx="24">
                  <c:v>0.38938522107813445</c:v>
                </c:pt>
                <c:pt idx="25">
                  <c:v>0.43017049867249446</c:v>
                </c:pt>
                <c:pt idx="26">
                  <c:v>0.42719713635855178</c:v>
                </c:pt>
                <c:pt idx="27">
                  <c:v>0.41665467496492425</c:v>
                </c:pt>
                <c:pt idx="28">
                  <c:v>0.42367461379171323</c:v>
                </c:pt>
                <c:pt idx="29">
                  <c:v>0.42635914850800238</c:v>
                </c:pt>
                <c:pt idx="30">
                  <c:v>0.45482577111335559</c:v>
                </c:pt>
                <c:pt idx="31">
                  <c:v>0.44870122053973377</c:v>
                </c:pt>
                <c:pt idx="32">
                  <c:v>0.46513516454996778</c:v>
                </c:pt>
                <c:pt idx="33">
                  <c:v>0.46137562340784327</c:v>
                </c:pt>
                <c:pt idx="34">
                  <c:v>0.46715366479505366</c:v>
                </c:pt>
                <c:pt idx="35">
                  <c:v>0.4452158261819818</c:v>
                </c:pt>
                <c:pt idx="36">
                  <c:v>0.41802952954482925</c:v>
                </c:pt>
                <c:pt idx="37">
                  <c:v>0.42157060831040399</c:v>
                </c:pt>
                <c:pt idx="38">
                  <c:v>0.47057193675536052</c:v>
                </c:pt>
                <c:pt idx="39">
                  <c:v>0.4702689486552567</c:v>
                </c:pt>
                <c:pt idx="40">
                  <c:v>0.45519292618904705</c:v>
                </c:pt>
                <c:pt idx="41">
                  <c:v>0.44992596684235159</c:v>
                </c:pt>
                <c:pt idx="42">
                  <c:v>0.4606480403208526</c:v>
                </c:pt>
                <c:pt idx="43">
                  <c:v>0.45010074646771803</c:v>
                </c:pt>
                <c:pt idx="44">
                  <c:v>0.45427889173719144</c:v>
                </c:pt>
                <c:pt idx="45">
                  <c:v>0.45614090251637307</c:v>
                </c:pt>
                <c:pt idx="46">
                  <c:v>0.45843858861746917</c:v>
                </c:pt>
                <c:pt idx="47">
                  <c:v>0.43471923427906034</c:v>
                </c:pt>
                <c:pt idx="48">
                  <c:v>0.4031971965042831</c:v>
                </c:pt>
                <c:pt idx="49">
                  <c:v>0.4162811220364141</c:v>
                </c:pt>
                <c:pt idx="50">
                  <c:v>0.4886454807168385</c:v>
                </c:pt>
                <c:pt idx="51">
                  <c:v>0.45515615886103827</c:v>
                </c:pt>
                <c:pt idx="52">
                  <c:v>0.44653442624370515</c:v>
                </c:pt>
                <c:pt idx="53">
                  <c:v>0.44317165120707191</c:v>
                </c:pt>
                <c:pt idx="54">
                  <c:v>0.44242869944673885</c:v>
                </c:pt>
                <c:pt idx="55">
                  <c:v>0.440920929086421</c:v>
                </c:pt>
                <c:pt idx="56">
                  <c:v>0.442916941882396</c:v>
                </c:pt>
                <c:pt idx="57">
                  <c:v>0.4426748467304632</c:v>
                </c:pt>
                <c:pt idx="58">
                  <c:v>0.44852479730441192</c:v>
                </c:pt>
              </c:numCache>
            </c:numRef>
          </c:val>
          <c:smooth val="0"/>
          <c:extLst>
            <c:ext xmlns:c16="http://schemas.microsoft.com/office/drawing/2014/chart" uri="{C3380CC4-5D6E-409C-BE32-E72D297353CC}">
              <c16:uniqueId val="{00000002-00B5-461B-AC05-C16C4D56C597}"/>
            </c:ext>
          </c:extLst>
        </c:ser>
        <c:ser>
          <c:idx val="3"/>
          <c:order val="3"/>
          <c:tx>
            <c:strRef>
              <c:f>Sheet2!$E$1</c:f>
              <c:strCache>
                <c:ptCount val="1"/>
                <c:pt idx="0">
                  <c:v>BOB ICB Avg. </c:v>
                </c:pt>
              </c:strCache>
            </c:strRef>
          </c:tx>
          <c:spPr>
            <a:ln w="28575" cap="rnd">
              <a:solidFill>
                <a:srgbClr val="92D050"/>
              </a:solidFill>
              <a:prstDash val="dash"/>
              <a:round/>
            </a:ln>
            <a:effectLst/>
          </c:spPr>
          <c:marker>
            <c:symbol val="none"/>
          </c:marker>
          <c:cat>
            <c:numRef>
              <c:f>Sheet2!$A$2:$A$60</c:f>
              <c:numCache>
                <c:formatCode>mmm\-yy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Sheet2!$E$2:$E$60</c:f>
              <c:numCache>
                <c:formatCode>0%</c:formatCode>
                <c:ptCount val="59"/>
                <c:pt idx="0">
                  <c:v>0.40271959828156101</c:v>
                </c:pt>
                <c:pt idx="1">
                  <c:v>0.39891364902506965</c:v>
                </c:pt>
                <c:pt idx="2">
                  <c:v>0.45166364812419146</c:v>
                </c:pt>
                <c:pt idx="3">
                  <c:v>0.43943854047131997</c:v>
                </c:pt>
                <c:pt idx="4">
                  <c:v>0.44133141289978889</c:v>
                </c:pt>
                <c:pt idx="5">
                  <c:v>0.43150650618413122</c:v>
                </c:pt>
                <c:pt idx="6">
                  <c:v>0.44619880122995553</c:v>
                </c:pt>
                <c:pt idx="7">
                  <c:v>0.43388044772848894</c:v>
                </c:pt>
                <c:pt idx="8">
                  <c:v>0.41938234012227155</c:v>
                </c:pt>
                <c:pt idx="9">
                  <c:v>0.42627366746841416</c:v>
                </c:pt>
                <c:pt idx="10">
                  <c:v>0.43936953313415644</c:v>
                </c:pt>
                <c:pt idx="11">
                  <c:v>0.41779334361210058</c:v>
                </c:pt>
                <c:pt idx="12">
                  <c:v>0.40084664611493526</c:v>
                </c:pt>
                <c:pt idx="13">
                  <c:v>0.4120360243481147</c:v>
                </c:pt>
                <c:pt idx="14">
                  <c:v>0.45949939372696197</c:v>
                </c:pt>
                <c:pt idx="15">
                  <c:v>0.43613489691886598</c:v>
                </c:pt>
                <c:pt idx="16">
                  <c:v>0.43547126704611649</c:v>
                </c:pt>
                <c:pt idx="17">
                  <c:v>0.46430157777086511</c:v>
                </c:pt>
                <c:pt idx="18">
                  <c:v>0.65097157085040258</c:v>
                </c:pt>
                <c:pt idx="19">
                  <c:v>0.63561448165986045</c:v>
                </c:pt>
                <c:pt idx="20">
                  <c:v>0.58845001737092284</c:v>
                </c:pt>
                <c:pt idx="21">
                  <c:v>0.53646048927131862</c:v>
                </c:pt>
                <c:pt idx="22">
                  <c:v>0.52250320494500557</c:v>
                </c:pt>
                <c:pt idx="23">
                  <c:v>0.4625525217306512</c:v>
                </c:pt>
                <c:pt idx="24">
                  <c:v>0.40362935935397937</c:v>
                </c:pt>
                <c:pt idx="25">
                  <c:v>0.45439018519877111</c:v>
                </c:pt>
                <c:pt idx="26">
                  <c:v>0.45077247530171882</c:v>
                </c:pt>
                <c:pt idx="27">
                  <c:v>0.446944611679711</c:v>
                </c:pt>
                <c:pt idx="28">
                  <c:v>0.44438700430889161</c:v>
                </c:pt>
                <c:pt idx="29">
                  <c:v>0.44432685109265269</c:v>
                </c:pt>
                <c:pt idx="30">
                  <c:v>0.46247914973549559</c:v>
                </c:pt>
                <c:pt idx="31">
                  <c:v>0.45606344481369854</c:v>
                </c:pt>
                <c:pt idx="32">
                  <c:v>0.47523242460372611</c:v>
                </c:pt>
                <c:pt idx="33">
                  <c:v>0.47209130483056461</c:v>
                </c:pt>
                <c:pt idx="34">
                  <c:v>0.4772333181711671</c:v>
                </c:pt>
                <c:pt idx="35">
                  <c:v>0.45533849789045522</c:v>
                </c:pt>
                <c:pt idx="36">
                  <c:v>0.41377134104251445</c:v>
                </c:pt>
                <c:pt idx="37">
                  <c:v>0.43288039404647177</c:v>
                </c:pt>
                <c:pt idx="38">
                  <c:v>0.47195403289295884</c:v>
                </c:pt>
                <c:pt idx="39">
                  <c:v>0.48018011262856874</c:v>
                </c:pt>
                <c:pt idx="40">
                  <c:v>0.46532067411516814</c:v>
                </c:pt>
                <c:pt idx="41">
                  <c:v>0.46126089665176645</c:v>
                </c:pt>
                <c:pt idx="42">
                  <c:v>0.4674175911019231</c:v>
                </c:pt>
                <c:pt idx="43">
                  <c:v>0.46077220124032325</c:v>
                </c:pt>
                <c:pt idx="44">
                  <c:v>0.46122983409259399</c:v>
                </c:pt>
                <c:pt idx="45">
                  <c:v>0.4618243881466233</c:v>
                </c:pt>
                <c:pt idx="46">
                  <c:v>0.46517894779739416</c:v>
                </c:pt>
                <c:pt idx="47">
                  <c:v>0.43658799640892465</c:v>
                </c:pt>
                <c:pt idx="48">
                  <c:v>0.40629513068594469</c:v>
                </c:pt>
                <c:pt idx="49">
                  <c:v>0.43201897154685298</c:v>
                </c:pt>
                <c:pt idx="50">
                  <c:v>0.50656234809379408</c:v>
                </c:pt>
                <c:pt idx="51">
                  <c:v>0.47141257670252534</c:v>
                </c:pt>
                <c:pt idx="52">
                  <c:v>0.46215078965104772</c:v>
                </c:pt>
                <c:pt idx="53">
                  <c:v>0.45467002815208518</c:v>
                </c:pt>
                <c:pt idx="54">
                  <c:v>0.45597264910039026</c:v>
                </c:pt>
                <c:pt idx="55">
                  <c:v>0.45275247886592485</c:v>
                </c:pt>
                <c:pt idx="56">
                  <c:v>0.44852157305715468</c:v>
                </c:pt>
                <c:pt idx="57">
                  <c:v>0.45130889924031026</c:v>
                </c:pt>
                <c:pt idx="58">
                  <c:v>0.45163639447951631</c:v>
                </c:pt>
              </c:numCache>
            </c:numRef>
          </c:val>
          <c:smooth val="0"/>
          <c:extLst>
            <c:ext xmlns:c16="http://schemas.microsoft.com/office/drawing/2014/chart" uri="{C3380CC4-5D6E-409C-BE32-E72D297353CC}">
              <c16:uniqueId val="{00000003-00B5-461B-AC05-C16C4D56C597}"/>
            </c:ext>
          </c:extLst>
        </c:ser>
        <c:ser>
          <c:idx val="4"/>
          <c:order val="4"/>
          <c:tx>
            <c:strRef>
              <c:f>Sheet2!$F$1</c:f>
              <c:strCache>
                <c:ptCount val="1"/>
                <c:pt idx="0">
                  <c:v>England </c:v>
                </c:pt>
              </c:strCache>
            </c:strRef>
          </c:tx>
          <c:spPr>
            <a:ln w="28575" cap="rnd">
              <a:solidFill>
                <a:srgbClr val="C00000"/>
              </a:solidFill>
              <a:prstDash val="sysDash"/>
              <a:round/>
            </a:ln>
            <a:effectLst/>
          </c:spPr>
          <c:marker>
            <c:symbol val="none"/>
          </c:marker>
          <c:cat>
            <c:numRef>
              <c:f>Sheet2!$A$2:$A$60</c:f>
              <c:numCache>
                <c:formatCode>mmm\-yy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Sheet2!$F$2:$F$60</c:f>
              <c:numCache>
                <c:formatCode>0%</c:formatCode>
                <c:ptCount val="59"/>
                <c:pt idx="0">
                  <c:v>0.40189333735341498</c:v>
                </c:pt>
                <c:pt idx="1">
                  <c:v>0.39790065436988753</c:v>
                </c:pt>
                <c:pt idx="2">
                  <c:v>0.440585718757944</c:v>
                </c:pt>
                <c:pt idx="3">
                  <c:v>0.42265150475081614</c:v>
                </c:pt>
                <c:pt idx="4">
                  <c:v>0.42345727281602369</c:v>
                </c:pt>
                <c:pt idx="5">
                  <c:v>0.41576477232390835</c:v>
                </c:pt>
                <c:pt idx="6">
                  <c:v>0.42931641129068288</c:v>
                </c:pt>
                <c:pt idx="7">
                  <c:v>0.41960588445583119</c:v>
                </c:pt>
                <c:pt idx="8">
                  <c:v>0.41331014038654768</c:v>
                </c:pt>
                <c:pt idx="9">
                  <c:v>0.41822176146768458</c:v>
                </c:pt>
                <c:pt idx="10">
                  <c:v>0.42236897184537209</c:v>
                </c:pt>
                <c:pt idx="11">
                  <c:v>0.4060752367554864</c:v>
                </c:pt>
                <c:pt idx="12">
                  <c:v>0.39023467292461134</c:v>
                </c:pt>
                <c:pt idx="13">
                  <c:v>0.40225907835011598</c:v>
                </c:pt>
                <c:pt idx="14">
                  <c:v>0.44395501828791356</c:v>
                </c:pt>
                <c:pt idx="15">
                  <c:v>0.4237983083095167</c:v>
                </c:pt>
                <c:pt idx="16">
                  <c:v>0.41674690687742394</c:v>
                </c:pt>
                <c:pt idx="17">
                  <c:v>0.45459240081275937</c:v>
                </c:pt>
                <c:pt idx="18">
                  <c:v>0.63319900827680042</c:v>
                </c:pt>
                <c:pt idx="19">
                  <c:v>0.62587388032175406</c:v>
                </c:pt>
                <c:pt idx="20">
                  <c:v>0.57364901175230754</c:v>
                </c:pt>
                <c:pt idx="21">
                  <c:v>0.52206177607831339</c:v>
                </c:pt>
                <c:pt idx="22">
                  <c:v>0.50449870943704034</c:v>
                </c:pt>
                <c:pt idx="23">
                  <c:v>0.44852890033995813</c:v>
                </c:pt>
                <c:pt idx="24">
                  <c:v>0.40990249641656723</c:v>
                </c:pt>
                <c:pt idx="25">
                  <c:v>0.45246107756813569</c:v>
                </c:pt>
                <c:pt idx="26">
                  <c:v>0.45148337949321588</c:v>
                </c:pt>
                <c:pt idx="27">
                  <c:v>0.45964729053133202</c:v>
                </c:pt>
                <c:pt idx="28">
                  <c:v>0.45604196771634387</c:v>
                </c:pt>
                <c:pt idx="29">
                  <c:v>0.53582721632676777</c:v>
                </c:pt>
                <c:pt idx="30">
                  <c:v>0.38099260088351583</c:v>
                </c:pt>
                <c:pt idx="31">
                  <c:v>0.44832396158733273</c:v>
                </c:pt>
                <c:pt idx="32">
                  <c:v>0.45603780730452242</c:v>
                </c:pt>
                <c:pt idx="33">
                  <c:v>0.4536376659597679</c:v>
                </c:pt>
                <c:pt idx="34">
                  <c:v>0.46343129065976008</c:v>
                </c:pt>
                <c:pt idx="35">
                  <c:v>0.43181879097332798</c:v>
                </c:pt>
                <c:pt idx="36">
                  <c:v>0.40262610054674153</c:v>
                </c:pt>
                <c:pt idx="37">
                  <c:v>0.42273702120924345</c:v>
                </c:pt>
                <c:pt idx="38">
                  <c:v>0.45828968121297808</c:v>
                </c:pt>
                <c:pt idx="39">
                  <c:v>0.46666883709733492</c:v>
                </c:pt>
                <c:pt idx="40">
                  <c:v>0.45006395362725349</c:v>
                </c:pt>
                <c:pt idx="41">
                  <c:v>0.44559270448884852</c:v>
                </c:pt>
                <c:pt idx="42">
                  <c:v>0.45153831788233695</c:v>
                </c:pt>
                <c:pt idx="43">
                  <c:v>0.4439635066047033</c:v>
                </c:pt>
                <c:pt idx="44">
                  <c:v>0.4437776206189249</c:v>
                </c:pt>
                <c:pt idx="45">
                  <c:v>0.44286473112756763</c:v>
                </c:pt>
                <c:pt idx="46">
                  <c:v>0.44647563511577937</c:v>
                </c:pt>
                <c:pt idx="47">
                  <c:v>0.41537768091373695</c:v>
                </c:pt>
                <c:pt idx="48">
                  <c:v>0.38878100306412278</c:v>
                </c:pt>
                <c:pt idx="49">
                  <c:v>0.41584765300370691</c:v>
                </c:pt>
                <c:pt idx="50">
                  <c:v>0.48088804322837131</c:v>
                </c:pt>
                <c:pt idx="51">
                  <c:v>0.45295052018695459</c:v>
                </c:pt>
                <c:pt idx="52">
                  <c:v>0.43999858093305999</c:v>
                </c:pt>
                <c:pt idx="53">
                  <c:v>0.43222509755737826</c:v>
                </c:pt>
                <c:pt idx="54">
                  <c:v>0.43824680210809352</c:v>
                </c:pt>
                <c:pt idx="55">
                  <c:v>0.43889067111637825</c:v>
                </c:pt>
                <c:pt idx="56">
                  <c:v>0.43269225370920272</c:v>
                </c:pt>
                <c:pt idx="57">
                  <c:v>0.43607791549117192</c:v>
                </c:pt>
                <c:pt idx="58">
                  <c:v>0.43742466710588501</c:v>
                </c:pt>
              </c:numCache>
            </c:numRef>
          </c:val>
          <c:smooth val="0"/>
          <c:extLst>
            <c:ext xmlns:c16="http://schemas.microsoft.com/office/drawing/2014/chart" uri="{C3380CC4-5D6E-409C-BE32-E72D297353CC}">
              <c16:uniqueId val="{00000004-00B5-461B-AC05-C16C4D56C597}"/>
            </c:ext>
          </c:extLst>
        </c:ser>
        <c:ser>
          <c:idx val="5"/>
          <c:order val="5"/>
          <c:tx>
            <c:strRef>
              <c:f>Sheet2!$G$1</c:f>
              <c:strCache>
                <c:ptCount val="1"/>
                <c:pt idx="0">
                  <c:v>South East </c:v>
                </c:pt>
              </c:strCache>
            </c:strRef>
          </c:tx>
          <c:spPr>
            <a:ln w="28575" cap="rnd">
              <a:solidFill>
                <a:srgbClr val="00B0F0"/>
              </a:solidFill>
              <a:prstDash val="sysDot"/>
              <a:round/>
            </a:ln>
            <a:effectLst/>
          </c:spPr>
          <c:marker>
            <c:symbol val="none"/>
          </c:marker>
          <c:cat>
            <c:numRef>
              <c:f>Sheet2!$A$2:$A$60</c:f>
              <c:numCache>
                <c:formatCode>mmm\-yy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Sheet2!$G$2:$G$60</c:f>
              <c:numCache>
                <c:formatCode>0%</c:formatCode>
                <c:ptCount val="59"/>
                <c:pt idx="0">
                  <c:v>0.39434546687711031</c:v>
                </c:pt>
                <c:pt idx="1">
                  <c:v>0.38996106788198709</c:v>
                </c:pt>
                <c:pt idx="2">
                  <c:v>0.44314496006945775</c:v>
                </c:pt>
                <c:pt idx="3">
                  <c:v>0.42746901987708918</c:v>
                </c:pt>
                <c:pt idx="4">
                  <c:v>0.42745852113646299</c:v>
                </c:pt>
                <c:pt idx="5">
                  <c:v>0.41817528460134507</c:v>
                </c:pt>
                <c:pt idx="6">
                  <c:v>0.43204243076932464</c:v>
                </c:pt>
                <c:pt idx="7">
                  <c:v>0.42129175460877205</c:v>
                </c:pt>
                <c:pt idx="8">
                  <c:v>0.41422714128156857</c:v>
                </c:pt>
                <c:pt idx="9">
                  <c:v>0.41856774208554676</c:v>
                </c:pt>
                <c:pt idx="10">
                  <c:v>0.42652650074980686</c:v>
                </c:pt>
                <c:pt idx="11">
                  <c:v>0.40241207297696213</c:v>
                </c:pt>
                <c:pt idx="12">
                  <c:v>0.38507535869701864</c:v>
                </c:pt>
                <c:pt idx="13">
                  <c:v>0.39941631803961908</c:v>
                </c:pt>
                <c:pt idx="14">
                  <c:v>0.44324228623693851</c:v>
                </c:pt>
                <c:pt idx="15">
                  <c:v>0.42283901685301362</c:v>
                </c:pt>
                <c:pt idx="16">
                  <c:v>0.41995188368472935</c:v>
                </c:pt>
                <c:pt idx="17">
                  <c:v>0.45281372712647833</c:v>
                </c:pt>
                <c:pt idx="18">
                  <c:v>0.63632938175705056</c:v>
                </c:pt>
                <c:pt idx="19">
                  <c:v>0.62427969102776826</c:v>
                </c:pt>
                <c:pt idx="20">
                  <c:v>0.57016077369827012</c:v>
                </c:pt>
                <c:pt idx="21">
                  <c:v>0.52106850167004037</c:v>
                </c:pt>
                <c:pt idx="22">
                  <c:v>0.50649996790139307</c:v>
                </c:pt>
                <c:pt idx="23">
                  <c:v>0.43975791722905994</c:v>
                </c:pt>
                <c:pt idx="24">
                  <c:v>0.39351863376236268</c:v>
                </c:pt>
                <c:pt idx="25">
                  <c:v>0.44179418703438567</c:v>
                </c:pt>
                <c:pt idx="26">
                  <c:v>0.4431410696993186</c:v>
                </c:pt>
                <c:pt idx="27">
                  <c:v>0.44838833382690707</c:v>
                </c:pt>
                <c:pt idx="28">
                  <c:v>0.45061761734895817</c:v>
                </c:pt>
                <c:pt idx="29">
                  <c:v>0.5322161739659822</c:v>
                </c:pt>
                <c:pt idx="30">
                  <c:v>0.37547231071966164</c:v>
                </c:pt>
                <c:pt idx="31">
                  <c:v>0.4460714168724258</c:v>
                </c:pt>
                <c:pt idx="32">
                  <c:v>0.45474047256819133</c:v>
                </c:pt>
                <c:pt idx="33">
                  <c:v>0.45114853625592483</c:v>
                </c:pt>
                <c:pt idx="34">
                  <c:v>0.46236468671536779</c:v>
                </c:pt>
                <c:pt idx="35">
                  <c:v>0.42733620572494829</c:v>
                </c:pt>
                <c:pt idx="36">
                  <c:v>0.39776490839692336</c:v>
                </c:pt>
                <c:pt idx="37">
                  <c:v>0.41757044214012762</c:v>
                </c:pt>
                <c:pt idx="38">
                  <c:v>0.45603503561916098</c:v>
                </c:pt>
                <c:pt idx="39">
                  <c:v>0.46117833335339625</c:v>
                </c:pt>
                <c:pt idx="40">
                  <c:v>0.44547897664302699</c:v>
                </c:pt>
                <c:pt idx="41">
                  <c:v>0.44196732482438178</c:v>
                </c:pt>
                <c:pt idx="42">
                  <c:v>0.44751211542022007</c:v>
                </c:pt>
                <c:pt idx="43">
                  <c:v>0.43991222489100601</c:v>
                </c:pt>
                <c:pt idx="44">
                  <c:v>0.44201625609986184</c:v>
                </c:pt>
                <c:pt idx="45">
                  <c:v>0.44087748979911001</c:v>
                </c:pt>
                <c:pt idx="46">
                  <c:v>0.44484270695302924</c:v>
                </c:pt>
                <c:pt idx="47">
                  <c:v>0.41076567122927787</c:v>
                </c:pt>
                <c:pt idx="48">
                  <c:v>0.38476004521008889</c:v>
                </c:pt>
                <c:pt idx="49">
                  <c:v>0.41187715902606442</c:v>
                </c:pt>
                <c:pt idx="50">
                  <c:v>0.48556114118032856</c:v>
                </c:pt>
                <c:pt idx="51">
                  <c:v>0.45138441116990863</c:v>
                </c:pt>
                <c:pt idx="52">
                  <c:v>0.43825546362109713</c:v>
                </c:pt>
                <c:pt idx="53">
                  <c:v>0.43119589231811895</c:v>
                </c:pt>
                <c:pt idx="54">
                  <c:v>0.43656852053798617</c:v>
                </c:pt>
                <c:pt idx="55">
                  <c:v>0.43527670699627785</c:v>
                </c:pt>
                <c:pt idx="56">
                  <c:v>0.42935154267619891</c:v>
                </c:pt>
                <c:pt idx="57">
                  <c:v>0.43388158432167762</c:v>
                </c:pt>
                <c:pt idx="58">
                  <c:v>0.43515472660070281</c:v>
                </c:pt>
              </c:numCache>
            </c:numRef>
          </c:val>
          <c:smooth val="0"/>
          <c:extLst>
            <c:ext xmlns:c16="http://schemas.microsoft.com/office/drawing/2014/chart" uri="{C3380CC4-5D6E-409C-BE32-E72D297353CC}">
              <c16:uniqueId val="{00000005-00B5-461B-AC05-C16C4D56C597}"/>
            </c:ext>
          </c:extLst>
        </c:ser>
        <c:dLbls>
          <c:showLegendKey val="0"/>
          <c:showVal val="0"/>
          <c:showCatName val="0"/>
          <c:showSerName val="0"/>
          <c:showPercent val="0"/>
          <c:showBubbleSize val="0"/>
        </c:dLbls>
        <c:smooth val="0"/>
        <c:axId val="109568975"/>
        <c:axId val="1772751679"/>
      </c:lineChart>
      <c:dateAx>
        <c:axId val="1095689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2751679"/>
        <c:crosses val="autoZero"/>
        <c:auto val="1"/>
        <c:lblOffset val="100"/>
        <c:baseTimeUnit val="months"/>
      </c:dateAx>
      <c:valAx>
        <c:axId val="177275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568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IE" sz="1200" b="1"/>
              <a:t>Overall Consultation</a:t>
            </a:r>
            <a:r>
              <a:rPr lang="en-IE" sz="1200" b="1" baseline="0"/>
              <a:t> Levels - GP Appointments by Month split by Modality</a:t>
            </a:r>
            <a:endParaRPr lang="en-IE" sz="1200" b="1"/>
          </a:p>
        </c:rich>
      </c:tx>
      <c:layout>
        <c:manualLayout>
          <c:xMode val="edge"/>
          <c:yMode val="edge"/>
          <c:x val="0.31022053413066369"/>
          <c:y val="5.500190341232674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'Slide12. GP Mode'!$B$1</c:f>
              <c:strCache>
                <c:ptCount val="1"/>
                <c:pt idx="0">
                  <c:v>Face-to-Face</c:v>
                </c:pt>
              </c:strCache>
            </c:strRef>
          </c:tx>
          <c:spPr>
            <a:ln w="28575" cap="rnd">
              <a:solidFill>
                <a:srgbClr val="C00000"/>
              </a:solidFill>
              <a:round/>
            </a:ln>
            <a:effectLst/>
          </c:spPr>
          <c:marker>
            <c:symbol val="none"/>
          </c:marker>
          <c:cat>
            <c:numRef>
              <c:f>'Slide12. GP Mode'!$A$2:$A$60</c:f>
              <c:numCache>
                <c:formatCode>m/d/yyyy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'Slide12. GP Mode'!$B$2:$B$60</c:f>
              <c:numCache>
                <c:formatCode>General</c:formatCode>
                <c:ptCount val="59"/>
                <c:pt idx="0">
                  <c:v>620203</c:v>
                </c:pt>
                <c:pt idx="1">
                  <c:v>609931</c:v>
                </c:pt>
                <c:pt idx="2">
                  <c:v>458391</c:v>
                </c:pt>
                <c:pt idx="3">
                  <c:v>568755</c:v>
                </c:pt>
                <c:pt idx="4">
                  <c:v>518310</c:v>
                </c:pt>
                <c:pt idx="5">
                  <c:v>551366</c:v>
                </c:pt>
                <c:pt idx="6">
                  <c:v>502270</c:v>
                </c:pt>
                <c:pt idx="7">
                  <c:v>526986</c:v>
                </c:pt>
                <c:pt idx="8">
                  <c:v>491614</c:v>
                </c:pt>
                <c:pt idx="9">
                  <c:v>561934</c:v>
                </c:pt>
                <c:pt idx="10">
                  <c:v>499455</c:v>
                </c:pt>
                <c:pt idx="11">
                  <c:v>575424</c:v>
                </c:pt>
                <c:pt idx="12">
                  <c:v>681778</c:v>
                </c:pt>
                <c:pt idx="13">
                  <c:v>612251</c:v>
                </c:pt>
                <c:pt idx="14">
                  <c:v>529259</c:v>
                </c:pt>
                <c:pt idx="15">
                  <c:v>601573</c:v>
                </c:pt>
                <c:pt idx="16">
                  <c:v>528638</c:v>
                </c:pt>
                <c:pt idx="17">
                  <c:v>407034</c:v>
                </c:pt>
                <c:pt idx="18">
                  <c:v>161219</c:v>
                </c:pt>
                <c:pt idx="19">
                  <c:v>181270</c:v>
                </c:pt>
                <c:pt idx="20">
                  <c:v>246822</c:v>
                </c:pt>
                <c:pt idx="21">
                  <c:v>286328</c:v>
                </c:pt>
                <c:pt idx="22">
                  <c:v>265211</c:v>
                </c:pt>
                <c:pt idx="23">
                  <c:v>391192</c:v>
                </c:pt>
                <c:pt idx="24">
                  <c:v>493911</c:v>
                </c:pt>
                <c:pt idx="25">
                  <c:v>378324</c:v>
                </c:pt>
                <c:pt idx="26">
                  <c:v>378452</c:v>
                </c:pt>
                <c:pt idx="27">
                  <c:v>384204</c:v>
                </c:pt>
                <c:pt idx="28">
                  <c:v>383812</c:v>
                </c:pt>
                <c:pt idx="29">
                  <c:v>447918</c:v>
                </c:pt>
                <c:pt idx="30">
                  <c:v>347074</c:v>
                </c:pt>
                <c:pt idx="31">
                  <c:v>353561</c:v>
                </c:pt>
                <c:pt idx="32">
                  <c:v>405399</c:v>
                </c:pt>
                <c:pt idx="33">
                  <c:v>396782</c:v>
                </c:pt>
                <c:pt idx="34">
                  <c:v>371117</c:v>
                </c:pt>
                <c:pt idx="35">
                  <c:v>452345</c:v>
                </c:pt>
                <c:pt idx="36">
                  <c:v>540799</c:v>
                </c:pt>
                <c:pt idx="37">
                  <c:v>528838</c:v>
                </c:pt>
                <c:pt idx="38">
                  <c:v>419049</c:v>
                </c:pt>
                <c:pt idx="39">
                  <c:v>408888</c:v>
                </c:pt>
                <c:pt idx="40">
                  <c:v>410110</c:v>
                </c:pt>
                <c:pt idx="41">
                  <c:v>477865</c:v>
                </c:pt>
                <c:pt idx="42">
                  <c:v>396778</c:v>
                </c:pt>
                <c:pt idx="43">
                  <c:v>465030</c:v>
                </c:pt>
                <c:pt idx="44">
                  <c:v>440503</c:v>
                </c:pt>
                <c:pt idx="45">
                  <c:v>438898</c:v>
                </c:pt>
                <c:pt idx="46">
                  <c:v>454811</c:v>
                </c:pt>
                <c:pt idx="47">
                  <c:v>497789</c:v>
                </c:pt>
                <c:pt idx="48">
                  <c:v>617461</c:v>
                </c:pt>
                <c:pt idx="49">
                  <c:v>595723</c:v>
                </c:pt>
                <c:pt idx="50">
                  <c:v>498253</c:v>
                </c:pt>
                <c:pt idx="51">
                  <c:v>550251</c:v>
                </c:pt>
                <c:pt idx="52">
                  <c:v>506678</c:v>
                </c:pt>
                <c:pt idx="53">
                  <c:v>581001</c:v>
                </c:pt>
                <c:pt idx="54">
                  <c:v>453689</c:v>
                </c:pt>
                <c:pt idx="55">
                  <c:v>518055</c:v>
                </c:pt>
                <c:pt idx="56">
                  <c:v>543355</c:v>
                </c:pt>
                <c:pt idx="57">
                  <c:v>499117</c:v>
                </c:pt>
                <c:pt idx="58">
                  <c:v>505596</c:v>
                </c:pt>
              </c:numCache>
            </c:numRef>
          </c:val>
          <c:smooth val="0"/>
          <c:extLst>
            <c:ext xmlns:c16="http://schemas.microsoft.com/office/drawing/2014/chart" uri="{C3380CC4-5D6E-409C-BE32-E72D297353CC}">
              <c16:uniqueId val="{00000000-DA3F-4F24-A5D6-5E50298D4CDE}"/>
            </c:ext>
          </c:extLst>
        </c:ser>
        <c:ser>
          <c:idx val="1"/>
          <c:order val="1"/>
          <c:tx>
            <c:strRef>
              <c:f>'Slide12. GP Mode'!$C$1</c:f>
              <c:strCache>
                <c:ptCount val="1"/>
                <c:pt idx="0">
                  <c:v>Home Visit</c:v>
                </c:pt>
              </c:strCache>
            </c:strRef>
          </c:tx>
          <c:spPr>
            <a:ln w="28575" cap="rnd">
              <a:solidFill>
                <a:schemeClr val="accent2"/>
              </a:solidFill>
              <a:round/>
            </a:ln>
            <a:effectLst/>
          </c:spPr>
          <c:marker>
            <c:symbol val="none"/>
          </c:marker>
          <c:cat>
            <c:numRef>
              <c:f>'Slide12. GP Mode'!$A$2:$A$60</c:f>
              <c:numCache>
                <c:formatCode>m/d/yyyy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'Slide12. GP Mode'!$C$2:$C$60</c:f>
              <c:numCache>
                <c:formatCode>General</c:formatCode>
                <c:ptCount val="59"/>
                <c:pt idx="0">
                  <c:v>6952</c:v>
                </c:pt>
                <c:pt idx="1">
                  <c:v>6663</c:v>
                </c:pt>
                <c:pt idx="2">
                  <c:v>5889</c:v>
                </c:pt>
                <c:pt idx="3">
                  <c:v>7619</c:v>
                </c:pt>
                <c:pt idx="4">
                  <c:v>7000</c:v>
                </c:pt>
                <c:pt idx="5">
                  <c:v>7621</c:v>
                </c:pt>
                <c:pt idx="6">
                  <c:v>7404</c:v>
                </c:pt>
                <c:pt idx="7">
                  <c:v>7375</c:v>
                </c:pt>
                <c:pt idx="8">
                  <c:v>7001</c:v>
                </c:pt>
                <c:pt idx="9">
                  <c:v>8014</c:v>
                </c:pt>
                <c:pt idx="10">
                  <c:v>7191</c:v>
                </c:pt>
                <c:pt idx="11">
                  <c:v>7736</c:v>
                </c:pt>
                <c:pt idx="12">
                  <c:v>9072</c:v>
                </c:pt>
                <c:pt idx="13">
                  <c:v>8578</c:v>
                </c:pt>
                <c:pt idx="14">
                  <c:v>8377</c:v>
                </c:pt>
                <c:pt idx="15">
                  <c:v>9492</c:v>
                </c:pt>
                <c:pt idx="16">
                  <c:v>7994</c:v>
                </c:pt>
                <c:pt idx="17">
                  <c:v>6380</c:v>
                </c:pt>
                <c:pt idx="18">
                  <c:v>4015</c:v>
                </c:pt>
                <c:pt idx="19">
                  <c:v>4723</c:v>
                </c:pt>
                <c:pt idx="20">
                  <c:v>5531</c:v>
                </c:pt>
                <c:pt idx="21">
                  <c:v>5830</c:v>
                </c:pt>
                <c:pt idx="22">
                  <c:v>4923</c:v>
                </c:pt>
                <c:pt idx="23">
                  <c:v>5614</c:v>
                </c:pt>
                <c:pt idx="24">
                  <c:v>6349</c:v>
                </c:pt>
                <c:pt idx="25">
                  <c:v>6370</c:v>
                </c:pt>
                <c:pt idx="26">
                  <c:v>5415</c:v>
                </c:pt>
                <c:pt idx="27">
                  <c:v>5103</c:v>
                </c:pt>
                <c:pt idx="28">
                  <c:v>5358</c:v>
                </c:pt>
                <c:pt idx="29">
                  <c:v>6212</c:v>
                </c:pt>
                <c:pt idx="30">
                  <c:v>5488</c:v>
                </c:pt>
                <c:pt idx="31">
                  <c:v>5607</c:v>
                </c:pt>
                <c:pt idx="32">
                  <c:v>6564</c:v>
                </c:pt>
                <c:pt idx="33">
                  <c:v>5904</c:v>
                </c:pt>
                <c:pt idx="34">
                  <c:v>5670</c:v>
                </c:pt>
                <c:pt idx="35">
                  <c:v>6192</c:v>
                </c:pt>
                <c:pt idx="36">
                  <c:v>6138</c:v>
                </c:pt>
                <c:pt idx="37">
                  <c:v>7036</c:v>
                </c:pt>
                <c:pt idx="38">
                  <c:v>6425</c:v>
                </c:pt>
                <c:pt idx="39">
                  <c:v>6800</c:v>
                </c:pt>
                <c:pt idx="40">
                  <c:v>6361</c:v>
                </c:pt>
                <c:pt idx="41">
                  <c:v>7643</c:v>
                </c:pt>
                <c:pt idx="42">
                  <c:v>6440</c:v>
                </c:pt>
                <c:pt idx="43">
                  <c:v>7572</c:v>
                </c:pt>
                <c:pt idx="44">
                  <c:v>7188</c:v>
                </c:pt>
                <c:pt idx="45">
                  <c:v>7287</c:v>
                </c:pt>
                <c:pt idx="46">
                  <c:v>7807</c:v>
                </c:pt>
                <c:pt idx="47">
                  <c:v>8054</c:v>
                </c:pt>
                <c:pt idx="48">
                  <c:v>8411</c:v>
                </c:pt>
                <c:pt idx="49">
                  <c:v>9149</c:v>
                </c:pt>
                <c:pt idx="50">
                  <c:v>8144</c:v>
                </c:pt>
                <c:pt idx="51">
                  <c:v>9765</c:v>
                </c:pt>
                <c:pt idx="52">
                  <c:v>8514</c:v>
                </c:pt>
                <c:pt idx="53">
                  <c:v>9731</c:v>
                </c:pt>
                <c:pt idx="54">
                  <c:v>7487</c:v>
                </c:pt>
                <c:pt idx="55">
                  <c:v>10070</c:v>
                </c:pt>
                <c:pt idx="56">
                  <c:v>11012</c:v>
                </c:pt>
                <c:pt idx="57">
                  <c:v>10661</c:v>
                </c:pt>
                <c:pt idx="58">
                  <c:v>11278</c:v>
                </c:pt>
              </c:numCache>
            </c:numRef>
          </c:val>
          <c:smooth val="0"/>
          <c:extLst>
            <c:ext xmlns:c16="http://schemas.microsoft.com/office/drawing/2014/chart" uri="{C3380CC4-5D6E-409C-BE32-E72D297353CC}">
              <c16:uniqueId val="{00000001-DA3F-4F24-A5D6-5E50298D4CDE}"/>
            </c:ext>
          </c:extLst>
        </c:ser>
        <c:ser>
          <c:idx val="2"/>
          <c:order val="2"/>
          <c:tx>
            <c:strRef>
              <c:f>'Slide12. GP Mode'!$D$1</c:f>
              <c:strCache>
                <c:ptCount val="1"/>
                <c:pt idx="0">
                  <c:v>Telephone</c:v>
                </c:pt>
              </c:strCache>
            </c:strRef>
          </c:tx>
          <c:spPr>
            <a:ln w="28575" cap="rnd">
              <a:solidFill>
                <a:schemeClr val="accent3"/>
              </a:solidFill>
              <a:round/>
            </a:ln>
            <a:effectLst/>
          </c:spPr>
          <c:marker>
            <c:symbol val="none"/>
          </c:marker>
          <c:cat>
            <c:numRef>
              <c:f>'Slide12. GP Mode'!$A$2:$A$60</c:f>
              <c:numCache>
                <c:formatCode>m/d/yyyy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'Slide12. GP Mode'!$D$2:$D$60</c:f>
              <c:numCache>
                <c:formatCode>General</c:formatCode>
                <c:ptCount val="59"/>
                <c:pt idx="0">
                  <c:v>136713</c:v>
                </c:pt>
                <c:pt idx="1">
                  <c:v>135814</c:v>
                </c:pt>
                <c:pt idx="2">
                  <c:v>114886</c:v>
                </c:pt>
                <c:pt idx="3">
                  <c:v>144609</c:v>
                </c:pt>
                <c:pt idx="4">
                  <c:v>132859</c:v>
                </c:pt>
                <c:pt idx="5">
                  <c:v>139043</c:v>
                </c:pt>
                <c:pt idx="6">
                  <c:v>131195</c:v>
                </c:pt>
                <c:pt idx="7">
                  <c:v>135960</c:v>
                </c:pt>
                <c:pt idx="8">
                  <c:v>122727</c:v>
                </c:pt>
                <c:pt idx="9">
                  <c:v>140618</c:v>
                </c:pt>
                <c:pt idx="10">
                  <c:v>126285</c:v>
                </c:pt>
                <c:pt idx="11">
                  <c:v>135774</c:v>
                </c:pt>
                <c:pt idx="12">
                  <c:v>151862</c:v>
                </c:pt>
                <c:pt idx="13">
                  <c:v>150428</c:v>
                </c:pt>
                <c:pt idx="14">
                  <c:v>142612</c:v>
                </c:pt>
                <c:pt idx="15">
                  <c:v>161133</c:v>
                </c:pt>
                <c:pt idx="16">
                  <c:v>145416</c:v>
                </c:pt>
                <c:pt idx="17">
                  <c:v>259189</c:v>
                </c:pt>
                <c:pt idx="18">
                  <c:v>267741</c:v>
                </c:pt>
                <c:pt idx="19">
                  <c:v>277396</c:v>
                </c:pt>
                <c:pt idx="20">
                  <c:v>339656</c:v>
                </c:pt>
                <c:pt idx="21">
                  <c:v>353701</c:v>
                </c:pt>
                <c:pt idx="22">
                  <c:v>312916</c:v>
                </c:pt>
                <c:pt idx="23">
                  <c:v>366112</c:v>
                </c:pt>
                <c:pt idx="24">
                  <c:v>359820</c:v>
                </c:pt>
                <c:pt idx="25">
                  <c:v>357279</c:v>
                </c:pt>
                <c:pt idx="26">
                  <c:v>328866</c:v>
                </c:pt>
                <c:pt idx="27">
                  <c:v>336692</c:v>
                </c:pt>
                <c:pt idx="28">
                  <c:v>336196</c:v>
                </c:pt>
                <c:pt idx="29">
                  <c:v>405561</c:v>
                </c:pt>
                <c:pt idx="30">
                  <c:v>342827</c:v>
                </c:pt>
                <c:pt idx="31">
                  <c:v>339268</c:v>
                </c:pt>
                <c:pt idx="32">
                  <c:v>380557</c:v>
                </c:pt>
                <c:pt idx="33">
                  <c:v>362551</c:v>
                </c:pt>
                <c:pt idx="34">
                  <c:v>327185</c:v>
                </c:pt>
                <c:pt idx="35">
                  <c:v>366335</c:v>
                </c:pt>
                <c:pt idx="36">
                  <c:v>344124</c:v>
                </c:pt>
                <c:pt idx="37">
                  <c:v>366947</c:v>
                </c:pt>
                <c:pt idx="38">
                  <c:v>316208</c:v>
                </c:pt>
                <c:pt idx="39">
                  <c:v>334442</c:v>
                </c:pt>
                <c:pt idx="40">
                  <c:v>323761</c:v>
                </c:pt>
                <c:pt idx="41">
                  <c:v>375784</c:v>
                </c:pt>
                <c:pt idx="42">
                  <c:v>296128</c:v>
                </c:pt>
                <c:pt idx="43">
                  <c:v>335200</c:v>
                </c:pt>
                <c:pt idx="44">
                  <c:v>309431</c:v>
                </c:pt>
                <c:pt idx="45">
                  <c:v>305795</c:v>
                </c:pt>
                <c:pt idx="46">
                  <c:v>306619</c:v>
                </c:pt>
                <c:pt idx="47">
                  <c:v>311459</c:v>
                </c:pt>
                <c:pt idx="48">
                  <c:v>316313</c:v>
                </c:pt>
                <c:pt idx="49">
                  <c:v>338815</c:v>
                </c:pt>
                <c:pt idx="50">
                  <c:v>302258</c:v>
                </c:pt>
                <c:pt idx="51">
                  <c:v>323245</c:v>
                </c:pt>
                <c:pt idx="52">
                  <c:v>296521</c:v>
                </c:pt>
                <c:pt idx="53">
                  <c:v>333416</c:v>
                </c:pt>
                <c:pt idx="54">
                  <c:v>249402</c:v>
                </c:pt>
                <c:pt idx="55">
                  <c:v>283737</c:v>
                </c:pt>
                <c:pt idx="56">
                  <c:v>300110</c:v>
                </c:pt>
                <c:pt idx="57">
                  <c:v>277504</c:v>
                </c:pt>
                <c:pt idx="58">
                  <c:v>277404</c:v>
                </c:pt>
              </c:numCache>
            </c:numRef>
          </c:val>
          <c:smooth val="0"/>
          <c:extLst>
            <c:ext xmlns:c16="http://schemas.microsoft.com/office/drawing/2014/chart" uri="{C3380CC4-5D6E-409C-BE32-E72D297353CC}">
              <c16:uniqueId val="{00000002-DA3F-4F24-A5D6-5E50298D4CDE}"/>
            </c:ext>
          </c:extLst>
        </c:ser>
        <c:ser>
          <c:idx val="3"/>
          <c:order val="3"/>
          <c:tx>
            <c:strRef>
              <c:f>'Slide12. GP Mode'!$E$1</c:f>
              <c:strCache>
                <c:ptCount val="1"/>
                <c:pt idx="0">
                  <c:v>Unknown</c:v>
                </c:pt>
              </c:strCache>
            </c:strRef>
          </c:tx>
          <c:spPr>
            <a:ln w="28575" cap="rnd">
              <a:solidFill>
                <a:schemeClr val="accent4"/>
              </a:solidFill>
              <a:round/>
            </a:ln>
            <a:effectLst/>
          </c:spPr>
          <c:marker>
            <c:symbol val="none"/>
          </c:marker>
          <c:cat>
            <c:numRef>
              <c:f>'Slide12. GP Mode'!$A$2:$A$60</c:f>
              <c:numCache>
                <c:formatCode>m/d/yyyy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'Slide12. GP Mode'!$E$2:$E$60</c:f>
              <c:numCache>
                <c:formatCode>General</c:formatCode>
                <c:ptCount val="59"/>
                <c:pt idx="0">
                  <c:v>1133</c:v>
                </c:pt>
                <c:pt idx="1">
                  <c:v>1310</c:v>
                </c:pt>
                <c:pt idx="2">
                  <c:v>513</c:v>
                </c:pt>
                <c:pt idx="3">
                  <c:v>476</c:v>
                </c:pt>
                <c:pt idx="4">
                  <c:v>632</c:v>
                </c:pt>
                <c:pt idx="5">
                  <c:v>525</c:v>
                </c:pt>
                <c:pt idx="6">
                  <c:v>409</c:v>
                </c:pt>
                <c:pt idx="7">
                  <c:v>438</c:v>
                </c:pt>
                <c:pt idx="8">
                  <c:v>57701</c:v>
                </c:pt>
                <c:pt idx="9">
                  <c:v>58716</c:v>
                </c:pt>
                <c:pt idx="10">
                  <c:v>33527</c:v>
                </c:pt>
                <c:pt idx="11">
                  <c:v>32967</c:v>
                </c:pt>
                <c:pt idx="12">
                  <c:v>32864</c:v>
                </c:pt>
                <c:pt idx="13">
                  <c:v>23695</c:v>
                </c:pt>
                <c:pt idx="14">
                  <c:v>21193</c:v>
                </c:pt>
                <c:pt idx="15">
                  <c:v>23747</c:v>
                </c:pt>
                <c:pt idx="16">
                  <c:v>21337</c:v>
                </c:pt>
                <c:pt idx="17">
                  <c:v>18037</c:v>
                </c:pt>
                <c:pt idx="18">
                  <c:v>11695</c:v>
                </c:pt>
                <c:pt idx="19">
                  <c:v>27662</c:v>
                </c:pt>
                <c:pt idx="20">
                  <c:v>32011</c:v>
                </c:pt>
                <c:pt idx="21">
                  <c:v>34312</c:v>
                </c:pt>
                <c:pt idx="22">
                  <c:v>28116</c:v>
                </c:pt>
                <c:pt idx="23">
                  <c:v>35372</c:v>
                </c:pt>
                <c:pt idx="24">
                  <c:v>37429</c:v>
                </c:pt>
                <c:pt idx="25">
                  <c:v>33886</c:v>
                </c:pt>
                <c:pt idx="26">
                  <c:v>31234</c:v>
                </c:pt>
                <c:pt idx="27">
                  <c:v>30344</c:v>
                </c:pt>
                <c:pt idx="28">
                  <c:v>30059</c:v>
                </c:pt>
                <c:pt idx="29">
                  <c:v>36878</c:v>
                </c:pt>
                <c:pt idx="30">
                  <c:v>31111</c:v>
                </c:pt>
                <c:pt idx="31">
                  <c:v>24988</c:v>
                </c:pt>
                <c:pt idx="32">
                  <c:v>26862</c:v>
                </c:pt>
                <c:pt idx="33">
                  <c:v>17754</c:v>
                </c:pt>
                <c:pt idx="34">
                  <c:v>20940</c:v>
                </c:pt>
                <c:pt idx="35">
                  <c:v>18323</c:v>
                </c:pt>
                <c:pt idx="36">
                  <c:v>19717</c:v>
                </c:pt>
                <c:pt idx="37">
                  <c:v>29130</c:v>
                </c:pt>
                <c:pt idx="38">
                  <c:v>23671</c:v>
                </c:pt>
                <c:pt idx="39">
                  <c:v>22775</c:v>
                </c:pt>
                <c:pt idx="40">
                  <c:v>21915</c:v>
                </c:pt>
                <c:pt idx="41">
                  <c:v>17841</c:v>
                </c:pt>
                <c:pt idx="42">
                  <c:v>15127</c:v>
                </c:pt>
                <c:pt idx="43">
                  <c:v>16421</c:v>
                </c:pt>
                <c:pt idx="44">
                  <c:v>15292</c:v>
                </c:pt>
                <c:pt idx="45">
                  <c:v>15082</c:v>
                </c:pt>
                <c:pt idx="46">
                  <c:v>15479</c:v>
                </c:pt>
                <c:pt idx="47">
                  <c:v>11388</c:v>
                </c:pt>
                <c:pt idx="48">
                  <c:v>14717</c:v>
                </c:pt>
                <c:pt idx="49">
                  <c:v>13310</c:v>
                </c:pt>
                <c:pt idx="50">
                  <c:v>11662</c:v>
                </c:pt>
                <c:pt idx="51">
                  <c:v>12014</c:v>
                </c:pt>
                <c:pt idx="52">
                  <c:v>11362</c:v>
                </c:pt>
                <c:pt idx="53">
                  <c:v>13805</c:v>
                </c:pt>
                <c:pt idx="54">
                  <c:v>13087</c:v>
                </c:pt>
                <c:pt idx="55">
                  <c:v>12879</c:v>
                </c:pt>
                <c:pt idx="56">
                  <c:v>13529</c:v>
                </c:pt>
                <c:pt idx="57">
                  <c:v>14231</c:v>
                </c:pt>
                <c:pt idx="58">
                  <c:v>14807</c:v>
                </c:pt>
              </c:numCache>
            </c:numRef>
          </c:val>
          <c:smooth val="0"/>
          <c:extLst>
            <c:ext xmlns:c16="http://schemas.microsoft.com/office/drawing/2014/chart" uri="{C3380CC4-5D6E-409C-BE32-E72D297353CC}">
              <c16:uniqueId val="{00000003-DA3F-4F24-A5D6-5E50298D4CDE}"/>
            </c:ext>
          </c:extLst>
        </c:ser>
        <c:ser>
          <c:idx val="4"/>
          <c:order val="4"/>
          <c:tx>
            <c:strRef>
              <c:f>'Slide12. GP Mode'!$F$1</c:f>
              <c:strCache>
                <c:ptCount val="1"/>
                <c:pt idx="0">
                  <c:v>Video Conference/Online</c:v>
                </c:pt>
              </c:strCache>
            </c:strRef>
          </c:tx>
          <c:spPr>
            <a:ln w="28575" cap="rnd">
              <a:solidFill>
                <a:schemeClr val="accent5"/>
              </a:solidFill>
              <a:round/>
            </a:ln>
            <a:effectLst/>
          </c:spPr>
          <c:marker>
            <c:symbol val="none"/>
          </c:marker>
          <c:cat>
            <c:numRef>
              <c:f>'Slide12. GP Mode'!$A$2:$A$60</c:f>
              <c:numCache>
                <c:formatCode>m/d/yyyy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'Slide12. GP Mode'!$F$2:$F$60</c:f>
              <c:numCache>
                <c:formatCode>General</c:formatCode>
                <c:ptCount val="59"/>
                <c:pt idx="0">
                  <c:v>112</c:v>
                </c:pt>
                <c:pt idx="1">
                  <c:v>182</c:v>
                </c:pt>
                <c:pt idx="2">
                  <c:v>71</c:v>
                </c:pt>
                <c:pt idx="3">
                  <c:v>89</c:v>
                </c:pt>
                <c:pt idx="4">
                  <c:v>78</c:v>
                </c:pt>
                <c:pt idx="5">
                  <c:v>88</c:v>
                </c:pt>
                <c:pt idx="6">
                  <c:v>46</c:v>
                </c:pt>
                <c:pt idx="7">
                  <c:v>94</c:v>
                </c:pt>
                <c:pt idx="8">
                  <c:v>101</c:v>
                </c:pt>
                <c:pt idx="9">
                  <c:v>287</c:v>
                </c:pt>
                <c:pt idx="10">
                  <c:v>286</c:v>
                </c:pt>
                <c:pt idx="11">
                  <c:v>459</c:v>
                </c:pt>
                <c:pt idx="12">
                  <c:v>587</c:v>
                </c:pt>
                <c:pt idx="13">
                  <c:v>510</c:v>
                </c:pt>
                <c:pt idx="14">
                  <c:v>388</c:v>
                </c:pt>
                <c:pt idx="15">
                  <c:v>515</c:v>
                </c:pt>
                <c:pt idx="16">
                  <c:v>441</c:v>
                </c:pt>
                <c:pt idx="17">
                  <c:v>525</c:v>
                </c:pt>
                <c:pt idx="18">
                  <c:v>331</c:v>
                </c:pt>
                <c:pt idx="19">
                  <c:v>412</c:v>
                </c:pt>
                <c:pt idx="20">
                  <c:v>587</c:v>
                </c:pt>
                <c:pt idx="21">
                  <c:v>1087</c:v>
                </c:pt>
                <c:pt idx="22">
                  <c:v>1169</c:v>
                </c:pt>
                <c:pt idx="23">
                  <c:v>1617</c:v>
                </c:pt>
                <c:pt idx="24">
                  <c:v>1162</c:v>
                </c:pt>
                <c:pt idx="25">
                  <c:v>1090</c:v>
                </c:pt>
                <c:pt idx="26">
                  <c:v>1429</c:v>
                </c:pt>
                <c:pt idx="27">
                  <c:v>1073</c:v>
                </c:pt>
                <c:pt idx="28">
                  <c:v>918</c:v>
                </c:pt>
                <c:pt idx="29">
                  <c:v>1063</c:v>
                </c:pt>
                <c:pt idx="30">
                  <c:v>709</c:v>
                </c:pt>
                <c:pt idx="31">
                  <c:v>859</c:v>
                </c:pt>
                <c:pt idx="32">
                  <c:v>884</c:v>
                </c:pt>
                <c:pt idx="33">
                  <c:v>582</c:v>
                </c:pt>
                <c:pt idx="34">
                  <c:v>578</c:v>
                </c:pt>
                <c:pt idx="35">
                  <c:v>1537</c:v>
                </c:pt>
                <c:pt idx="36">
                  <c:v>1900</c:v>
                </c:pt>
                <c:pt idx="37">
                  <c:v>1949</c:v>
                </c:pt>
                <c:pt idx="38">
                  <c:v>586</c:v>
                </c:pt>
                <c:pt idx="39">
                  <c:v>611</c:v>
                </c:pt>
                <c:pt idx="40">
                  <c:v>512</c:v>
                </c:pt>
                <c:pt idx="41">
                  <c:v>495</c:v>
                </c:pt>
                <c:pt idx="42">
                  <c:v>468</c:v>
                </c:pt>
                <c:pt idx="43">
                  <c:v>562</c:v>
                </c:pt>
                <c:pt idx="44">
                  <c:v>487</c:v>
                </c:pt>
                <c:pt idx="45">
                  <c:v>483</c:v>
                </c:pt>
                <c:pt idx="46">
                  <c:v>513</c:v>
                </c:pt>
                <c:pt idx="47">
                  <c:v>1145</c:v>
                </c:pt>
                <c:pt idx="48">
                  <c:v>1426</c:v>
                </c:pt>
                <c:pt idx="49">
                  <c:v>1491</c:v>
                </c:pt>
                <c:pt idx="50">
                  <c:v>502</c:v>
                </c:pt>
                <c:pt idx="51">
                  <c:v>556</c:v>
                </c:pt>
                <c:pt idx="52">
                  <c:v>390</c:v>
                </c:pt>
                <c:pt idx="53">
                  <c:v>521</c:v>
                </c:pt>
                <c:pt idx="54">
                  <c:v>260</c:v>
                </c:pt>
                <c:pt idx="55">
                  <c:v>7091</c:v>
                </c:pt>
                <c:pt idx="56">
                  <c:v>13742</c:v>
                </c:pt>
                <c:pt idx="57">
                  <c:v>14478</c:v>
                </c:pt>
                <c:pt idx="58">
                  <c:v>16205</c:v>
                </c:pt>
              </c:numCache>
            </c:numRef>
          </c:val>
          <c:smooth val="0"/>
          <c:extLst>
            <c:ext xmlns:c16="http://schemas.microsoft.com/office/drawing/2014/chart" uri="{C3380CC4-5D6E-409C-BE32-E72D297353CC}">
              <c16:uniqueId val="{00000004-DA3F-4F24-A5D6-5E50298D4CDE}"/>
            </c:ext>
          </c:extLst>
        </c:ser>
        <c:ser>
          <c:idx val="5"/>
          <c:order val="5"/>
          <c:tx>
            <c:strRef>
              <c:f>'Slide12. GP Mode'!$G$1</c:f>
              <c:strCache>
                <c:ptCount val="1"/>
                <c:pt idx="0">
                  <c:v>Grand Total</c:v>
                </c:pt>
              </c:strCache>
            </c:strRef>
          </c:tx>
          <c:spPr>
            <a:ln w="28575" cap="rnd">
              <a:solidFill>
                <a:schemeClr val="accent6"/>
              </a:solidFill>
              <a:round/>
            </a:ln>
            <a:effectLst/>
          </c:spPr>
          <c:marker>
            <c:symbol val="none"/>
          </c:marker>
          <c:trendline>
            <c:name>Grand Total Trend Line</c:name>
            <c:spPr>
              <a:ln w="19050" cap="rnd">
                <a:solidFill>
                  <a:schemeClr val="accent6"/>
                </a:solidFill>
                <a:prstDash val="sysDot"/>
              </a:ln>
              <a:effectLst/>
            </c:spPr>
            <c:trendlineType val="linear"/>
            <c:dispRSqr val="0"/>
            <c:dispEq val="0"/>
          </c:trendline>
          <c:cat>
            <c:numRef>
              <c:f>'Slide12. GP Mode'!$A$2:$A$60</c:f>
              <c:numCache>
                <c:formatCode>m/d/yyyy</c:formatCode>
                <c:ptCount val="59"/>
                <c:pt idx="0">
                  <c:v>43374</c:v>
                </c:pt>
                <c:pt idx="1">
                  <c:v>43405</c:v>
                </c:pt>
                <c:pt idx="2">
                  <c:v>43435</c:v>
                </c:pt>
                <c:pt idx="3">
                  <c:v>43466</c:v>
                </c:pt>
                <c:pt idx="4">
                  <c:v>43497</c:v>
                </c:pt>
                <c:pt idx="5">
                  <c:v>43525</c:v>
                </c:pt>
                <c:pt idx="6">
                  <c:v>43556</c:v>
                </c:pt>
                <c:pt idx="7">
                  <c:v>43586</c:v>
                </c:pt>
                <c:pt idx="8">
                  <c:v>43617</c:v>
                </c:pt>
                <c:pt idx="9">
                  <c:v>43647</c:v>
                </c:pt>
                <c:pt idx="10">
                  <c:v>43678</c:v>
                </c:pt>
                <c:pt idx="11">
                  <c:v>43709</c:v>
                </c:pt>
                <c:pt idx="12">
                  <c:v>43739</c:v>
                </c:pt>
                <c:pt idx="13">
                  <c:v>43770</c:v>
                </c:pt>
                <c:pt idx="14">
                  <c:v>43800</c:v>
                </c:pt>
                <c:pt idx="15">
                  <c:v>43831</c:v>
                </c:pt>
                <c:pt idx="16">
                  <c:v>43862</c:v>
                </c:pt>
                <c:pt idx="17">
                  <c:v>43891</c:v>
                </c:pt>
                <c:pt idx="18">
                  <c:v>43922</c:v>
                </c:pt>
                <c:pt idx="19">
                  <c:v>43952</c:v>
                </c:pt>
                <c:pt idx="20">
                  <c:v>43983</c:v>
                </c:pt>
                <c:pt idx="21">
                  <c:v>44013</c:v>
                </c:pt>
                <c:pt idx="22">
                  <c:v>44044</c:v>
                </c:pt>
                <c:pt idx="23">
                  <c:v>44075</c:v>
                </c:pt>
                <c:pt idx="24">
                  <c:v>44105</c:v>
                </c:pt>
                <c:pt idx="25">
                  <c:v>44136</c:v>
                </c:pt>
                <c:pt idx="26">
                  <c:v>44166</c:v>
                </c:pt>
                <c:pt idx="27">
                  <c:v>44197</c:v>
                </c:pt>
                <c:pt idx="28">
                  <c:v>44228</c:v>
                </c:pt>
                <c:pt idx="29">
                  <c:v>44256</c:v>
                </c:pt>
                <c:pt idx="30">
                  <c:v>44287</c:v>
                </c:pt>
                <c:pt idx="31">
                  <c:v>44317</c:v>
                </c:pt>
                <c:pt idx="32">
                  <c:v>44348</c:v>
                </c:pt>
                <c:pt idx="33">
                  <c:v>44378</c:v>
                </c:pt>
                <c:pt idx="34">
                  <c:v>44409</c:v>
                </c:pt>
                <c:pt idx="35">
                  <c:v>44440</c:v>
                </c:pt>
                <c:pt idx="36">
                  <c:v>44470</c:v>
                </c:pt>
                <c:pt idx="37">
                  <c:v>44501</c:v>
                </c:pt>
                <c:pt idx="38">
                  <c:v>44531</c:v>
                </c:pt>
                <c:pt idx="39">
                  <c:v>44562</c:v>
                </c:pt>
                <c:pt idx="40">
                  <c:v>44593</c:v>
                </c:pt>
                <c:pt idx="41">
                  <c:v>44621</c:v>
                </c:pt>
                <c:pt idx="42">
                  <c:v>44652</c:v>
                </c:pt>
                <c:pt idx="43">
                  <c:v>44682</c:v>
                </c:pt>
                <c:pt idx="44">
                  <c:v>44713</c:v>
                </c:pt>
                <c:pt idx="45">
                  <c:v>44743</c:v>
                </c:pt>
                <c:pt idx="46">
                  <c:v>44774</c:v>
                </c:pt>
                <c:pt idx="47">
                  <c:v>44805</c:v>
                </c:pt>
                <c:pt idx="48">
                  <c:v>44835</c:v>
                </c:pt>
                <c:pt idx="49">
                  <c:v>44866</c:v>
                </c:pt>
                <c:pt idx="50">
                  <c:v>44896</c:v>
                </c:pt>
                <c:pt idx="51">
                  <c:v>44927</c:v>
                </c:pt>
                <c:pt idx="52">
                  <c:v>44958</c:v>
                </c:pt>
                <c:pt idx="53">
                  <c:v>44986</c:v>
                </c:pt>
                <c:pt idx="54">
                  <c:v>45017</c:v>
                </c:pt>
                <c:pt idx="55">
                  <c:v>45047</c:v>
                </c:pt>
                <c:pt idx="56">
                  <c:v>45078</c:v>
                </c:pt>
                <c:pt idx="57">
                  <c:v>45108</c:v>
                </c:pt>
                <c:pt idx="58">
                  <c:v>45139</c:v>
                </c:pt>
              </c:numCache>
            </c:numRef>
          </c:cat>
          <c:val>
            <c:numRef>
              <c:f>'Slide12. GP Mode'!$G$2:$G$60</c:f>
              <c:numCache>
                <c:formatCode>General</c:formatCode>
                <c:ptCount val="59"/>
                <c:pt idx="0">
                  <c:v>765113</c:v>
                </c:pt>
                <c:pt idx="1">
                  <c:v>753900</c:v>
                </c:pt>
                <c:pt idx="2">
                  <c:v>579750</c:v>
                </c:pt>
                <c:pt idx="3">
                  <c:v>721548</c:v>
                </c:pt>
                <c:pt idx="4">
                  <c:v>658879</c:v>
                </c:pt>
                <c:pt idx="5">
                  <c:v>698643</c:v>
                </c:pt>
                <c:pt idx="6">
                  <c:v>641324</c:v>
                </c:pt>
                <c:pt idx="7">
                  <c:v>670853</c:v>
                </c:pt>
                <c:pt idx="8">
                  <c:v>679144</c:v>
                </c:pt>
                <c:pt idx="9">
                  <c:v>769569</c:v>
                </c:pt>
                <c:pt idx="10">
                  <c:v>666744</c:v>
                </c:pt>
                <c:pt idx="11">
                  <c:v>752360</c:v>
                </c:pt>
                <c:pt idx="12">
                  <c:v>876163</c:v>
                </c:pt>
                <c:pt idx="13">
                  <c:v>795462</c:v>
                </c:pt>
                <c:pt idx="14">
                  <c:v>701829</c:v>
                </c:pt>
                <c:pt idx="15">
                  <c:v>796460</c:v>
                </c:pt>
                <c:pt idx="16">
                  <c:v>703826</c:v>
                </c:pt>
                <c:pt idx="17">
                  <c:v>691165</c:v>
                </c:pt>
                <c:pt idx="18">
                  <c:v>445001</c:v>
                </c:pt>
                <c:pt idx="19">
                  <c:v>491463</c:v>
                </c:pt>
                <c:pt idx="20">
                  <c:v>624607</c:v>
                </c:pt>
                <c:pt idx="21">
                  <c:v>681258</c:v>
                </c:pt>
                <c:pt idx="22">
                  <c:v>612335</c:v>
                </c:pt>
                <c:pt idx="23">
                  <c:v>799907</c:v>
                </c:pt>
                <c:pt idx="24">
                  <c:v>898671</c:v>
                </c:pt>
                <c:pt idx="25">
                  <c:v>776949</c:v>
                </c:pt>
                <c:pt idx="26">
                  <c:v>745396</c:v>
                </c:pt>
                <c:pt idx="27">
                  <c:v>757416</c:v>
                </c:pt>
                <c:pt idx="28">
                  <c:v>756343</c:v>
                </c:pt>
                <c:pt idx="29">
                  <c:v>897632</c:v>
                </c:pt>
                <c:pt idx="30">
                  <c:v>727209</c:v>
                </c:pt>
                <c:pt idx="31">
                  <c:v>724283</c:v>
                </c:pt>
                <c:pt idx="32">
                  <c:v>820266</c:v>
                </c:pt>
                <c:pt idx="33">
                  <c:v>783573</c:v>
                </c:pt>
                <c:pt idx="34">
                  <c:v>725490</c:v>
                </c:pt>
                <c:pt idx="35">
                  <c:v>844732</c:v>
                </c:pt>
                <c:pt idx="36">
                  <c:v>912678</c:v>
                </c:pt>
                <c:pt idx="37">
                  <c:v>933900</c:v>
                </c:pt>
                <c:pt idx="38">
                  <c:v>765939</c:v>
                </c:pt>
                <c:pt idx="39">
                  <c:v>773516</c:v>
                </c:pt>
                <c:pt idx="40">
                  <c:v>762659</c:v>
                </c:pt>
                <c:pt idx="41">
                  <c:v>879628</c:v>
                </c:pt>
                <c:pt idx="42">
                  <c:v>714941</c:v>
                </c:pt>
                <c:pt idx="43">
                  <c:v>824785</c:v>
                </c:pt>
                <c:pt idx="44">
                  <c:v>772901</c:v>
                </c:pt>
                <c:pt idx="45">
                  <c:v>767545</c:v>
                </c:pt>
                <c:pt idx="46">
                  <c:v>785229</c:v>
                </c:pt>
                <c:pt idx="47">
                  <c:v>829835</c:v>
                </c:pt>
                <c:pt idx="48">
                  <c:v>958328</c:v>
                </c:pt>
                <c:pt idx="49">
                  <c:v>958488</c:v>
                </c:pt>
                <c:pt idx="50">
                  <c:v>820819</c:v>
                </c:pt>
                <c:pt idx="51">
                  <c:v>895831</c:v>
                </c:pt>
                <c:pt idx="52">
                  <c:v>823465</c:v>
                </c:pt>
                <c:pt idx="53">
                  <c:v>938474</c:v>
                </c:pt>
                <c:pt idx="54">
                  <c:v>723925</c:v>
                </c:pt>
                <c:pt idx="55">
                  <c:v>831832</c:v>
                </c:pt>
                <c:pt idx="56">
                  <c:v>881748</c:v>
                </c:pt>
                <c:pt idx="57">
                  <c:v>815991</c:v>
                </c:pt>
                <c:pt idx="58">
                  <c:v>825290</c:v>
                </c:pt>
              </c:numCache>
            </c:numRef>
          </c:val>
          <c:smooth val="0"/>
          <c:extLst>
            <c:ext xmlns:c16="http://schemas.microsoft.com/office/drawing/2014/chart" uri="{C3380CC4-5D6E-409C-BE32-E72D297353CC}">
              <c16:uniqueId val="{00000005-DA3F-4F24-A5D6-5E50298D4CDE}"/>
            </c:ext>
          </c:extLst>
        </c:ser>
        <c:dLbls>
          <c:showLegendKey val="0"/>
          <c:showVal val="0"/>
          <c:showCatName val="0"/>
          <c:showSerName val="0"/>
          <c:showPercent val="0"/>
          <c:showBubbleSize val="0"/>
        </c:dLbls>
        <c:smooth val="0"/>
        <c:axId val="648040352"/>
        <c:axId val="152210560"/>
      </c:lineChart>
      <c:dateAx>
        <c:axId val="648040352"/>
        <c:scaling>
          <c:orientation val="minMax"/>
        </c:scaling>
        <c:delete val="0"/>
        <c:axPos val="b"/>
        <c:numFmt formatCode="mmm\-yy" sourceLinked="0"/>
        <c:majorTickMark val="out"/>
        <c:minorTickMark val="out"/>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210560"/>
        <c:crosses val="autoZero"/>
        <c:auto val="1"/>
        <c:lblOffset val="100"/>
        <c:baseTimeUnit val="months"/>
        <c:majorUnit val="1"/>
        <c:majorTimeUnit val="months"/>
      </c:dateAx>
      <c:valAx>
        <c:axId val="15221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040352"/>
        <c:crosses val="autoZero"/>
        <c:crossBetween val="between"/>
        <c:dispUnits>
          <c:builtInUnit val="thousands"/>
          <c:dispUnitsLbl>
            <c:layout>
              <c:manualLayout>
                <c:xMode val="edge"/>
                <c:yMode val="edge"/>
                <c:x val="9.3578187661292282E-3"/>
                <c:y val="0.27308445044220231"/>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100" b="1">
                <a:solidFill>
                  <a:schemeClr val="tx1"/>
                </a:solidFill>
              </a:rPr>
              <a:t>Percentage of patients saying it is ‘easy’ to get through to someone on the phone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3-270F-456B-AEDD-23D89FA5BF6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4-270F-456B-AEDD-23D89FA5BF6D}"/>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270F-456B-AEDD-23D89FA5BF6D}"/>
              </c:ext>
            </c:extLst>
          </c:dPt>
          <c:cat>
            <c:strRef>
              <c:f>Sheet1!$A$2:$A$4</c:f>
              <c:strCache>
                <c:ptCount val="3"/>
                <c:pt idx="0">
                  <c:v>Buckinghamshire</c:v>
                </c:pt>
                <c:pt idx="1">
                  <c:v>Berkshire West</c:v>
                </c:pt>
                <c:pt idx="2">
                  <c:v>Oxfordshire </c:v>
                </c:pt>
              </c:strCache>
            </c:strRef>
          </c:cat>
          <c:val>
            <c:numRef>
              <c:f>Sheet1!$B$2:$B$4</c:f>
              <c:numCache>
                <c:formatCode>General</c:formatCode>
                <c:ptCount val="3"/>
                <c:pt idx="0">
                  <c:v>43</c:v>
                </c:pt>
                <c:pt idx="1">
                  <c:v>51</c:v>
                </c:pt>
                <c:pt idx="2">
                  <c:v>62</c:v>
                </c:pt>
              </c:numCache>
            </c:numRef>
          </c:val>
          <c:extLst>
            <c:ext xmlns:c16="http://schemas.microsoft.com/office/drawing/2014/chart" uri="{C3380CC4-5D6E-409C-BE32-E72D297353CC}">
              <c16:uniqueId val="{00000000-270F-456B-AEDD-23D89FA5BF6D}"/>
            </c:ext>
          </c:extLst>
        </c:ser>
        <c:dLbls>
          <c:showLegendKey val="0"/>
          <c:showVal val="0"/>
          <c:showCatName val="0"/>
          <c:showSerName val="0"/>
          <c:showPercent val="0"/>
          <c:showBubbleSize val="0"/>
        </c:dLbls>
        <c:gapWidth val="219"/>
        <c:overlap val="-27"/>
        <c:axId val="98211775"/>
        <c:axId val="98212607"/>
      </c:barChart>
      <c:catAx>
        <c:axId val="9821177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212607"/>
        <c:crosses val="autoZero"/>
        <c:auto val="1"/>
        <c:lblAlgn val="ctr"/>
        <c:lblOffset val="100"/>
        <c:noMultiLvlLbl val="0"/>
      </c:catAx>
      <c:valAx>
        <c:axId val="98212607"/>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8211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100" b="1">
                <a:solidFill>
                  <a:schemeClr val="tx1"/>
                </a:solidFill>
              </a:rPr>
              <a:t>Percentage of patients saying they had a ‘good’ experience of making an appointment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7A79-4DBF-A3BA-8E4BA288EB93}"/>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7A79-4DBF-A3BA-8E4BA288EB93}"/>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7A79-4DBF-A3BA-8E4BA288EB93}"/>
              </c:ext>
            </c:extLst>
          </c:dPt>
          <c:cat>
            <c:strRef>
              <c:f>Sheet1!$A$2:$A$4</c:f>
              <c:strCache>
                <c:ptCount val="3"/>
                <c:pt idx="0">
                  <c:v>Buckinghamshire</c:v>
                </c:pt>
                <c:pt idx="1">
                  <c:v>Berkshire West</c:v>
                </c:pt>
                <c:pt idx="2">
                  <c:v>Oxfordshire </c:v>
                </c:pt>
              </c:strCache>
            </c:strRef>
          </c:cat>
          <c:val>
            <c:numRef>
              <c:f>Sheet1!$B$2:$B$4</c:f>
              <c:numCache>
                <c:formatCode>General</c:formatCode>
                <c:ptCount val="3"/>
                <c:pt idx="0">
                  <c:v>67</c:v>
                </c:pt>
                <c:pt idx="1">
                  <c:v>70</c:v>
                </c:pt>
                <c:pt idx="2">
                  <c:v>77</c:v>
                </c:pt>
              </c:numCache>
            </c:numRef>
          </c:val>
          <c:extLst>
            <c:ext xmlns:c16="http://schemas.microsoft.com/office/drawing/2014/chart" uri="{C3380CC4-5D6E-409C-BE32-E72D297353CC}">
              <c16:uniqueId val="{00000006-7A79-4DBF-A3BA-8E4BA288EB93}"/>
            </c:ext>
          </c:extLst>
        </c:ser>
        <c:dLbls>
          <c:showLegendKey val="0"/>
          <c:showVal val="0"/>
          <c:showCatName val="0"/>
          <c:showSerName val="0"/>
          <c:showPercent val="0"/>
          <c:showBubbleSize val="0"/>
        </c:dLbls>
        <c:gapWidth val="219"/>
        <c:overlap val="-27"/>
        <c:axId val="98211775"/>
        <c:axId val="98212607"/>
      </c:barChart>
      <c:catAx>
        <c:axId val="98211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212607"/>
        <c:crosses val="autoZero"/>
        <c:auto val="1"/>
        <c:lblAlgn val="ctr"/>
        <c:lblOffset val="100"/>
        <c:noMultiLvlLbl val="0"/>
      </c:catAx>
      <c:valAx>
        <c:axId val="982126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8211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GB" sz="1200" b="1"/>
              <a:t>Volume of 111 calls directed to</a:t>
            </a:r>
            <a:r>
              <a:rPr lang="en-GB" sz="1200" b="1" baseline="0"/>
              <a:t> Ambulance, GP or ED</a:t>
            </a:r>
            <a:endParaRPr lang="en-GB"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'Ellie 111 pivot'!$B$68</c:f>
              <c:strCache>
                <c:ptCount val="1"/>
                <c:pt idx="0">
                  <c:v>2019</c:v>
                </c:pt>
              </c:strCache>
            </c:strRef>
          </c:tx>
          <c:spPr>
            <a:solidFill>
              <a:schemeClr val="accent1"/>
            </a:solidFill>
            <a:ln>
              <a:noFill/>
            </a:ln>
            <a:effectLst/>
          </c:spPr>
          <c:invertIfNegative val="0"/>
          <c:cat>
            <c:strRef>
              <c:f>'Ellie 111 pivot'!$C$67:$E$67</c:f>
              <c:strCache>
                <c:ptCount val="3"/>
                <c:pt idx="0">
                  <c:v>Ambulance</c:v>
                </c:pt>
                <c:pt idx="1">
                  <c:v>GP</c:v>
                </c:pt>
                <c:pt idx="2">
                  <c:v>ED</c:v>
                </c:pt>
              </c:strCache>
            </c:strRef>
          </c:cat>
          <c:val>
            <c:numRef>
              <c:f>'Ellie 111 pivot'!$C$68:$E$68</c:f>
              <c:numCache>
                <c:formatCode>General</c:formatCode>
                <c:ptCount val="3"/>
                <c:pt idx="0">
                  <c:v>45610</c:v>
                </c:pt>
                <c:pt idx="1">
                  <c:v>202092</c:v>
                </c:pt>
                <c:pt idx="2">
                  <c:v>28746</c:v>
                </c:pt>
              </c:numCache>
            </c:numRef>
          </c:val>
          <c:extLst>
            <c:ext xmlns:c16="http://schemas.microsoft.com/office/drawing/2014/chart" uri="{C3380CC4-5D6E-409C-BE32-E72D297353CC}">
              <c16:uniqueId val="{00000000-5473-4A37-B97A-387406F0B5A0}"/>
            </c:ext>
          </c:extLst>
        </c:ser>
        <c:ser>
          <c:idx val="1"/>
          <c:order val="1"/>
          <c:tx>
            <c:strRef>
              <c:f>'Ellie 111 pivot'!$B$69</c:f>
              <c:strCache>
                <c:ptCount val="1"/>
                <c:pt idx="0">
                  <c:v>2020</c:v>
                </c:pt>
              </c:strCache>
            </c:strRef>
          </c:tx>
          <c:spPr>
            <a:solidFill>
              <a:schemeClr val="accent2"/>
            </a:solidFill>
            <a:ln>
              <a:noFill/>
            </a:ln>
            <a:effectLst/>
          </c:spPr>
          <c:invertIfNegative val="0"/>
          <c:cat>
            <c:strRef>
              <c:f>'Ellie 111 pivot'!$C$67:$E$67</c:f>
              <c:strCache>
                <c:ptCount val="3"/>
                <c:pt idx="0">
                  <c:v>Ambulance</c:v>
                </c:pt>
                <c:pt idx="1">
                  <c:v>GP</c:v>
                </c:pt>
                <c:pt idx="2">
                  <c:v>ED</c:v>
                </c:pt>
              </c:strCache>
            </c:strRef>
          </c:cat>
          <c:val>
            <c:numRef>
              <c:f>'Ellie 111 pivot'!$C$69:$E$69</c:f>
              <c:numCache>
                <c:formatCode>General</c:formatCode>
                <c:ptCount val="3"/>
                <c:pt idx="0">
                  <c:v>55660</c:v>
                </c:pt>
                <c:pt idx="1">
                  <c:v>205212</c:v>
                </c:pt>
                <c:pt idx="2">
                  <c:v>41028</c:v>
                </c:pt>
              </c:numCache>
            </c:numRef>
          </c:val>
          <c:extLst>
            <c:ext xmlns:c16="http://schemas.microsoft.com/office/drawing/2014/chart" uri="{C3380CC4-5D6E-409C-BE32-E72D297353CC}">
              <c16:uniqueId val="{00000001-5473-4A37-B97A-387406F0B5A0}"/>
            </c:ext>
          </c:extLst>
        </c:ser>
        <c:ser>
          <c:idx val="2"/>
          <c:order val="2"/>
          <c:tx>
            <c:strRef>
              <c:f>'Ellie 111 pivot'!$B$70</c:f>
              <c:strCache>
                <c:ptCount val="1"/>
                <c:pt idx="0">
                  <c:v>2021</c:v>
                </c:pt>
              </c:strCache>
            </c:strRef>
          </c:tx>
          <c:spPr>
            <a:solidFill>
              <a:schemeClr val="accent3"/>
            </a:solidFill>
            <a:ln>
              <a:noFill/>
            </a:ln>
            <a:effectLst/>
          </c:spPr>
          <c:invertIfNegative val="0"/>
          <c:cat>
            <c:strRef>
              <c:f>'Ellie 111 pivot'!$C$67:$E$67</c:f>
              <c:strCache>
                <c:ptCount val="3"/>
                <c:pt idx="0">
                  <c:v>Ambulance</c:v>
                </c:pt>
                <c:pt idx="1">
                  <c:v>GP</c:v>
                </c:pt>
                <c:pt idx="2">
                  <c:v>ED</c:v>
                </c:pt>
              </c:strCache>
            </c:strRef>
          </c:cat>
          <c:val>
            <c:numRef>
              <c:f>'Ellie 111 pivot'!$C$70:$E$70</c:f>
              <c:numCache>
                <c:formatCode>General</c:formatCode>
                <c:ptCount val="3"/>
                <c:pt idx="0">
                  <c:v>56726</c:v>
                </c:pt>
                <c:pt idx="1">
                  <c:v>261052</c:v>
                </c:pt>
                <c:pt idx="2">
                  <c:v>44533</c:v>
                </c:pt>
              </c:numCache>
            </c:numRef>
          </c:val>
          <c:extLst>
            <c:ext xmlns:c16="http://schemas.microsoft.com/office/drawing/2014/chart" uri="{C3380CC4-5D6E-409C-BE32-E72D297353CC}">
              <c16:uniqueId val="{00000002-5473-4A37-B97A-387406F0B5A0}"/>
            </c:ext>
          </c:extLst>
        </c:ser>
        <c:ser>
          <c:idx val="3"/>
          <c:order val="3"/>
          <c:tx>
            <c:strRef>
              <c:f>'Ellie 111 pivot'!$B$71</c:f>
              <c:strCache>
                <c:ptCount val="1"/>
                <c:pt idx="0">
                  <c:v>2022</c:v>
                </c:pt>
              </c:strCache>
            </c:strRef>
          </c:tx>
          <c:spPr>
            <a:solidFill>
              <a:schemeClr val="accent4"/>
            </a:solidFill>
            <a:ln>
              <a:noFill/>
            </a:ln>
            <a:effectLst/>
          </c:spPr>
          <c:invertIfNegative val="0"/>
          <c:cat>
            <c:strRef>
              <c:f>'Ellie 111 pivot'!$C$67:$E$67</c:f>
              <c:strCache>
                <c:ptCount val="3"/>
                <c:pt idx="0">
                  <c:v>Ambulance</c:v>
                </c:pt>
                <c:pt idx="1">
                  <c:v>GP</c:v>
                </c:pt>
                <c:pt idx="2">
                  <c:v>ED</c:v>
                </c:pt>
              </c:strCache>
            </c:strRef>
          </c:cat>
          <c:val>
            <c:numRef>
              <c:f>'Ellie 111 pivot'!$C$71:$E$71</c:f>
              <c:numCache>
                <c:formatCode>General</c:formatCode>
                <c:ptCount val="3"/>
                <c:pt idx="0">
                  <c:v>43567</c:v>
                </c:pt>
                <c:pt idx="1">
                  <c:v>228322</c:v>
                </c:pt>
                <c:pt idx="2">
                  <c:v>46780</c:v>
                </c:pt>
              </c:numCache>
            </c:numRef>
          </c:val>
          <c:extLst>
            <c:ext xmlns:c16="http://schemas.microsoft.com/office/drawing/2014/chart" uri="{C3380CC4-5D6E-409C-BE32-E72D297353CC}">
              <c16:uniqueId val="{00000003-5473-4A37-B97A-387406F0B5A0}"/>
            </c:ext>
          </c:extLst>
        </c:ser>
        <c:dLbls>
          <c:showLegendKey val="0"/>
          <c:showVal val="0"/>
          <c:showCatName val="0"/>
          <c:showSerName val="0"/>
          <c:showPercent val="0"/>
          <c:showBubbleSize val="0"/>
        </c:dLbls>
        <c:gapWidth val="219"/>
        <c:overlap val="-27"/>
        <c:axId val="2043126256"/>
        <c:axId val="2043120432"/>
        <c:extLst>
          <c:ext xmlns:c15="http://schemas.microsoft.com/office/drawing/2012/chart" uri="{02D57815-91ED-43cb-92C2-25804820EDAC}">
            <c15:filteredBarSeries>
              <c15:ser>
                <c:idx val="4"/>
                <c:order val="4"/>
                <c:tx>
                  <c:strRef>
                    <c:extLst>
                      <c:ext uri="{02D57815-91ED-43cb-92C2-25804820EDAC}">
                        <c15:formulaRef>
                          <c15:sqref>'Ellie 111 pivot'!$B$72</c15:sqref>
                        </c15:formulaRef>
                      </c:ext>
                    </c:extLst>
                    <c:strCache>
                      <c:ptCount val="1"/>
                      <c:pt idx="0">
                        <c:v>2023</c:v>
                      </c:pt>
                    </c:strCache>
                  </c:strRef>
                </c:tx>
                <c:spPr>
                  <a:solidFill>
                    <a:schemeClr val="accent5"/>
                  </a:solidFill>
                  <a:ln>
                    <a:noFill/>
                  </a:ln>
                  <a:effectLst/>
                </c:spPr>
                <c:invertIfNegative val="0"/>
                <c:cat>
                  <c:strRef>
                    <c:extLst>
                      <c:ext uri="{02D57815-91ED-43cb-92C2-25804820EDAC}">
                        <c15:formulaRef>
                          <c15:sqref>'Ellie 111 pivot'!$C$67:$E$67</c15:sqref>
                        </c15:formulaRef>
                      </c:ext>
                    </c:extLst>
                    <c:strCache>
                      <c:ptCount val="3"/>
                      <c:pt idx="0">
                        <c:v>Ambulance</c:v>
                      </c:pt>
                      <c:pt idx="1">
                        <c:v>GP</c:v>
                      </c:pt>
                      <c:pt idx="2">
                        <c:v>ED</c:v>
                      </c:pt>
                    </c:strCache>
                  </c:strRef>
                </c:cat>
                <c:val>
                  <c:numRef>
                    <c:extLst>
                      <c:ext uri="{02D57815-91ED-43cb-92C2-25804820EDAC}">
                        <c15:formulaRef>
                          <c15:sqref>'Ellie 111 pivot'!$C$72:$E$72</c15:sqref>
                        </c15:formulaRef>
                      </c:ext>
                    </c:extLst>
                    <c:numCache>
                      <c:formatCode>General</c:formatCode>
                      <c:ptCount val="3"/>
                      <c:pt idx="0">
                        <c:v>13884</c:v>
                      </c:pt>
                      <c:pt idx="1">
                        <c:v>69929</c:v>
                      </c:pt>
                      <c:pt idx="2">
                        <c:v>18965</c:v>
                      </c:pt>
                    </c:numCache>
                  </c:numRef>
                </c:val>
                <c:extLst>
                  <c:ext xmlns:c16="http://schemas.microsoft.com/office/drawing/2014/chart" uri="{C3380CC4-5D6E-409C-BE32-E72D297353CC}">
                    <c16:uniqueId val="{00000004-5473-4A37-B97A-387406F0B5A0}"/>
                  </c:ext>
                </c:extLst>
              </c15:ser>
            </c15:filteredBarSeries>
          </c:ext>
        </c:extLst>
      </c:barChart>
      <c:catAx>
        <c:axId val="204312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3120432"/>
        <c:crosses val="autoZero"/>
        <c:auto val="1"/>
        <c:lblAlgn val="ctr"/>
        <c:lblOffset val="100"/>
        <c:noMultiLvlLbl val="0"/>
      </c:catAx>
      <c:valAx>
        <c:axId val="204312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312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2700">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IE" sz="1200" b="1"/>
              <a:t>111 Calls by Place per 100k.</a:t>
            </a:r>
            <a:r>
              <a:rPr lang="en-IE" sz="1200" b="1" baseline="0"/>
              <a:t> population</a:t>
            </a:r>
            <a:endParaRPr lang="en-IE"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Sheet1!$J$7</c:f>
              <c:strCache>
                <c:ptCount val="1"/>
                <c:pt idx="0">
                  <c:v>Berkshire West</c:v>
                </c:pt>
              </c:strCache>
            </c:strRef>
          </c:tx>
          <c:spPr>
            <a:solidFill>
              <a:srgbClr val="002060"/>
            </a:solidFill>
            <a:ln>
              <a:noFill/>
            </a:ln>
            <a:effectLst/>
          </c:spPr>
          <c:invertIfNegative val="0"/>
          <c:cat>
            <c:numRef>
              <c:f>Sheet1!$K$6:$N$6</c:f>
              <c:numCache>
                <c:formatCode>General</c:formatCode>
                <c:ptCount val="4"/>
                <c:pt idx="0">
                  <c:v>2019</c:v>
                </c:pt>
                <c:pt idx="1">
                  <c:v>2020</c:v>
                </c:pt>
                <c:pt idx="2">
                  <c:v>2021</c:v>
                </c:pt>
                <c:pt idx="3">
                  <c:v>2022</c:v>
                </c:pt>
              </c:numCache>
              <c:extLst/>
            </c:numRef>
          </c:cat>
          <c:val>
            <c:numRef>
              <c:f>Sheet1!$K$7:$N$7</c:f>
              <c:numCache>
                <c:formatCode>General</c:formatCode>
                <c:ptCount val="4"/>
                <c:pt idx="0">
                  <c:v>22722.960151802657</c:v>
                </c:pt>
                <c:pt idx="1">
                  <c:v>27830.924541179469</c:v>
                </c:pt>
                <c:pt idx="2">
                  <c:v>33549.774621055869</c:v>
                </c:pt>
                <c:pt idx="3">
                  <c:v>27734.735357868762</c:v>
                </c:pt>
              </c:numCache>
              <c:extLst/>
            </c:numRef>
          </c:val>
          <c:extLst>
            <c:ext xmlns:c16="http://schemas.microsoft.com/office/drawing/2014/chart" uri="{C3380CC4-5D6E-409C-BE32-E72D297353CC}">
              <c16:uniqueId val="{00000000-2F98-4E3A-B6D5-642357C6FB28}"/>
            </c:ext>
          </c:extLst>
        </c:ser>
        <c:ser>
          <c:idx val="1"/>
          <c:order val="1"/>
          <c:tx>
            <c:strRef>
              <c:f>Sheet1!$J$8</c:f>
              <c:strCache>
                <c:ptCount val="1"/>
                <c:pt idx="0">
                  <c:v>Buckinghamshire</c:v>
                </c:pt>
              </c:strCache>
            </c:strRef>
          </c:tx>
          <c:spPr>
            <a:solidFill>
              <a:srgbClr val="0070C0"/>
            </a:solidFill>
            <a:ln>
              <a:noFill/>
            </a:ln>
            <a:effectLst/>
          </c:spPr>
          <c:invertIfNegative val="0"/>
          <c:cat>
            <c:numRef>
              <c:f>Sheet1!$K$6:$N$6</c:f>
              <c:numCache>
                <c:formatCode>General</c:formatCode>
                <c:ptCount val="4"/>
                <c:pt idx="0">
                  <c:v>2019</c:v>
                </c:pt>
                <c:pt idx="1">
                  <c:v>2020</c:v>
                </c:pt>
                <c:pt idx="2">
                  <c:v>2021</c:v>
                </c:pt>
                <c:pt idx="3">
                  <c:v>2022</c:v>
                </c:pt>
              </c:numCache>
              <c:extLst/>
            </c:numRef>
          </c:cat>
          <c:val>
            <c:numRef>
              <c:f>Sheet1!$K$8:$N$8</c:f>
              <c:numCache>
                <c:formatCode>General</c:formatCode>
                <c:ptCount val="4"/>
                <c:pt idx="0">
                  <c:v>18527.020142103818</c:v>
                </c:pt>
                <c:pt idx="1">
                  <c:v>22991.353480955033</c:v>
                </c:pt>
                <c:pt idx="2">
                  <c:v>29742.84836679928</c:v>
                </c:pt>
                <c:pt idx="3">
                  <c:v>27553.537237417851</c:v>
                </c:pt>
              </c:numCache>
              <c:extLst/>
            </c:numRef>
          </c:val>
          <c:extLst>
            <c:ext xmlns:c16="http://schemas.microsoft.com/office/drawing/2014/chart" uri="{C3380CC4-5D6E-409C-BE32-E72D297353CC}">
              <c16:uniqueId val="{00000001-2F98-4E3A-B6D5-642357C6FB28}"/>
            </c:ext>
          </c:extLst>
        </c:ser>
        <c:ser>
          <c:idx val="2"/>
          <c:order val="2"/>
          <c:tx>
            <c:strRef>
              <c:f>Sheet1!$J$9</c:f>
              <c:strCache>
                <c:ptCount val="1"/>
                <c:pt idx="0">
                  <c:v>Oxfordshire</c:v>
                </c:pt>
              </c:strCache>
            </c:strRef>
          </c:tx>
          <c:spPr>
            <a:solidFill>
              <a:srgbClr val="00B0F0"/>
            </a:solidFill>
            <a:ln>
              <a:noFill/>
            </a:ln>
            <a:effectLst/>
          </c:spPr>
          <c:invertIfNegative val="0"/>
          <c:cat>
            <c:numRef>
              <c:f>Sheet1!$K$6:$N$6</c:f>
              <c:numCache>
                <c:formatCode>General</c:formatCode>
                <c:ptCount val="4"/>
                <c:pt idx="0">
                  <c:v>2019</c:v>
                </c:pt>
                <c:pt idx="1">
                  <c:v>2020</c:v>
                </c:pt>
                <c:pt idx="2">
                  <c:v>2021</c:v>
                </c:pt>
                <c:pt idx="3">
                  <c:v>2022</c:v>
                </c:pt>
              </c:numCache>
              <c:extLst/>
            </c:numRef>
          </c:cat>
          <c:val>
            <c:numRef>
              <c:f>Sheet1!$K$9:$N$9</c:f>
              <c:numCache>
                <c:formatCode>General</c:formatCode>
                <c:ptCount val="4"/>
                <c:pt idx="0">
                  <c:v>20952.169677562477</c:v>
                </c:pt>
                <c:pt idx="1">
                  <c:v>23551.952248216679</c:v>
                </c:pt>
                <c:pt idx="2">
                  <c:v>25980.877791755596</c:v>
                </c:pt>
                <c:pt idx="3">
                  <c:v>22536.179664431289</c:v>
                </c:pt>
              </c:numCache>
              <c:extLst/>
            </c:numRef>
          </c:val>
          <c:extLst>
            <c:ext xmlns:c16="http://schemas.microsoft.com/office/drawing/2014/chart" uri="{C3380CC4-5D6E-409C-BE32-E72D297353CC}">
              <c16:uniqueId val="{00000002-2F98-4E3A-B6D5-642357C6FB28}"/>
            </c:ext>
          </c:extLst>
        </c:ser>
        <c:dLbls>
          <c:showLegendKey val="0"/>
          <c:showVal val="0"/>
          <c:showCatName val="0"/>
          <c:showSerName val="0"/>
          <c:showPercent val="0"/>
          <c:showBubbleSize val="0"/>
        </c:dLbls>
        <c:gapWidth val="150"/>
        <c:axId val="1552330879"/>
        <c:axId val="1424188623"/>
      </c:barChart>
      <c:catAx>
        <c:axId val="155233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4188623"/>
        <c:crosses val="autoZero"/>
        <c:auto val="1"/>
        <c:lblAlgn val="ctr"/>
        <c:lblOffset val="100"/>
        <c:noMultiLvlLbl val="0"/>
      </c:catAx>
      <c:valAx>
        <c:axId val="1424188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233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baseline="0">
                <a:effectLst/>
              </a:rPr>
              <a:t>Buckinghamshire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'20 -OOH'!$C$79</c:f>
              <c:strCache>
                <c:ptCount val="1"/>
                <c:pt idx="0">
                  <c:v>IH</c:v>
                </c:pt>
              </c:strCache>
            </c:strRef>
          </c:tx>
          <c:spPr>
            <a:solidFill>
              <a:schemeClr val="accent1"/>
            </a:solidFill>
            <a:ln>
              <a:noFill/>
            </a:ln>
            <a:effectLst/>
          </c:spPr>
          <c:invertIfNegative val="0"/>
          <c:cat>
            <c:numRef>
              <c:f>'20 -OOH'!$B$80:$B$84</c:f>
              <c:numCache>
                <c:formatCode>General</c:formatCode>
                <c:ptCount val="4"/>
                <c:pt idx="0">
                  <c:v>2019</c:v>
                </c:pt>
                <c:pt idx="1">
                  <c:v>2020</c:v>
                </c:pt>
                <c:pt idx="2">
                  <c:v>2021</c:v>
                </c:pt>
                <c:pt idx="3">
                  <c:v>2022</c:v>
                </c:pt>
              </c:numCache>
              <c:extLst/>
            </c:numRef>
          </c:cat>
          <c:val>
            <c:numRef>
              <c:f>'20 -OOH'!$C$80:$C$84</c:f>
              <c:numCache>
                <c:formatCode>General</c:formatCode>
                <c:ptCount val="4"/>
                <c:pt idx="0">
                  <c:v>28555</c:v>
                </c:pt>
                <c:pt idx="1">
                  <c:v>44820</c:v>
                </c:pt>
                <c:pt idx="2">
                  <c:v>69667</c:v>
                </c:pt>
                <c:pt idx="3">
                  <c:v>67382</c:v>
                </c:pt>
              </c:numCache>
              <c:extLst/>
            </c:numRef>
          </c:val>
          <c:extLst>
            <c:ext xmlns:c16="http://schemas.microsoft.com/office/drawing/2014/chart" uri="{C3380CC4-5D6E-409C-BE32-E72D297353CC}">
              <c16:uniqueId val="{00000000-285B-4B96-8A34-49CD0CB3284F}"/>
            </c:ext>
          </c:extLst>
        </c:ser>
        <c:ser>
          <c:idx val="1"/>
          <c:order val="1"/>
          <c:tx>
            <c:strRef>
              <c:f>'20 -OOH'!$D$79</c:f>
              <c:strCache>
                <c:ptCount val="1"/>
                <c:pt idx="0">
                  <c:v>OH</c:v>
                </c:pt>
              </c:strCache>
            </c:strRef>
          </c:tx>
          <c:spPr>
            <a:solidFill>
              <a:schemeClr val="accent2"/>
            </a:solidFill>
            <a:ln>
              <a:noFill/>
            </a:ln>
            <a:effectLst/>
          </c:spPr>
          <c:invertIfNegative val="0"/>
          <c:cat>
            <c:numRef>
              <c:f>'20 -OOH'!$B$80:$B$84</c:f>
              <c:numCache>
                <c:formatCode>General</c:formatCode>
                <c:ptCount val="4"/>
                <c:pt idx="0">
                  <c:v>2019</c:v>
                </c:pt>
                <c:pt idx="1">
                  <c:v>2020</c:v>
                </c:pt>
                <c:pt idx="2">
                  <c:v>2021</c:v>
                </c:pt>
                <c:pt idx="3">
                  <c:v>2022</c:v>
                </c:pt>
              </c:numCache>
              <c:extLst/>
            </c:numRef>
          </c:cat>
          <c:val>
            <c:numRef>
              <c:f>'20 -OOH'!$D$80:$D$84</c:f>
              <c:numCache>
                <c:formatCode>General</c:formatCode>
                <c:ptCount val="4"/>
                <c:pt idx="0">
                  <c:v>72174</c:v>
                </c:pt>
                <c:pt idx="1">
                  <c:v>80181</c:v>
                </c:pt>
                <c:pt idx="2">
                  <c:v>92041</c:v>
                </c:pt>
                <c:pt idx="3">
                  <c:v>82423</c:v>
                </c:pt>
              </c:numCache>
              <c:extLst/>
            </c:numRef>
          </c:val>
          <c:extLst>
            <c:ext xmlns:c16="http://schemas.microsoft.com/office/drawing/2014/chart" uri="{C3380CC4-5D6E-409C-BE32-E72D297353CC}">
              <c16:uniqueId val="{00000001-285B-4B96-8A34-49CD0CB3284F}"/>
            </c:ext>
          </c:extLst>
        </c:ser>
        <c:dLbls>
          <c:showLegendKey val="0"/>
          <c:showVal val="0"/>
          <c:showCatName val="0"/>
          <c:showSerName val="0"/>
          <c:showPercent val="0"/>
          <c:showBubbleSize val="0"/>
        </c:dLbls>
        <c:gapWidth val="219"/>
        <c:overlap val="-27"/>
        <c:axId val="942038831"/>
        <c:axId val="942065871"/>
      </c:barChart>
      <c:catAx>
        <c:axId val="94203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065871"/>
        <c:crosses val="autoZero"/>
        <c:auto val="1"/>
        <c:lblAlgn val="ctr"/>
        <c:lblOffset val="100"/>
        <c:noMultiLvlLbl val="0"/>
      </c:catAx>
      <c:valAx>
        <c:axId val="942065871"/>
        <c:scaling>
          <c:orientation val="minMax"/>
          <c:max val="14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038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360651-124F-4A12-93A4-F481A34E6807}"/>
              </a:ext>
            </a:extLst>
          </p:cNvPr>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F2A6C2-7C67-4E78-8A0F-6C747D7C91DA}"/>
              </a:ext>
            </a:extLst>
          </p:cNvPr>
          <p:cNvSpPr>
            <a:spLocks noGrp="1"/>
          </p:cNvSpPr>
          <p:nvPr>
            <p:ph type="dt" sz="quarter" idx="1"/>
          </p:nvPr>
        </p:nvSpPr>
        <p:spPr>
          <a:xfrm>
            <a:off x="5180013" y="0"/>
            <a:ext cx="3962400" cy="257175"/>
          </a:xfrm>
          <a:prstGeom prst="rect">
            <a:avLst/>
          </a:prstGeom>
        </p:spPr>
        <p:txBody>
          <a:bodyPr vert="horz" lIns="91440" tIns="45720" rIns="91440" bIns="45720" rtlCol="0"/>
          <a:lstStyle>
            <a:lvl1pPr algn="r">
              <a:defRPr sz="1200"/>
            </a:lvl1pPr>
          </a:lstStyle>
          <a:p>
            <a:fld id="{D5E002FA-3597-4940-A0B0-FC681BDFB55F}" type="datetimeFigureOut">
              <a:rPr lang="en-GB" smtClean="0"/>
              <a:t>15/12/2023</a:t>
            </a:fld>
            <a:endParaRPr lang="en-GB"/>
          </a:p>
        </p:txBody>
      </p:sp>
      <p:sp>
        <p:nvSpPr>
          <p:cNvPr id="4" name="Footer Placeholder 3">
            <a:extLst>
              <a:ext uri="{FF2B5EF4-FFF2-40B4-BE49-F238E27FC236}">
                <a16:creationId xmlns:a16="http://schemas.microsoft.com/office/drawing/2014/main" id="{C5DCB664-46BE-43FA-B9F3-386796FDA9BE}"/>
              </a:ext>
            </a:extLst>
          </p:cNvPr>
          <p:cNvSpPr>
            <a:spLocks noGrp="1"/>
          </p:cNvSpPr>
          <p:nvPr>
            <p:ph type="ftr" sz="quarter" idx="2"/>
          </p:nvPr>
        </p:nvSpPr>
        <p:spPr>
          <a:xfrm>
            <a:off x="0" y="4886325"/>
            <a:ext cx="3962400" cy="257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E44C75F-47AF-4F3C-A188-9159AD135D95}"/>
              </a:ext>
            </a:extLst>
          </p:cNvPr>
          <p:cNvSpPr>
            <a:spLocks noGrp="1"/>
          </p:cNvSpPr>
          <p:nvPr>
            <p:ph type="sldNum" sz="quarter" idx="3"/>
          </p:nvPr>
        </p:nvSpPr>
        <p:spPr>
          <a:xfrm>
            <a:off x="5180013" y="4886325"/>
            <a:ext cx="3962400" cy="257175"/>
          </a:xfrm>
          <a:prstGeom prst="rect">
            <a:avLst/>
          </a:prstGeom>
        </p:spPr>
        <p:txBody>
          <a:bodyPr vert="horz" lIns="91440" tIns="45720" rIns="91440" bIns="45720" rtlCol="0" anchor="b"/>
          <a:lstStyle>
            <a:lvl1pPr algn="r">
              <a:defRPr sz="1200"/>
            </a:lvl1pPr>
          </a:lstStyle>
          <a:p>
            <a:fld id="{1E0F0EE9-A882-4498-AA53-10CC61668F28}" type="slidenum">
              <a:rPr lang="en-GB" smtClean="0"/>
              <a:t>‹#›</a:t>
            </a:fld>
            <a:endParaRPr lang="en-GB"/>
          </a:p>
        </p:txBody>
      </p:sp>
    </p:spTree>
    <p:extLst>
      <p:ext uri="{BB962C8B-B14F-4D97-AF65-F5344CB8AC3E}">
        <p14:creationId xmlns:p14="http://schemas.microsoft.com/office/powerpoint/2010/main" val="313954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0C1C5D61-8A68-4C82-921F-DEAF8D5C205C}" type="datetimeFigureOut">
              <a:rPr lang="en-GB" smtClean="0"/>
              <a:t>15/12/2023</a:t>
            </a:fld>
            <a:endParaRPr lang="en-GB"/>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A31102EF-CB73-4F4F-B8B8-3199D81EA36B}" type="slidenum">
              <a:rPr lang="en-GB" smtClean="0"/>
              <a:t>‹#›</a:t>
            </a:fld>
            <a:endParaRPr lang="en-GB"/>
          </a:p>
        </p:txBody>
      </p:sp>
    </p:spTree>
    <p:extLst>
      <p:ext uri="{BB962C8B-B14F-4D97-AF65-F5344CB8AC3E}">
        <p14:creationId xmlns:p14="http://schemas.microsoft.com/office/powerpoint/2010/main" val="1296170810"/>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2</a:t>
            </a:fld>
            <a:endParaRPr lang="en-GB"/>
          </a:p>
        </p:txBody>
      </p:sp>
    </p:spTree>
    <p:extLst>
      <p:ext uri="{BB962C8B-B14F-4D97-AF65-F5344CB8AC3E}">
        <p14:creationId xmlns:p14="http://schemas.microsoft.com/office/powerpoint/2010/main" val="3238909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 at NWL </a:t>
            </a:r>
            <a:r>
              <a:rPr lang="en-GB" err="1"/>
              <a:t>opps</a:t>
            </a:r>
            <a:r>
              <a:rPr lang="en-GB"/>
              <a:t> in this one - 111</a:t>
            </a:r>
          </a:p>
        </p:txBody>
      </p:sp>
      <p:sp>
        <p:nvSpPr>
          <p:cNvPr id="4" name="Slide Number Placeholder 3"/>
          <p:cNvSpPr>
            <a:spLocks noGrp="1"/>
          </p:cNvSpPr>
          <p:nvPr>
            <p:ph type="sldNum" sz="quarter" idx="5"/>
          </p:nvPr>
        </p:nvSpPr>
        <p:spPr/>
        <p:txBody>
          <a:bodyPr/>
          <a:lstStyle/>
          <a:p>
            <a:fld id="{A31102EF-CB73-4F4F-B8B8-3199D81EA36B}" type="slidenum">
              <a:rPr lang="en-GB" smtClean="0"/>
              <a:t>18</a:t>
            </a:fld>
            <a:endParaRPr lang="en-GB"/>
          </a:p>
        </p:txBody>
      </p:sp>
    </p:spTree>
    <p:extLst>
      <p:ext uri="{BB962C8B-B14F-4D97-AF65-F5344CB8AC3E}">
        <p14:creationId xmlns:p14="http://schemas.microsoft.com/office/powerpoint/2010/main" val="225712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19</a:t>
            </a:fld>
            <a:endParaRPr lang="en-GB"/>
          </a:p>
        </p:txBody>
      </p:sp>
    </p:spTree>
    <p:extLst>
      <p:ext uri="{BB962C8B-B14F-4D97-AF65-F5344CB8AC3E}">
        <p14:creationId xmlns:p14="http://schemas.microsoft.com/office/powerpoint/2010/main" val="89746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 at NWL </a:t>
            </a:r>
            <a:r>
              <a:rPr lang="en-GB" err="1"/>
              <a:t>opps</a:t>
            </a:r>
            <a:r>
              <a:rPr lang="en-GB"/>
              <a:t> in this one - 111</a:t>
            </a:r>
          </a:p>
        </p:txBody>
      </p:sp>
      <p:sp>
        <p:nvSpPr>
          <p:cNvPr id="4" name="Slide Number Placeholder 3"/>
          <p:cNvSpPr>
            <a:spLocks noGrp="1"/>
          </p:cNvSpPr>
          <p:nvPr>
            <p:ph type="sldNum" sz="quarter" idx="5"/>
          </p:nvPr>
        </p:nvSpPr>
        <p:spPr/>
        <p:txBody>
          <a:bodyPr/>
          <a:lstStyle/>
          <a:p>
            <a:fld id="{A31102EF-CB73-4F4F-B8B8-3199D81EA36B}" type="slidenum">
              <a:rPr lang="en-GB" smtClean="0"/>
              <a:t>20</a:t>
            </a:fld>
            <a:endParaRPr lang="en-GB"/>
          </a:p>
        </p:txBody>
      </p:sp>
    </p:spTree>
    <p:extLst>
      <p:ext uri="{BB962C8B-B14F-4D97-AF65-F5344CB8AC3E}">
        <p14:creationId xmlns:p14="http://schemas.microsoft.com/office/powerpoint/2010/main" val="3687434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 at NWL </a:t>
            </a:r>
            <a:r>
              <a:rPr lang="en-GB" err="1"/>
              <a:t>opps</a:t>
            </a:r>
            <a:r>
              <a:rPr lang="en-GB"/>
              <a:t> in this one - 111</a:t>
            </a:r>
          </a:p>
        </p:txBody>
      </p:sp>
      <p:sp>
        <p:nvSpPr>
          <p:cNvPr id="4" name="Slide Number Placeholder 3"/>
          <p:cNvSpPr>
            <a:spLocks noGrp="1"/>
          </p:cNvSpPr>
          <p:nvPr>
            <p:ph type="sldNum" sz="quarter" idx="5"/>
          </p:nvPr>
        </p:nvSpPr>
        <p:spPr/>
        <p:txBody>
          <a:bodyPr/>
          <a:lstStyle/>
          <a:p>
            <a:fld id="{A31102EF-CB73-4F4F-B8B8-3199D81EA36B}" type="slidenum">
              <a:rPr lang="en-GB" smtClean="0"/>
              <a:t>21</a:t>
            </a:fld>
            <a:endParaRPr lang="en-GB"/>
          </a:p>
        </p:txBody>
      </p:sp>
    </p:spTree>
    <p:extLst>
      <p:ext uri="{BB962C8B-B14F-4D97-AF65-F5344CB8AC3E}">
        <p14:creationId xmlns:p14="http://schemas.microsoft.com/office/powerpoint/2010/main" val="241810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 at NWL </a:t>
            </a:r>
            <a:r>
              <a:rPr lang="en-GB" err="1"/>
              <a:t>opps</a:t>
            </a:r>
            <a:r>
              <a:rPr lang="en-GB"/>
              <a:t> in this one - 111</a:t>
            </a:r>
          </a:p>
        </p:txBody>
      </p:sp>
      <p:sp>
        <p:nvSpPr>
          <p:cNvPr id="4" name="Slide Number Placeholder 3"/>
          <p:cNvSpPr>
            <a:spLocks noGrp="1"/>
          </p:cNvSpPr>
          <p:nvPr>
            <p:ph type="sldNum" sz="quarter" idx="5"/>
          </p:nvPr>
        </p:nvSpPr>
        <p:spPr/>
        <p:txBody>
          <a:bodyPr/>
          <a:lstStyle/>
          <a:p>
            <a:fld id="{A31102EF-CB73-4F4F-B8B8-3199D81EA36B}" type="slidenum">
              <a:rPr lang="en-GB" smtClean="0"/>
              <a:t>22</a:t>
            </a:fld>
            <a:endParaRPr lang="en-GB"/>
          </a:p>
        </p:txBody>
      </p:sp>
    </p:spTree>
    <p:extLst>
      <p:ext uri="{BB962C8B-B14F-4D97-AF65-F5344CB8AC3E}">
        <p14:creationId xmlns:p14="http://schemas.microsoft.com/office/powerpoint/2010/main" val="714383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Look at NWL </a:t>
            </a:r>
            <a:r>
              <a:rPr lang="en-GB" err="1"/>
              <a:t>opps</a:t>
            </a:r>
            <a:r>
              <a:rPr lang="en-GB"/>
              <a:t> in this one - 111</a:t>
            </a:r>
          </a:p>
        </p:txBody>
      </p:sp>
      <p:sp>
        <p:nvSpPr>
          <p:cNvPr id="4" name="Slide Number Placeholder 3"/>
          <p:cNvSpPr>
            <a:spLocks noGrp="1"/>
          </p:cNvSpPr>
          <p:nvPr>
            <p:ph type="sldNum" sz="quarter" idx="5"/>
          </p:nvPr>
        </p:nvSpPr>
        <p:spPr/>
        <p:txBody>
          <a:bodyPr/>
          <a:lstStyle/>
          <a:p>
            <a:fld id="{A31102EF-CB73-4F4F-B8B8-3199D81EA36B}" type="slidenum">
              <a:rPr lang="en-GB" smtClean="0"/>
              <a:t>23</a:t>
            </a:fld>
            <a:endParaRPr lang="en-GB"/>
          </a:p>
        </p:txBody>
      </p:sp>
    </p:spTree>
    <p:extLst>
      <p:ext uri="{BB962C8B-B14F-4D97-AF65-F5344CB8AC3E}">
        <p14:creationId xmlns:p14="http://schemas.microsoft.com/office/powerpoint/2010/main" val="3764550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26</a:t>
            </a:fld>
            <a:endParaRPr lang="en-GB"/>
          </a:p>
        </p:txBody>
      </p:sp>
    </p:spTree>
    <p:extLst>
      <p:ext uri="{BB962C8B-B14F-4D97-AF65-F5344CB8AC3E}">
        <p14:creationId xmlns:p14="http://schemas.microsoft.com/office/powerpoint/2010/main" val="698441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32</a:t>
            </a:fld>
            <a:endParaRPr lang="en-GB"/>
          </a:p>
        </p:txBody>
      </p:sp>
    </p:spTree>
    <p:extLst>
      <p:ext uri="{BB962C8B-B14F-4D97-AF65-F5344CB8AC3E}">
        <p14:creationId xmlns:p14="http://schemas.microsoft.com/office/powerpoint/2010/main" val="991804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35</a:t>
            </a:fld>
            <a:endParaRPr lang="en-GB"/>
          </a:p>
        </p:txBody>
      </p:sp>
    </p:spTree>
    <p:extLst>
      <p:ext uri="{BB962C8B-B14F-4D97-AF65-F5344CB8AC3E}">
        <p14:creationId xmlns:p14="http://schemas.microsoft.com/office/powerpoint/2010/main" val="529257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36</a:t>
            </a:fld>
            <a:endParaRPr lang="en-GB"/>
          </a:p>
        </p:txBody>
      </p:sp>
    </p:spTree>
    <p:extLst>
      <p:ext uri="{BB962C8B-B14F-4D97-AF65-F5344CB8AC3E}">
        <p14:creationId xmlns:p14="http://schemas.microsoft.com/office/powerpoint/2010/main" val="142376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4</a:t>
            </a:fld>
            <a:endParaRPr lang="en-GB"/>
          </a:p>
        </p:txBody>
      </p:sp>
    </p:spTree>
    <p:extLst>
      <p:ext uri="{BB962C8B-B14F-4D97-AF65-F5344CB8AC3E}">
        <p14:creationId xmlns:p14="http://schemas.microsoft.com/office/powerpoint/2010/main" val="4259963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37</a:t>
            </a:fld>
            <a:endParaRPr lang="en-GB"/>
          </a:p>
        </p:txBody>
      </p:sp>
    </p:spTree>
    <p:extLst>
      <p:ext uri="{BB962C8B-B14F-4D97-AF65-F5344CB8AC3E}">
        <p14:creationId xmlns:p14="http://schemas.microsoft.com/office/powerpoint/2010/main" val="2925458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39</a:t>
            </a:fld>
            <a:endParaRPr lang="en-GB"/>
          </a:p>
        </p:txBody>
      </p:sp>
    </p:spTree>
    <p:extLst>
      <p:ext uri="{BB962C8B-B14F-4D97-AF65-F5344CB8AC3E}">
        <p14:creationId xmlns:p14="http://schemas.microsoft.com/office/powerpoint/2010/main" val="2309500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41</a:t>
            </a:fld>
            <a:endParaRPr lang="en-GB"/>
          </a:p>
        </p:txBody>
      </p:sp>
    </p:spTree>
    <p:extLst>
      <p:ext uri="{BB962C8B-B14F-4D97-AF65-F5344CB8AC3E}">
        <p14:creationId xmlns:p14="http://schemas.microsoft.com/office/powerpoint/2010/main" val="2641068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43</a:t>
            </a:fld>
            <a:endParaRPr lang="en-GB"/>
          </a:p>
        </p:txBody>
      </p:sp>
    </p:spTree>
    <p:extLst>
      <p:ext uri="{BB962C8B-B14F-4D97-AF65-F5344CB8AC3E}">
        <p14:creationId xmlns:p14="http://schemas.microsoft.com/office/powerpoint/2010/main" val="3208588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44</a:t>
            </a:fld>
            <a:endParaRPr lang="en-GB"/>
          </a:p>
        </p:txBody>
      </p:sp>
    </p:spTree>
    <p:extLst>
      <p:ext uri="{BB962C8B-B14F-4D97-AF65-F5344CB8AC3E}">
        <p14:creationId xmlns:p14="http://schemas.microsoft.com/office/powerpoint/2010/main" val="6389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54</a:t>
            </a:fld>
            <a:endParaRPr lang="en-GB"/>
          </a:p>
        </p:txBody>
      </p:sp>
    </p:spTree>
    <p:extLst>
      <p:ext uri="{BB962C8B-B14F-4D97-AF65-F5344CB8AC3E}">
        <p14:creationId xmlns:p14="http://schemas.microsoft.com/office/powerpoint/2010/main" val="1417016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58</a:t>
            </a:fld>
            <a:endParaRPr lang="en-GB"/>
          </a:p>
        </p:txBody>
      </p:sp>
    </p:spTree>
    <p:extLst>
      <p:ext uri="{BB962C8B-B14F-4D97-AF65-F5344CB8AC3E}">
        <p14:creationId xmlns:p14="http://schemas.microsoft.com/office/powerpoint/2010/main" val="4220316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65</a:t>
            </a:fld>
            <a:endParaRPr lang="en-GB"/>
          </a:p>
        </p:txBody>
      </p:sp>
    </p:spTree>
    <p:extLst>
      <p:ext uri="{BB962C8B-B14F-4D97-AF65-F5344CB8AC3E}">
        <p14:creationId xmlns:p14="http://schemas.microsoft.com/office/powerpoint/2010/main" val="3758516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67</a:t>
            </a:fld>
            <a:endParaRPr lang="en-GB"/>
          </a:p>
        </p:txBody>
      </p:sp>
    </p:spTree>
    <p:extLst>
      <p:ext uri="{BB962C8B-B14F-4D97-AF65-F5344CB8AC3E}">
        <p14:creationId xmlns:p14="http://schemas.microsoft.com/office/powerpoint/2010/main" val="316683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71</a:t>
            </a:fld>
            <a:endParaRPr lang="en-GB"/>
          </a:p>
        </p:txBody>
      </p:sp>
    </p:spTree>
    <p:extLst>
      <p:ext uri="{BB962C8B-B14F-4D97-AF65-F5344CB8AC3E}">
        <p14:creationId xmlns:p14="http://schemas.microsoft.com/office/powerpoint/2010/main" val="306423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5</a:t>
            </a:fld>
            <a:endParaRPr lang="en-GB"/>
          </a:p>
        </p:txBody>
      </p:sp>
    </p:spTree>
    <p:extLst>
      <p:ext uri="{BB962C8B-B14F-4D97-AF65-F5344CB8AC3E}">
        <p14:creationId xmlns:p14="http://schemas.microsoft.com/office/powerpoint/2010/main" val="972300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76</a:t>
            </a:fld>
            <a:endParaRPr lang="en-GB"/>
          </a:p>
        </p:txBody>
      </p:sp>
    </p:spTree>
    <p:extLst>
      <p:ext uri="{BB962C8B-B14F-4D97-AF65-F5344CB8AC3E}">
        <p14:creationId xmlns:p14="http://schemas.microsoft.com/office/powerpoint/2010/main" val="3266098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77</a:t>
            </a:fld>
            <a:endParaRPr lang="en-GB"/>
          </a:p>
        </p:txBody>
      </p:sp>
    </p:spTree>
    <p:extLst>
      <p:ext uri="{BB962C8B-B14F-4D97-AF65-F5344CB8AC3E}">
        <p14:creationId xmlns:p14="http://schemas.microsoft.com/office/powerpoint/2010/main" val="66006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78</a:t>
            </a:fld>
            <a:endParaRPr lang="en-GB"/>
          </a:p>
        </p:txBody>
      </p:sp>
    </p:spTree>
    <p:extLst>
      <p:ext uri="{BB962C8B-B14F-4D97-AF65-F5344CB8AC3E}">
        <p14:creationId xmlns:p14="http://schemas.microsoft.com/office/powerpoint/2010/main" val="36970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80</a:t>
            </a:fld>
            <a:endParaRPr lang="en-GB"/>
          </a:p>
        </p:txBody>
      </p:sp>
    </p:spTree>
    <p:extLst>
      <p:ext uri="{BB962C8B-B14F-4D97-AF65-F5344CB8AC3E}">
        <p14:creationId xmlns:p14="http://schemas.microsoft.com/office/powerpoint/2010/main" val="291163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39565E6-8C57-485E-B02E-44736FF64495}" type="slidenum">
              <a:rPr lang="en-GB" smtClean="0"/>
              <a:t>6</a:t>
            </a:fld>
            <a:endParaRPr lang="en-GB"/>
          </a:p>
        </p:txBody>
      </p:sp>
    </p:spTree>
    <p:extLst>
      <p:ext uri="{BB962C8B-B14F-4D97-AF65-F5344CB8AC3E}">
        <p14:creationId xmlns:p14="http://schemas.microsoft.com/office/powerpoint/2010/main" val="405483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10</a:t>
            </a:fld>
            <a:endParaRPr lang="en-GB"/>
          </a:p>
        </p:txBody>
      </p:sp>
    </p:spTree>
    <p:extLst>
      <p:ext uri="{BB962C8B-B14F-4D97-AF65-F5344CB8AC3E}">
        <p14:creationId xmlns:p14="http://schemas.microsoft.com/office/powerpoint/2010/main" val="272244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12</a:t>
            </a:fld>
            <a:endParaRPr lang="en-GB"/>
          </a:p>
        </p:txBody>
      </p:sp>
    </p:spTree>
    <p:extLst>
      <p:ext uri="{BB962C8B-B14F-4D97-AF65-F5344CB8AC3E}">
        <p14:creationId xmlns:p14="http://schemas.microsoft.com/office/powerpoint/2010/main" val="299247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14</a:t>
            </a:fld>
            <a:endParaRPr lang="en-GB"/>
          </a:p>
        </p:txBody>
      </p:sp>
    </p:spTree>
    <p:extLst>
      <p:ext uri="{BB962C8B-B14F-4D97-AF65-F5344CB8AC3E}">
        <p14:creationId xmlns:p14="http://schemas.microsoft.com/office/powerpoint/2010/main" val="54822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15</a:t>
            </a:fld>
            <a:endParaRPr lang="en-GB"/>
          </a:p>
        </p:txBody>
      </p:sp>
    </p:spTree>
    <p:extLst>
      <p:ext uri="{BB962C8B-B14F-4D97-AF65-F5344CB8AC3E}">
        <p14:creationId xmlns:p14="http://schemas.microsoft.com/office/powerpoint/2010/main" val="135174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1102EF-CB73-4F4F-B8B8-3199D81EA36B}" type="slidenum">
              <a:rPr lang="en-GB" smtClean="0"/>
              <a:t>16</a:t>
            </a:fld>
            <a:endParaRPr lang="en-GB"/>
          </a:p>
        </p:txBody>
      </p:sp>
    </p:spTree>
    <p:extLst>
      <p:ext uri="{BB962C8B-B14F-4D97-AF65-F5344CB8AC3E}">
        <p14:creationId xmlns:p14="http://schemas.microsoft.com/office/powerpoint/2010/main" val="16240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451342"/>
          </a:xfrm>
          <a:prstGeom prst="rect">
            <a:avLst/>
          </a:prstGeom>
        </p:spPr>
        <p:txBody>
          <a:bodyPr wrap="square" lIns="0" tIns="0" rIns="0" bIns="0">
            <a:spAutoFit/>
          </a:bodyPr>
          <a:lstStyle>
            <a:lvl1pPr>
              <a:defRPr sz="2933" b="1" i="0">
                <a:solidFill>
                  <a:srgbClr val="0069B3"/>
                </a:solidFill>
                <a:latin typeface="Arial"/>
                <a:cs typeface="Arial"/>
              </a:defRPr>
            </a:lvl1pPr>
          </a:lstStyle>
          <a:p>
            <a:endParaRPr/>
          </a:p>
        </p:txBody>
      </p:sp>
      <p:sp>
        <p:nvSpPr>
          <p:cNvPr id="3" name="Holder 3"/>
          <p:cNvSpPr>
            <a:spLocks noGrp="1"/>
          </p:cNvSpPr>
          <p:nvPr>
            <p:ph type="subTitle" idx="4"/>
          </p:nvPr>
        </p:nvSpPr>
        <p:spPr>
          <a:xfrm>
            <a:off x="1828800" y="3840481"/>
            <a:ext cx="8534400" cy="205121"/>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894646" y="8597092"/>
            <a:ext cx="424463" cy="164212"/>
          </a:xfrm>
          <a:prstGeom prst="rect">
            <a:avLst/>
          </a:prstGeom>
        </p:spPr>
        <p:txBody>
          <a:bodyPr lIns="0" tIns="0" rIns="0" bIns="0"/>
          <a:lstStyle>
            <a:lvl1pPr>
              <a:defRPr sz="1067" b="0" i="0">
                <a:solidFill>
                  <a:srgbClr val="5A5A5A"/>
                </a:solidFill>
                <a:latin typeface="Arial"/>
                <a:cs typeface="Arial"/>
              </a:defRPr>
            </a:lvl1pPr>
          </a:lstStyle>
          <a:p>
            <a:pPr marL="133770">
              <a:spcBef>
                <a:spcPts val="33"/>
              </a:spcBef>
            </a:pPr>
            <a:fld id="{81D60167-4931-47E6-BA6A-407CBD079E47}" type="slidenum">
              <a:rPr lang="en-GB" spc="-7" smtClean="0"/>
              <a:pPr marL="133770">
                <a:spcBef>
                  <a:spcPts val="33"/>
                </a:spcBef>
              </a:pPr>
              <a:t>‹#›</a:t>
            </a:fld>
            <a:endParaRPr lang="en-GB" spc="-7"/>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69925" y="1557338"/>
            <a:ext cx="10882313" cy="435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8">
            <a:extLst>
              <a:ext uri="{FF2B5EF4-FFF2-40B4-BE49-F238E27FC236}">
                <a16:creationId xmlns:a16="http://schemas.microsoft.com/office/drawing/2014/main" id="{24D4C8CD-7F20-80A9-EBD2-D5563AF893AB}"/>
              </a:ext>
            </a:extLst>
          </p:cNvPr>
          <p:cNvSpPr>
            <a:spLocks noGrp="1"/>
          </p:cNvSpPr>
          <p:nvPr>
            <p:ph type="title"/>
          </p:nvPr>
        </p:nvSpPr>
        <p:spPr>
          <a:xfrm>
            <a:off x="670983" y="596900"/>
            <a:ext cx="10876233" cy="774700"/>
          </a:xfrm>
          <a:prstGeom prst="rect">
            <a:avLst/>
          </a:prstGeom>
        </p:spPr>
        <p:txBody>
          <a:bodyPr/>
          <a:lstStyle>
            <a:lvl1pPr>
              <a:defRPr sz="2300"/>
            </a:lvl1pPr>
          </a:lstStyle>
          <a:p>
            <a:r>
              <a:rPr lang="en-US"/>
              <a:t>Click to edit Master title style</a:t>
            </a:r>
            <a:endParaRPr lang="en-GB"/>
          </a:p>
        </p:txBody>
      </p:sp>
    </p:spTree>
    <p:extLst>
      <p:ext uri="{BB962C8B-B14F-4D97-AF65-F5344CB8AC3E}">
        <p14:creationId xmlns:p14="http://schemas.microsoft.com/office/powerpoint/2010/main" val="334351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1E8C274-7D36-4D1F-9930-2ED7026EEE23}"/>
              </a:ext>
            </a:extLst>
          </p:cNvPr>
          <p:cNvSpPr>
            <a:spLocks noGrp="1"/>
          </p:cNvSpPr>
          <p:nvPr>
            <p:ph type="title"/>
          </p:nvPr>
        </p:nvSpPr>
        <p:spPr>
          <a:xfrm>
            <a:off x="670984" y="596900"/>
            <a:ext cx="10881254" cy="777876"/>
          </a:xfrm>
          <a:prstGeom prst="rect">
            <a:avLst/>
          </a:prstGeom>
        </p:spPr>
        <p:txBody>
          <a:bodyPr/>
          <a:lstStyle>
            <a:lvl1pPr>
              <a:defRPr>
                <a:latin typeface="+mj-lt"/>
              </a:defRPr>
            </a:lvl1pPr>
          </a:lstStyle>
          <a:p>
            <a:r>
              <a:rPr lang="en-US"/>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A1721B22-758A-77BE-BCAC-65C5690AFB13}"/>
              </a:ext>
            </a:extLst>
          </p:cNvPr>
          <p:cNvSpPr>
            <a:spLocks noGrp="1"/>
          </p:cNvSpPr>
          <p:nvPr>
            <p:ph type="title"/>
          </p:nvPr>
        </p:nvSpPr>
        <p:spPr>
          <a:xfrm>
            <a:off x="670983" y="596900"/>
            <a:ext cx="10876233" cy="774700"/>
          </a:xfrm>
          <a:prstGeom prst="rect">
            <a:avLst/>
          </a:prstGeom>
        </p:spPr>
        <p:txBody>
          <a:bodyPr/>
          <a:lstStyle>
            <a:lvl1pPr>
              <a:defRPr sz="2300"/>
            </a:lvl1pPr>
          </a:lstStyle>
          <a:p>
            <a:r>
              <a:rPr lang="en-US"/>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318347" cy="1148080"/>
          </a:xfrm>
          <a:custGeom>
            <a:avLst/>
            <a:gdLst/>
            <a:ahLst/>
            <a:cxnLst/>
            <a:rect l="l" t="t" r="r" b="b"/>
            <a:pathLst>
              <a:path w="238760" h="861060">
                <a:moveTo>
                  <a:pt x="238760" y="0"/>
                </a:moveTo>
                <a:lnTo>
                  <a:pt x="0" y="0"/>
                </a:lnTo>
                <a:lnTo>
                  <a:pt x="0" y="861060"/>
                </a:lnTo>
                <a:lnTo>
                  <a:pt x="238760" y="861060"/>
                </a:lnTo>
                <a:lnTo>
                  <a:pt x="238760" y="0"/>
                </a:lnTo>
                <a:close/>
              </a:path>
            </a:pathLst>
          </a:custGeom>
          <a:solidFill>
            <a:srgbClr val="033E85"/>
          </a:solidFill>
        </p:spPr>
        <p:txBody>
          <a:bodyPr wrap="square" lIns="0" tIns="0" rIns="0" bIns="0" rtlCol="0"/>
          <a:lstStyle/>
          <a:p>
            <a:endParaRPr/>
          </a:p>
        </p:txBody>
      </p:sp>
      <p:sp>
        <p:nvSpPr>
          <p:cNvPr id="17" name="bg object 17"/>
          <p:cNvSpPr/>
          <p:nvPr/>
        </p:nvSpPr>
        <p:spPr>
          <a:xfrm>
            <a:off x="0" y="1144693"/>
            <a:ext cx="318347" cy="1144692"/>
          </a:xfrm>
          <a:custGeom>
            <a:avLst/>
            <a:gdLst/>
            <a:ahLst/>
            <a:cxnLst/>
            <a:rect l="l" t="t" r="r" b="b"/>
            <a:pathLst>
              <a:path w="238760" h="858519">
                <a:moveTo>
                  <a:pt x="238760" y="0"/>
                </a:moveTo>
                <a:lnTo>
                  <a:pt x="0" y="0"/>
                </a:lnTo>
                <a:lnTo>
                  <a:pt x="0" y="858519"/>
                </a:lnTo>
                <a:lnTo>
                  <a:pt x="238760" y="858519"/>
                </a:lnTo>
                <a:lnTo>
                  <a:pt x="238760" y="0"/>
                </a:lnTo>
                <a:close/>
              </a:path>
            </a:pathLst>
          </a:custGeom>
          <a:solidFill>
            <a:srgbClr val="0069B3"/>
          </a:solidFill>
        </p:spPr>
        <p:txBody>
          <a:bodyPr wrap="square" lIns="0" tIns="0" rIns="0" bIns="0" rtlCol="0"/>
          <a:lstStyle/>
          <a:p>
            <a:endParaRPr/>
          </a:p>
        </p:txBody>
      </p:sp>
      <p:sp>
        <p:nvSpPr>
          <p:cNvPr id="18" name="bg object 18"/>
          <p:cNvSpPr/>
          <p:nvPr/>
        </p:nvSpPr>
        <p:spPr>
          <a:xfrm>
            <a:off x="0" y="5709919"/>
            <a:ext cx="318347" cy="1148080"/>
          </a:xfrm>
          <a:custGeom>
            <a:avLst/>
            <a:gdLst/>
            <a:ahLst/>
            <a:cxnLst/>
            <a:rect l="l" t="t" r="r" b="b"/>
            <a:pathLst>
              <a:path w="238760" h="861060">
                <a:moveTo>
                  <a:pt x="238760" y="0"/>
                </a:moveTo>
                <a:lnTo>
                  <a:pt x="0" y="0"/>
                </a:lnTo>
                <a:lnTo>
                  <a:pt x="0" y="861059"/>
                </a:lnTo>
                <a:lnTo>
                  <a:pt x="238760" y="861059"/>
                </a:lnTo>
                <a:lnTo>
                  <a:pt x="238760" y="0"/>
                </a:lnTo>
                <a:close/>
              </a:path>
            </a:pathLst>
          </a:custGeom>
          <a:solidFill>
            <a:srgbClr val="006746"/>
          </a:solidFill>
        </p:spPr>
        <p:txBody>
          <a:bodyPr wrap="square" lIns="0" tIns="0" rIns="0" bIns="0" rtlCol="0"/>
          <a:lstStyle/>
          <a:p>
            <a:endParaRPr/>
          </a:p>
        </p:txBody>
      </p:sp>
      <p:sp>
        <p:nvSpPr>
          <p:cNvPr id="19" name="bg object 19"/>
          <p:cNvSpPr/>
          <p:nvPr/>
        </p:nvSpPr>
        <p:spPr>
          <a:xfrm>
            <a:off x="0" y="4568614"/>
            <a:ext cx="318347" cy="1144692"/>
          </a:xfrm>
          <a:custGeom>
            <a:avLst/>
            <a:gdLst/>
            <a:ahLst/>
            <a:cxnLst/>
            <a:rect l="l" t="t" r="r" b="b"/>
            <a:pathLst>
              <a:path w="238760" h="858520">
                <a:moveTo>
                  <a:pt x="238760" y="0"/>
                </a:moveTo>
                <a:lnTo>
                  <a:pt x="0" y="0"/>
                </a:lnTo>
                <a:lnTo>
                  <a:pt x="0" y="858519"/>
                </a:lnTo>
                <a:lnTo>
                  <a:pt x="238760" y="858519"/>
                </a:lnTo>
                <a:lnTo>
                  <a:pt x="238760" y="0"/>
                </a:lnTo>
                <a:close/>
              </a:path>
            </a:pathLst>
          </a:custGeom>
          <a:solidFill>
            <a:srgbClr val="009F97"/>
          </a:solidFill>
        </p:spPr>
        <p:txBody>
          <a:bodyPr wrap="square" lIns="0" tIns="0" rIns="0" bIns="0" rtlCol="0"/>
          <a:lstStyle/>
          <a:p>
            <a:endParaRPr/>
          </a:p>
        </p:txBody>
      </p:sp>
      <p:sp>
        <p:nvSpPr>
          <p:cNvPr id="20" name="bg object 20"/>
          <p:cNvSpPr/>
          <p:nvPr/>
        </p:nvSpPr>
        <p:spPr>
          <a:xfrm>
            <a:off x="0" y="3423921"/>
            <a:ext cx="318347" cy="1144692"/>
          </a:xfrm>
          <a:custGeom>
            <a:avLst/>
            <a:gdLst/>
            <a:ahLst/>
            <a:cxnLst/>
            <a:rect l="l" t="t" r="r" b="b"/>
            <a:pathLst>
              <a:path w="238760" h="858520">
                <a:moveTo>
                  <a:pt x="238760" y="0"/>
                </a:moveTo>
                <a:lnTo>
                  <a:pt x="0" y="0"/>
                </a:lnTo>
                <a:lnTo>
                  <a:pt x="0" y="858519"/>
                </a:lnTo>
                <a:lnTo>
                  <a:pt x="238760" y="858519"/>
                </a:lnTo>
                <a:lnTo>
                  <a:pt x="238760" y="0"/>
                </a:lnTo>
                <a:close/>
              </a:path>
            </a:pathLst>
          </a:custGeom>
          <a:solidFill>
            <a:srgbClr val="64B32D"/>
          </a:solidFill>
        </p:spPr>
        <p:txBody>
          <a:bodyPr wrap="square" lIns="0" tIns="0" rIns="0" bIns="0" rtlCol="0"/>
          <a:lstStyle/>
          <a:p>
            <a:endParaRPr/>
          </a:p>
        </p:txBody>
      </p:sp>
      <p:sp>
        <p:nvSpPr>
          <p:cNvPr id="21" name="bg object 21"/>
          <p:cNvSpPr/>
          <p:nvPr/>
        </p:nvSpPr>
        <p:spPr>
          <a:xfrm>
            <a:off x="0" y="2279227"/>
            <a:ext cx="318347" cy="1148080"/>
          </a:xfrm>
          <a:custGeom>
            <a:avLst/>
            <a:gdLst/>
            <a:ahLst/>
            <a:cxnLst/>
            <a:rect l="l" t="t" r="r" b="b"/>
            <a:pathLst>
              <a:path w="238760" h="861060">
                <a:moveTo>
                  <a:pt x="238760" y="0"/>
                </a:moveTo>
                <a:lnTo>
                  <a:pt x="0" y="0"/>
                </a:lnTo>
                <a:lnTo>
                  <a:pt x="0" y="861059"/>
                </a:lnTo>
                <a:lnTo>
                  <a:pt x="238760" y="861059"/>
                </a:lnTo>
                <a:lnTo>
                  <a:pt x="238760" y="0"/>
                </a:lnTo>
                <a:close/>
              </a:path>
            </a:pathLst>
          </a:custGeom>
          <a:solidFill>
            <a:srgbClr val="00A8D6"/>
          </a:solidFill>
        </p:spPr>
        <p:txBody>
          <a:bodyPr wrap="square" lIns="0" tIns="0" rIns="0" bIns="0" rtlCol="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descr="A person carrying a person on his back&#10;&#10;Description automatically generated with medium confidence">
            <a:extLst>
              <a:ext uri="{FF2B5EF4-FFF2-40B4-BE49-F238E27FC236}">
                <a16:creationId xmlns:a16="http://schemas.microsoft.com/office/drawing/2014/main" id="{EF608F0B-271D-4184-A6E4-CB65FEF9EB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61351" y="1282275"/>
            <a:ext cx="3949963" cy="3949963"/>
          </a:xfrm>
          <a:custGeom>
            <a:avLst/>
            <a:gdLst>
              <a:gd name="connsiteX0" fmla="*/ 1480062 w 2962472"/>
              <a:gd name="connsiteY0" fmla="*/ 0 h 2962472"/>
              <a:gd name="connsiteX1" fmla="*/ 2962472 w 2962472"/>
              <a:gd name="connsiteY1" fmla="*/ 1482411 h 2962472"/>
              <a:gd name="connsiteX2" fmla="*/ 1480062 w 2962472"/>
              <a:gd name="connsiteY2" fmla="*/ 2962472 h 2962472"/>
              <a:gd name="connsiteX3" fmla="*/ 0 w 2962472"/>
              <a:gd name="connsiteY3" fmla="*/ 1482411 h 2962472"/>
            </a:gdLst>
            <a:ahLst/>
            <a:cxnLst>
              <a:cxn ang="0">
                <a:pos x="connsiteX0" y="connsiteY0"/>
              </a:cxn>
              <a:cxn ang="0">
                <a:pos x="connsiteX1" y="connsiteY1"/>
              </a:cxn>
              <a:cxn ang="0">
                <a:pos x="connsiteX2" y="connsiteY2"/>
              </a:cxn>
              <a:cxn ang="0">
                <a:pos x="connsiteX3" y="connsiteY3"/>
              </a:cxn>
            </a:cxnLst>
            <a:rect l="l" t="t" r="r" b="b"/>
            <a:pathLst>
              <a:path w="2962472" h="2962472">
                <a:moveTo>
                  <a:pt x="1480062" y="0"/>
                </a:moveTo>
                <a:lnTo>
                  <a:pt x="2962472" y="1482411"/>
                </a:lnTo>
                <a:lnTo>
                  <a:pt x="1480062" y="2962472"/>
                </a:lnTo>
                <a:lnTo>
                  <a:pt x="0" y="1482411"/>
                </a:lnTo>
                <a:close/>
              </a:path>
            </a:pathLst>
          </a:custGeom>
        </p:spPr>
      </p:pic>
      <p:pic>
        <p:nvPicPr>
          <p:cNvPr id="10" name="Picture 9" descr="A person in a swimsuit leaning on a railing&#10;&#10;Description automatically generated with low confidence">
            <a:extLst>
              <a:ext uri="{FF2B5EF4-FFF2-40B4-BE49-F238E27FC236}">
                <a16:creationId xmlns:a16="http://schemas.microsoft.com/office/drawing/2014/main" id="{462AB9D1-F568-47D9-AA07-5B8C9BA2F6D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90832" y="1282275"/>
            <a:ext cx="2913136" cy="3949963"/>
          </a:xfrm>
          <a:custGeom>
            <a:avLst/>
            <a:gdLst>
              <a:gd name="connsiteX0" fmla="*/ 1482411 w 2184852"/>
              <a:gd name="connsiteY0" fmla="*/ 0 h 2962472"/>
              <a:gd name="connsiteX1" fmla="*/ 2184852 w 2184852"/>
              <a:gd name="connsiteY1" fmla="*/ 697743 h 2962472"/>
              <a:gd name="connsiteX2" fmla="*/ 1411931 w 2184852"/>
              <a:gd name="connsiteY2" fmla="*/ 1482411 h 2962472"/>
              <a:gd name="connsiteX3" fmla="*/ 2184852 w 2184852"/>
              <a:gd name="connsiteY3" fmla="*/ 2262380 h 2962472"/>
              <a:gd name="connsiteX4" fmla="*/ 1482411 w 2184852"/>
              <a:gd name="connsiteY4" fmla="*/ 2962472 h 2962472"/>
              <a:gd name="connsiteX5" fmla="*/ 0 w 2184852"/>
              <a:gd name="connsiteY5" fmla="*/ 1482411 h 296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852" h="2962472">
                <a:moveTo>
                  <a:pt x="1482411" y="0"/>
                </a:moveTo>
                <a:lnTo>
                  <a:pt x="2184852" y="697743"/>
                </a:lnTo>
                <a:lnTo>
                  <a:pt x="1411931" y="1482411"/>
                </a:lnTo>
                <a:lnTo>
                  <a:pt x="2184852" y="2262380"/>
                </a:lnTo>
                <a:lnTo>
                  <a:pt x="1482411" y="2962472"/>
                </a:lnTo>
                <a:lnTo>
                  <a:pt x="0" y="1482411"/>
                </a:lnTo>
                <a:close/>
              </a:path>
            </a:pathLst>
          </a:custGeom>
        </p:spPr>
      </p:pic>
      <p:pic>
        <p:nvPicPr>
          <p:cNvPr id="12" name="Picture 11" descr="A picture containing wave&#10;&#10;Description automatically generated">
            <a:extLst>
              <a:ext uri="{FF2B5EF4-FFF2-40B4-BE49-F238E27FC236}">
                <a16:creationId xmlns:a16="http://schemas.microsoft.com/office/drawing/2014/main" id="{E41F8DF1-7AE6-4DE5-8665-515D168C69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9391"/>
          <a:stretch/>
        </p:blipFill>
        <p:spPr>
          <a:xfrm>
            <a:off x="10204184" y="-1825156"/>
            <a:ext cx="3949963" cy="3949963"/>
          </a:xfrm>
          <a:custGeom>
            <a:avLst/>
            <a:gdLst>
              <a:gd name="connsiteX0" fmla="*/ 1480061 w 2962472"/>
              <a:gd name="connsiteY0" fmla="*/ 0 h 2962472"/>
              <a:gd name="connsiteX1" fmla="*/ 2962472 w 2962472"/>
              <a:gd name="connsiteY1" fmla="*/ 1480061 h 2962472"/>
              <a:gd name="connsiteX2" fmla="*/ 1480061 w 2962472"/>
              <a:gd name="connsiteY2" fmla="*/ 2962472 h 2962472"/>
              <a:gd name="connsiteX3" fmla="*/ 0 w 2962472"/>
              <a:gd name="connsiteY3" fmla="*/ 1480061 h 2962472"/>
            </a:gdLst>
            <a:ahLst/>
            <a:cxnLst>
              <a:cxn ang="0">
                <a:pos x="connsiteX0" y="connsiteY0"/>
              </a:cxn>
              <a:cxn ang="0">
                <a:pos x="connsiteX1" y="connsiteY1"/>
              </a:cxn>
              <a:cxn ang="0">
                <a:pos x="connsiteX2" y="connsiteY2"/>
              </a:cxn>
              <a:cxn ang="0">
                <a:pos x="connsiteX3" y="connsiteY3"/>
              </a:cxn>
            </a:cxnLst>
            <a:rect l="l" t="t" r="r" b="b"/>
            <a:pathLst>
              <a:path w="2962472" h="2962472">
                <a:moveTo>
                  <a:pt x="1480061" y="0"/>
                </a:moveTo>
                <a:lnTo>
                  <a:pt x="2962472" y="1480061"/>
                </a:lnTo>
                <a:lnTo>
                  <a:pt x="1480061" y="2962472"/>
                </a:lnTo>
                <a:lnTo>
                  <a:pt x="0" y="1480061"/>
                </a:lnTo>
                <a:close/>
              </a:path>
            </a:pathLst>
          </a:custGeom>
        </p:spPr>
      </p:pic>
      <p:sp>
        <p:nvSpPr>
          <p:cNvPr id="21" name="Title 20">
            <a:extLst>
              <a:ext uri="{FF2B5EF4-FFF2-40B4-BE49-F238E27FC236}">
                <a16:creationId xmlns:a16="http://schemas.microsoft.com/office/drawing/2014/main" id="{356139CF-0ABD-4525-A4C4-402D4239E954}"/>
              </a:ext>
            </a:extLst>
          </p:cNvPr>
          <p:cNvSpPr>
            <a:spLocks noGrp="1"/>
          </p:cNvSpPr>
          <p:nvPr>
            <p:ph type="title"/>
          </p:nvPr>
        </p:nvSpPr>
        <p:spPr>
          <a:xfrm>
            <a:off x="669925" y="2903456"/>
            <a:ext cx="6026000" cy="991171"/>
          </a:xfrm>
          <a:prstGeom prst="rect">
            <a:avLst/>
          </a:prstGeom>
        </p:spPr>
        <p:txBody>
          <a:bodyPr/>
          <a:lstStyle>
            <a:lvl1pPr>
              <a:defRPr sz="4400"/>
            </a:lvl1pPr>
          </a:lstStyle>
          <a:p>
            <a:r>
              <a:rPr lang="en-US"/>
              <a:t>Click to edit Master title style</a:t>
            </a:r>
            <a:endParaRPr lang="en-GB"/>
          </a:p>
        </p:txBody>
      </p:sp>
      <p:pic>
        <p:nvPicPr>
          <p:cNvPr id="14" name="Picture 13">
            <a:extLst>
              <a:ext uri="{FF2B5EF4-FFF2-40B4-BE49-F238E27FC236}">
                <a16:creationId xmlns:a16="http://schemas.microsoft.com/office/drawing/2014/main" id="{AA974CCD-B4DE-4C61-8FB6-660F622C35C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151955" y="236054"/>
            <a:ext cx="1913900" cy="1913900"/>
          </a:xfrm>
          <a:custGeom>
            <a:avLst/>
            <a:gdLst>
              <a:gd name="connsiteX0" fmla="*/ 955384 w 1913900"/>
              <a:gd name="connsiteY0" fmla="*/ 0 h 1913900"/>
              <a:gd name="connsiteX1" fmla="*/ 1913900 w 1913900"/>
              <a:gd name="connsiteY1" fmla="*/ 958516 h 1913900"/>
              <a:gd name="connsiteX2" fmla="*/ 955384 w 1913900"/>
              <a:gd name="connsiteY2" fmla="*/ 1913900 h 1913900"/>
              <a:gd name="connsiteX3" fmla="*/ 0 w 1913900"/>
              <a:gd name="connsiteY3" fmla="*/ 958516 h 1913900"/>
            </a:gdLst>
            <a:ahLst/>
            <a:cxnLst>
              <a:cxn ang="0">
                <a:pos x="connsiteX0" y="connsiteY0"/>
              </a:cxn>
              <a:cxn ang="0">
                <a:pos x="connsiteX1" y="connsiteY1"/>
              </a:cxn>
              <a:cxn ang="0">
                <a:pos x="connsiteX2" y="connsiteY2"/>
              </a:cxn>
              <a:cxn ang="0">
                <a:pos x="connsiteX3" y="connsiteY3"/>
              </a:cxn>
            </a:cxnLst>
            <a:rect l="l" t="t" r="r" b="b"/>
            <a:pathLst>
              <a:path w="1913900" h="1913900">
                <a:moveTo>
                  <a:pt x="955384" y="0"/>
                </a:moveTo>
                <a:lnTo>
                  <a:pt x="1913900" y="958516"/>
                </a:lnTo>
                <a:lnTo>
                  <a:pt x="955384" y="1913900"/>
                </a:lnTo>
                <a:lnTo>
                  <a:pt x="0" y="958516"/>
                </a:lnTo>
                <a:close/>
              </a:path>
            </a:pathLst>
          </a:custGeom>
        </p:spPr>
      </p:pic>
      <p:pic>
        <p:nvPicPr>
          <p:cNvPr id="17" name="Picture 16">
            <a:extLst>
              <a:ext uri="{FF2B5EF4-FFF2-40B4-BE49-F238E27FC236}">
                <a16:creationId xmlns:a16="http://schemas.microsoft.com/office/drawing/2014/main" id="{54C70D58-0073-4685-8D59-6E880434408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198178" y="4383356"/>
            <a:ext cx="3949963" cy="3949963"/>
          </a:xfrm>
          <a:custGeom>
            <a:avLst/>
            <a:gdLst>
              <a:gd name="connsiteX0" fmla="*/ 1976548 w 3949963"/>
              <a:gd name="connsiteY0" fmla="*/ 0 h 3949963"/>
              <a:gd name="connsiteX1" fmla="*/ 3949963 w 3949963"/>
              <a:gd name="connsiteY1" fmla="*/ 1973416 h 3949963"/>
              <a:gd name="connsiteX2" fmla="*/ 1976548 w 3949963"/>
              <a:gd name="connsiteY2" fmla="*/ 3949963 h 3949963"/>
              <a:gd name="connsiteX3" fmla="*/ 0 w 3949963"/>
              <a:gd name="connsiteY3" fmla="*/ 1973416 h 3949963"/>
            </a:gdLst>
            <a:ahLst/>
            <a:cxnLst>
              <a:cxn ang="0">
                <a:pos x="connsiteX0" y="connsiteY0"/>
              </a:cxn>
              <a:cxn ang="0">
                <a:pos x="connsiteX1" y="connsiteY1"/>
              </a:cxn>
              <a:cxn ang="0">
                <a:pos x="connsiteX2" y="connsiteY2"/>
              </a:cxn>
              <a:cxn ang="0">
                <a:pos x="connsiteX3" y="connsiteY3"/>
              </a:cxn>
            </a:cxnLst>
            <a:rect l="l" t="t" r="r" b="b"/>
            <a:pathLst>
              <a:path w="3949963" h="3949963">
                <a:moveTo>
                  <a:pt x="1976548" y="0"/>
                </a:moveTo>
                <a:lnTo>
                  <a:pt x="3949963" y="1973416"/>
                </a:lnTo>
                <a:lnTo>
                  <a:pt x="1976548" y="3949963"/>
                </a:lnTo>
                <a:lnTo>
                  <a:pt x="0" y="1973416"/>
                </a:lnTo>
                <a:close/>
              </a:path>
            </a:pathLst>
          </a:custGeom>
        </p:spPr>
      </p:pic>
      <p:pic>
        <p:nvPicPr>
          <p:cNvPr id="18" name="Picture 17" descr="A group of children running in a grassy area&#10;&#10;Description automatically generated with low confidence">
            <a:extLst>
              <a:ext uri="{FF2B5EF4-FFF2-40B4-BE49-F238E27FC236}">
                <a16:creationId xmlns:a16="http://schemas.microsoft.com/office/drawing/2014/main" id="{01CD7351-D7D2-4250-B5C4-C0DADC30C62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142558" y="4364562"/>
            <a:ext cx="1913900" cy="1913900"/>
          </a:xfrm>
          <a:custGeom>
            <a:avLst/>
            <a:gdLst>
              <a:gd name="connsiteX0" fmla="*/ 955384 w 1913900"/>
              <a:gd name="connsiteY0" fmla="*/ 0 h 1913900"/>
              <a:gd name="connsiteX1" fmla="*/ 1913900 w 1913900"/>
              <a:gd name="connsiteY1" fmla="*/ 958516 h 1913900"/>
              <a:gd name="connsiteX2" fmla="*/ 955384 w 1913900"/>
              <a:gd name="connsiteY2" fmla="*/ 1913900 h 1913900"/>
              <a:gd name="connsiteX3" fmla="*/ 0 w 1913900"/>
              <a:gd name="connsiteY3" fmla="*/ 958516 h 1913900"/>
            </a:gdLst>
            <a:ahLst/>
            <a:cxnLst>
              <a:cxn ang="0">
                <a:pos x="connsiteX0" y="connsiteY0"/>
              </a:cxn>
              <a:cxn ang="0">
                <a:pos x="connsiteX1" y="connsiteY1"/>
              </a:cxn>
              <a:cxn ang="0">
                <a:pos x="connsiteX2" y="connsiteY2"/>
              </a:cxn>
              <a:cxn ang="0">
                <a:pos x="connsiteX3" y="connsiteY3"/>
              </a:cxn>
            </a:cxnLst>
            <a:rect l="l" t="t" r="r" b="b"/>
            <a:pathLst>
              <a:path w="1913900" h="1913900">
                <a:moveTo>
                  <a:pt x="955384" y="0"/>
                </a:moveTo>
                <a:lnTo>
                  <a:pt x="1913900" y="958516"/>
                </a:lnTo>
                <a:lnTo>
                  <a:pt x="955384" y="1913900"/>
                </a:lnTo>
                <a:lnTo>
                  <a:pt x="0" y="958516"/>
                </a:lnTo>
                <a:close/>
              </a:path>
            </a:pathLst>
          </a:custGeom>
        </p:spPr>
      </p:pic>
    </p:spTree>
    <p:extLst>
      <p:ext uri="{BB962C8B-B14F-4D97-AF65-F5344CB8AC3E}">
        <p14:creationId xmlns:p14="http://schemas.microsoft.com/office/powerpoint/2010/main" val="130831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FD3BA-E306-9F5F-4CB0-DAA670A452EC}"/>
              </a:ext>
            </a:extLst>
          </p:cNvPr>
          <p:cNvSpPr>
            <a:spLocks noGrp="1"/>
          </p:cNvSpPr>
          <p:nvPr>
            <p:ph type="title"/>
          </p:nvPr>
        </p:nvSpPr>
        <p:spPr>
          <a:xfrm>
            <a:off x="670983" y="596900"/>
            <a:ext cx="10876233" cy="7747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20631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670983" y="596900"/>
            <a:ext cx="10876233" cy="774700"/>
          </a:xfrm>
          <a:prstGeom prst="rect">
            <a:avLst/>
          </a:prstGeom>
        </p:spPr>
        <p:txBody>
          <a:bodyPr/>
          <a:lstStyle>
            <a:lvl1pPr>
              <a:defRPr sz="2300"/>
            </a:lvl1pPr>
          </a:lstStyle>
          <a:p>
            <a:r>
              <a:rPr lang="en-GB"/>
              <a:t>Click to edit Master title style</a:t>
            </a:r>
            <a:endParaRPr lang="en-US"/>
          </a:p>
        </p:txBody>
      </p:sp>
      <p:sp>
        <p:nvSpPr>
          <p:cNvPr id="3" name="Content Placeholder 2"/>
          <p:cNvSpPr>
            <a:spLocks noGrp="1"/>
          </p:cNvSpPr>
          <p:nvPr>
            <p:ph idx="1"/>
          </p:nvPr>
        </p:nvSpPr>
        <p:spPr>
          <a:xfrm>
            <a:off x="670983" y="1557337"/>
            <a:ext cx="10876233" cy="4356101"/>
          </a:xfrm>
        </p:spPr>
        <p:txBody>
          <a:bodyPr lIns="0" tIns="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3847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BEA758-9CBD-4B02-9CC9-3E1AF735F48E}"/>
              </a:ext>
            </a:extLst>
          </p:cNvPr>
          <p:cNvSpPr>
            <a:spLocks noGrp="1"/>
          </p:cNvSpPr>
          <p:nvPr>
            <p:ph type="sldNum" sz="quarter" idx="10"/>
          </p:nvPr>
        </p:nvSpPr>
        <p:spPr>
          <a:xfrm>
            <a:off x="670984" y="6447819"/>
            <a:ext cx="318347" cy="184666"/>
          </a:xfrm>
          <a:prstGeom prst="rect">
            <a:avLst/>
          </a:prstGeom>
        </p:spPr>
        <p:txBody>
          <a:bodyPr/>
          <a:lstStyle/>
          <a:p>
            <a:pPr>
              <a:spcBef>
                <a:spcPts val="33"/>
              </a:spcBef>
            </a:pPr>
            <a:fld id="{81D60167-4931-47E6-BA6A-407CBD079E47}" type="slidenum">
              <a:rPr lang="en-GB" spc="-7" smtClean="0"/>
              <a:pPr>
                <a:spcBef>
                  <a:spcPts val="33"/>
                </a:spcBef>
              </a:pPr>
              <a:t>‹#›</a:t>
            </a:fld>
            <a:endParaRPr lang="en-GB" spc="-7"/>
          </a:p>
        </p:txBody>
      </p:sp>
      <p:sp>
        <p:nvSpPr>
          <p:cNvPr id="3" name="Title 8">
            <a:extLst>
              <a:ext uri="{FF2B5EF4-FFF2-40B4-BE49-F238E27FC236}">
                <a16:creationId xmlns:a16="http://schemas.microsoft.com/office/drawing/2014/main" id="{9D13DDFA-EDE4-D727-6A50-BC03757755BF}"/>
              </a:ext>
            </a:extLst>
          </p:cNvPr>
          <p:cNvSpPr>
            <a:spLocks noGrp="1"/>
          </p:cNvSpPr>
          <p:nvPr>
            <p:ph type="title"/>
          </p:nvPr>
        </p:nvSpPr>
        <p:spPr>
          <a:xfrm>
            <a:off x="670983" y="596900"/>
            <a:ext cx="10876233" cy="774700"/>
          </a:xfrm>
          <a:prstGeom prst="rect">
            <a:avLst/>
          </a:prstGeom>
        </p:spPr>
        <p:txBody>
          <a:bodyPr/>
          <a:lstStyle>
            <a:lvl1pPr>
              <a:defRPr sz="2300"/>
            </a:lvl1pPr>
          </a:lstStyle>
          <a:p>
            <a:r>
              <a:rPr lang="en-US"/>
              <a:t>Click to edit Master title style</a:t>
            </a:r>
            <a:endParaRPr lang="en-GB"/>
          </a:p>
        </p:txBody>
      </p:sp>
    </p:spTree>
    <p:extLst>
      <p:ext uri="{BB962C8B-B14F-4D97-AF65-F5344CB8AC3E}">
        <p14:creationId xmlns:p14="http://schemas.microsoft.com/office/powerpoint/2010/main" val="316831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6" descr="A person carrying a person on his back&#10;&#10;Description automatically generated with medium confidence">
            <a:extLst>
              <a:ext uri="{FF2B5EF4-FFF2-40B4-BE49-F238E27FC236}">
                <a16:creationId xmlns:a16="http://schemas.microsoft.com/office/drawing/2014/main" id="{EF608F0B-271D-4184-A6E4-CB65FEF9EB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61351" y="1282275"/>
            <a:ext cx="3949963" cy="3949963"/>
          </a:xfrm>
          <a:custGeom>
            <a:avLst/>
            <a:gdLst>
              <a:gd name="connsiteX0" fmla="*/ 1480062 w 2962472"/>
              <a:gd name="connsiteY0" fmla="*/ 0 h 2962472"/>
              <a:gd name="connsiteX1" fmla="*/ 2962472 w 2962472"/>
              <a:gd name="connsiteY1" fmla="*/ 1482411 h 2962472"/>
              <a:gd name="connsiteX2" fmla="*/ 1480062 w 2962472"/>
              <a:gd name="connsiteY2" fmla="*/ 2962472 h 2962472"/>
              <a:gd name="connsiteX3" fmla="*/ 0 w 2962472"/>
              <a:gd name="connsiteY3" fmla="*/ 1482411 h 2962472"/>
            </a:gdLst>
            <a:ahLst/>
            <a:cxnLst>
              <a:cxn ang="0">
                <a:pos x="connsiteX0" y="connsiteY0"/>
              </a:cxn>
              <a:cxn ang="0">
                <a:pos x="connsiteX1" y="connsiteY1"/>
              </a:cxn>
              <a:cxn ang="0">
                <a:pos x="connsiteX2" y="connsiteY2"/>
              </a:cxn>
              <a:cxn ang="0">
                <a:pos x="connsiteX3" y="connsiteY3"/>
              </a:cxn>
            </a:cxnLst>
            <a:rect l="l" t="t" r="r" b="b"/>
            <a:pathLst>
              <a:path w="2962472" h="2962472">
                <a:moveTo>
                  <a:pt x="1480062" y="0"/>
                </a:moveTo>
                <a:lnTo>
                  <a:pt x="2962472" y="1482411"/>
                </a:lnTo>
                <a:lnTo>
                  <a:pt x="1480062" y="2962472"/>
                </a:lnTo>
                <a:lnTo>
                  <a:pt x="0" y="1482411"/>
                </a:lnTo>
                <a:close/>
              </a:path>
            </a:pathLst>
          </a:custGeom>
        </p:spPr>
      </p:pic>
      <p:pic>
        <p:nvPicPr>
          <p:cNvPr id="10" name="Picture 9" descr="A person in a swimsuit leaning on a railing&#10;&#10;Description automatically generated with low confidence">
            <a:extLst>
              <a:ext uri="{FF2B5EF4-FFF2-40B4-BE49-F238E27FC236}">
                <a16:creationId xmlns:a16="http://schemas.microsoft.com/office/drawing/2014/main" id="{462AB9D1-F568-47D9-AA07-5B8C9BA2F6D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90832" y="1282275"/>
            <a:ext cx="2913136" cy="3949963"/>
          </a:xfrm>
          <a:custGeom>
            <a:avLst/>
            <a:gdLst>
              <a:gd name="connsiteX0" fmla="*/ 1482411 w 2184852"/>
              <a:gd name="connsiteY0" fmla="*/ 0 h 2962472"/>
              <a:gd name="connsiteX1" fmla="*/ 2184852 w 2184852"/>
              <a:gd name="connsiteY1" fmla="*/ 697743 h 2962472"/>
              <a:gd name="connsiteX2" fmla="*/ 1411931 w 2184852"/>
              <a:gd name="connsiteY2" fmla="*/ 1482411 h 2962472"/>
              <a:gd name="connsiteX3" fmla="*/ 2184852 w 2184852"/>
              <a:gd name="connsiteY3" fmla="*/ 2262380 h 2962472"/>
              <a:gd name="connsiteX4" fmla="*/ 1482411 w 2184852"/>
              <a:gd name="connsiteY4" fmla="*/ 2962472 h 2962472"/>
              <a:gd name="connsiteX5" fmla="*/ 0 w 2184852"/>
              <a:gd name="connsiteY5" fmla="*/ 1482411 h 296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852" h="2962472">
                <a:moveTo>
                  <a:pt x="1482411" y="0"/>
                </a:moveTo>
                <a:lnTo>
                  <a:pt x="2184852" y="697743"/>
                </a:lnTo>
                <a:lnTo>
                  <a:pt x="1411931" y="1482411"/>
                </a:lnTo>
                <a:lnTo>
                  <a:pt x="2184852" y="2262380"/>
                </a:lnTo>
                <a:lnTo>
                  <a:pt x="1482411" y="2962472"/>
                </a:lnTo>
                <a:lnTo>
                  <a:pt x="0" y="1482411"/>
                </a:lnTo>
                <a:close/>
              </a:path>
            </a:pathLst>
          </a:custGeom>
        </p:spPr>
      </p:pic>
      <p:pic>
        <p:nvPicPr>
          <p:cNvPr id="12" name="Picture 11" descr="A picture containing wave&#10;&#10;Description automatically generated">
            <a:extLst>
              <a:ext uri="{FF2B5EF4-FFF2-40B4-BE49-F238E27FC236}">
                <a16:creationId xmlns:a16="http://schemas.microsoft.com/office/drawing/2014/main" id="{E41F8DF1-7AE6-4DE5-8665-515D168C69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9391"/>
          <a:stretch/>
        </p:blipFill>
        <p:spPr>
          <a:xfrm>
            <a:off x="10204184" y="-1825156"/>
            <a:ext cx="3949963" cy="3949963"/>
          </a:xfrm>
          <a:custGeom>
            <a:avLst/>
            <a:gdLst>
              <a:gd name="connsiteX0" fmla="*/ 1480061 w 2962472"/>
              <a:gd name="connsiteY0" fmla="*/ 0 h 2962472"/>
              <a:gd name="connsiteX1" fmla="*/ 2962472 w 2962472"/>
              <a:gd name="connsiteY1" fmla="*/ 1480061 h 2962472"/>
              <a:gd name="connsiteX2" fmla="*/ 1480061 w 2962472"/>
              <a:gd name="connsiteY2" fmla="*/ 2962472 h 2962472"/>
              <a:gd name="connsiteX3" fmla="*/ 0 w 2962472"/>
              <a:gd name="connsiteY3" fmla="*/ 1480061 h 2962472"/>
            </a:gdLst>
            <a:ahLst/>
            <a:cxnLst>
              <a:cxn ang="0">
                <a:pos x="connsiteX0" y="connsiteY0"/>
              </a:cxn>
              <a:cxn ang="0">
                <a:pos x="connsiteX1" y="connsiteY1"/>
              </a:cxn>
              <a:cxn ang="0">
                <a:pos x="connsiteX2" y="connsiteY2"/>
              </a:cxn>
              <a:cxn ang="0">
                <a:pos x="connsiteX3" y="connsiteY3"/>
              </a:cxn>
            </a:cxnLst>
            <a:rect l="l" t="t" r="r" b="b"/>
            <a:pathLst>
              <a:path w="2962472" h="2962472">
                <a:moveTo>
                  <a:pt x="1480061" y="0"/>
                </a:moveTo>
                <a:lnTo>
                  <a:pt x="2962472" y="1480061"/>
                </a:lnTo>
                <a:lnTo>
                  <a:pt x="1480061" y="2962472"/>
                </a:lnTo>
                <a:lnTo>
                  <a:pt x="0" y="1480061"/>
                </a:lnTo>
                <a:close/>
              </a:path>
            </a:pathLst>
          </a:custGeom>
        </p:spPr>
      </p:pic>
      <p:sp>
        <p:nvSpPr>
          <p:cNvPr id="21" name="Title 20">
            <a:extLst>
              <a:ext uri="{FF2B5EF4-FFF2-40B4-BE49-F238E27FC236}">
                <a16:creationId xmlns:a16="http://schemas.microsoft.com/office/drawing/2014/main" id="{356139CF-0ABD-4525-A4C4-402D4239E954}"/>
              </a:ext>
            </a:extLst>
          </p:cNvPr>
          <p:cNvSpPr>
            <a:spLocks noGrp="1"/>
          </p:cNvSpPr>
          <p:nvPr>
            <p:ph type="title"/>
          </p:nvPr>
        </p:nvSpPr>
        <p:spPr>
          <a:xfrm>
            <a:off x="2188033" y="2569594"/>
            <a:ext cx="4507892" cy="1325033"/>
          </a:xfrm>
          <a:prstGeom prst="rect">
            <a:avLst/>
          </a:prstGeom>
        </p:spPr>
        <p:txBody>
          <a:bodyPr/>
          <a:lstStyle/>
          <a:p>
            <a:r>
              <a:rPr lang="en-US"/>
              <a:t>Click to edit Master title style</a:t>
            </a:r>
            <a:endParaRPr lang="en-GB"/>
          </a:p>
        </p:txBody>
      </p:sp>
      <p:pic>
        <p:nvPicPr>
          <p:cNvPr id="14" name="Picture 13">
            <a:extLst>
              <a:ext uri="{FF2B5EF4-FFF2-40B4-BE49-F238E27FC236}">
                <a16:creationId xmlns:a16="http://schemas.microsoft.com/office/drawing/2014/main" id="{AA974CCD-B4DE-4C61-8FB6-660F622C35C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151955" y="236054"/>
            <a:ext cx="1913900" cy="1913900"/>
          </a:xfrm>
          <a:custGeom>
            <a:avLst/>
            <a:gdLst>
              <a:gd name="connsiteX0" fmla="*/ 955384 w 1913900"/>
              <a:gd name="connsiteY0" fmla="*/ 0 h 1913900"/>
              <a:gd name="connsiteX1" fmla="*/ 1913900 w 1913900"/>
              <a:gd name="connsiteY1" fmla="*/ 958516 h 1913900"/>
              <a:gd name="connsiteX2" fmla="*/ 955384 w 1913900"/>
              <a:gd name="connsiteY2" fmla="*/ 1913900 h 1913900"/>
              <a:gd name="connsiteX3" fmla="*/ 0 w 1913900"/>
              <a:gd name="connsiteY3" fmla="*/ 958516 h 1913900"/>
            </a:gdLst>
            <a:ahLst/>
            <a:cxnLst>
              <a:cxn ang="0">
                <a:pos x="connsiteX0" y="connsiteY0"/>
              </a:cxn>
              <a:cxn ang="0">
                <a:pos x="connsiteX1" y="connsiteY1"/>
              </a:cxn>
              <a:cxn ang="0">
                <a:pos x="connsiteX2" y="connsiteY2"/>
              </a:cxn>
              <a:cxn ang="0">
                <a:pos x="connsiteX3" y="connsiteY3"/>
              </a:cxn>
            </a:cxnLst>
            <a:rect l="l" t="t" r="r" b="b"/>
            <a:pathLst>
              <a:path w="1913900" h="1913900">
                <a:moveTo>
                  <a:pt x="955384" y="0"/>
                </a:moveTo>
                <a:lnTo>
                  <a:pt x="1913900" y="958516"/>
                </a:lnTo>
                <a:lnTo>
                  <a:pt x="955384" y="1913900"/>
                </a:lnTo>
                <a:lnTo>
                  <a:pt x="0" y="958516"/>
                </a:lnTo>
                <a:close/>
              </a:path>
            </a:pathLst>
          </a:custGeom>
        </p:spPr>
      </p:pic>
      <p:pic>
        <p:nvPicPr>
          <p:cNvPr id="17" name="Picture 16">
            <a:extLst>
              <a:ext uri="{FF2B5EF4-FFF2-40B4-BE49-F238E27FC236}">
                <a16:creationId xmlns:a16="http://schemas.microsoft.com/office/drawing/2014/main" id="{54C70D58-0073-4685-8D59-6E880434408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198178" y="4383356"/>
            <a:ext cx="3949963" cy="3949963"/>
          </a:xfrm>
          <a:custGeom>
            <a:avLst/>
            <a:gdLst>
              <a:gd name="connsiteX0" fmla="*/ 1976548 w 3949963"/>
              <a:gd name="connsiteY0" fmla="*/ 0 h 3949963"/>
              <a:gd name="connsiteX1" fmla="*/ 3949963 w 3949963"/>
              <a:gd name="connsiteY1" fmla="*/ 1973416 h 3949963"/>
              <a:gd name="connsiteX2" fmla="*/ 1976548 w 3949963"/>
              <a:gd name="connsiteY2" fmla="*/ 3949963 h 3949963"/>
              <a:gd name="connsiteX3" fmla="*/ 0 w 3949963"/>
              <a:gd name="connsiteY3" fmla="*/ 1973416 h 3949963"/>
            </a:gdLst>
            <a:ahLst/>
            <a:cxnLst>
              <a:cxn ang="0">
                <a:pos x="connsiteX0" y="connsiteY0"/>
              </a:cxn>
              <a:cxn ang="0">
                <a:pos x="connsiteX1" y="connsiteY1"/>
              </a:cxn>
              <a:cxn ang="0">
                <a:pos x="connsiteX2" y="connsiteY2"/>
              </a:cxn>
              <a:cxn ang="0">
                <a:pos x="connsiteX3" y="connsiteY3"/>
              </a:cxn>
            </a:cxnLst>
            <a:rect l="l" t="t" r="r" b="b"/>
            <a:pathLst>
              <a:path w="3949963" h="3949963">
                <a:moveTo>
                  <a:pt x="1976548" y="0"/>
                </a:moveTo>
                <a:lnTo>
                  <a:pt x="3949963" y="1973416"/>
                </a:lnTo>
                <a:lnTo>
                  <a:pt x="1976548" y="3949963"/>
                </a:lnTo>
                <a:lnTo>
                  <a:pt x="0" y="1973416"/>
                </a:lnTo>
                <a:close/>
              </a:path>
            </a:pathLst>
          </a:custGeom>
        </p:spPr>
      </p:pic>
      <p:pic>
        <p:nvPicPr>
          <p:cNvPr id="18" name="Picture 17" descr="A group of children running in a grassy area&#10;&#10;Description automatically generated with low confidence">
            <a:extLst>
              <a:ext uri="{FF2B5EF4-FFF2-40B4-BE49-F238E27FC236}">
                <a16:creationId xmlns:a16="http://schemas.microsoft.com/office/drawing/2014/main" id="{01CD7351-D7D2-4250-B5C4-C0DADC30C620}"/>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142558" y="4364562"/>
            <a:ext cx="1913900" cy="1913900"/>
          </a:xfrm>
          <a:custGeom>
            <a:avLst/>
            <a:gdLst>
              <a:gd name="connsiteX0" fmla="*/ 955384 w 1913900"/>
              <a:gd name="connsiteY0" fmla="*/ 0 h 1913900"/>
              <a:gd name="connsiteX1" fmla="*/ 1913900 w 1913900"/>
              <a:gd name="connsiteY1" fmla="*/ 958516 h 1913900"/>
              <a:gd name="connsiteX2" fmla="*/ 955384 w 1913900"/>
              <a:gd name="connsiteY2" fmla="*/ 1913900 h 1913900"/>
              <a:gd name="connsiteX3" fmla="*/ 0 w 1913900"/>
              <a:gd name="connsiteY3" fmla="*/ 958516 h 1913900"/>
            </a:gdLst>
            <a:ahLst/>
            <a:cxnLst>
              <a:cxn ang="0">
                <a:pos x="connsiteX0" y="connsiteY0"/>
              </a:cxn>
              <a:cxn ang="0">
                <a:pos x="connsiteX1" y="connsiteY1"/>
              </a:cxn>
              <a:cxn ang="0">
                <a:pos x="connsiteX2" y="connsiteY2"/>
              </a:cxn>
              <a:cxn ang="0">
                <a:pos x="connsiteX3" y="connsiteY3"/>
              </a:cxn>
            </a:cxnLst>
            <a:rect l="l" t="t" r="r" b="b"/>
            <a:pathLst>
              <a:path w="1913900" h="1913900">
                <a:moveTo>
                  <a:pt x="955384" y="0"/>
                </a:moveTo>
                <a:lnTo>
                  <a:pt x="1913900" y="958516"/>
                </a:lnTo>
                <a:lnTo>
                  <a:pt x="955384" y="1913900"/>
                </a:lnTo>
                <a:lnTo>
                  <a:pt x="0" y="958516"/>
                </a:lnTo>
                <a:close/>
              </a:path>
            </a:pathLst>
          </a:custGeom>
        </p:spPr>
      </p:pic>
    </p:spTree>
    <p:extLst>
      <p:ext uri="{BB962C8B-B14F-4D97-AF65-F5344CB8AC3E}">
        <p14:creationId xmlns:p14="http://schemas.microsoft.com/office/powerpoint/2010/main" val="378903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2" cstate="screen">
            <a:extLst>
              <a:ext uri="{28A0092B-C50C-407E-A947-70E740481C1C}">
                <a14:useLocalDpi xmlns:a14="http://schemas.microsoft.com/office/drawing/2010/main"/>
              </a:ext>
            </a:extLst>
          </a:blip>
          <a:stretch>
            <a:fillRect/>
          </a:stretch>
        </p:blipFill>
        <p:spPr>
          <a:xfrm>
            <a:off x="10326494" y="67645"/>
            <a:ext cx="1225743" cy="640380"/>
          </a:xfrm>
          <a:prstGeom prst="rect">
            <a:avLst/>
          </a:prstGeom>
        </p:spPr>
      </p:pic>
      <p:sp>
        <p:nvSpPr>
          <p:cNvPr id="17" name="bg object 17"/>
          <p:cNvSpPr/>
          <p:nvPr/>
        </p:nvSpPr>
        <p:spPr>
          <a:xfrm>
            <a:off x="0" y="0"/>
            <a:ext cx="318347" cy="1148080"/>
          </a:xfrm>
          <a:custGeom>
            <a:avLst/>
            <a:gdLst/>
            <a:ahLst/>
            <a:cxnLst/>
            <a:rect l="l" t="t" r="r" b="b"/>
            <a:pathLst>
              <a:path w="238760" h="861060">
                <a:moveTo>
                  <a:pt x="238760" y="0"/>
                </a:moveTo>
                <a:lnTo>
                  <a:pt x="0" y="0"/>
                </a:lnTo>
                <a:lnTo>
                  <a:pt x="0" y="861060"/>
                </a:lnTo>
                <a:lnTo>
                  <a:pt x="238760" y="861060"/>
                </a:lnTo>
                <a:lnTo>
                  <a:pt x="238760" y="0"/>
                </a:lnTo>
                <a:close/>
              </a:path>
            </a:pathLst>
          </a:custGeom>
          <a:solidFill>
            <a:srgbClr val="033E85"/>
          </a:solidFill>
        </p:spPr>
        <p:txBody>
          <a:bodyPr wrap="square" lIns="0" tIns="0" rIns="0" bIns="0" rtlCol="0"/>
          <a:lstStyle/>
          <a:p>
            <a:endParaRPr/>
          </a:p>
        </p:txBody>
      </p:sp>
      <p:sp>
        <p:nvSpPr>
          <p:cNvPr id="18" name="bg object 18"/>
          <p:cNvSpPr/>
          <p:nvPr/>
        </p:nvSpPr>
        <p:spPr>
          <a:xfrm>
            <a:off x="0" y="1144693"/>
            <a:ext cx="318347" cy="1144692"/>
          </a:xfrm>
          <a:custGeom>
            <a:avLst/>
            <a:gdLst/>
            <a:ahLst/>
            <a:cxnLst/>
            <a:rect l="l" t="t" r="r" b="b"/>
            <a:pathLst>
              <a:path w="238760" h="858519">
                <a:moveTo>
                  <a:pt x="238760" y="0"/>
                </a:moveTo>
                <a:lnTo>
                  <a:pt x="0" y="0"/>
                </a:lnTo>
                <a:lnTo>
                  <a:pt x="0" y="858519"/>
                </a:lnTo>
                <a:lnTo>
                  <a:pt x="238760" y="858519"/>
                </a:lnTo>
                <a:lnTo>
                  <a:pt x="238760" y="0"/>
                </a:lnTo>
                <a:close/>
              </a:path>
            </a:pathLst>
          </a:custGeom>
          <a:solidFill>
            <a:srgbClr val="0069B3"/>
          </a:solidFill>
        </p:spPr>
        <p:txBody>
          <a:bodyPr wrap="square" lIns="0" tIns="0" rIns="0" bIns="0" rtlCol="0"/>
          <a:lstStyle/>
          <a:p>
            <a:endParaRPr/>
          </a:p>
        </p:txBody>
      </p:sp>
      <p:sp>
        <p:nvSpPr>
          <p:cNvPr id="19" name="bg object 19"/>
          <p:cNvSpPr/>
          <p:nvPr/>
        </p:nvSpPr>
        <p:spPr>
          <a:xfrm>
            <a:off x="0" y="5709919"/>
            <a:ext cx="318347" cy="1148080"/>
          </a:xfrm>
          <a:custGeom>
            <a:avLst/>
            <a:gdLst/>
            <a:ahLst/>
            <a:cxnLst/>
            <a:rect l="l" t="t" r="r" b="b"/>
            <a:pathLst>
              <a:path w="238760" h="861060">
                <a:moveTo>
                  <a:pt x="238760" y="0"/>
                </a:moveTo>
                <a:lnTo>
                  <a:pt x="0" y="0"/>
                </a:lnTo>
                <a:lnTo>
                  <a:pt x="0" y="861059"/>
                </a:lnTo>
                <a:lnTo>
                  <a:pt x="238760" y="861059"/>
                </a:lnTo>
                <a:lnTo>
                  <a:pt x="238760" y="0"/>
                </a:lnTo>
                <a:close/>
              </a:path>
            </a:pathLst>
          </a:custGeom>
          <a:solidFill>
            <a:srgbClr val="006746"/>
          </a:solidFill>
        </p:spPr>
        <p:txBody>
          <a:bodyPr wrap="square" lIns="0" tIns="0" rIns="0" bIns="0" rtlCol="0"/>
          <a:lstStyle/>
          <a:p>
            <a:endParaRPr/>
          </a:p>
        </p:txBody>
      </p:sp>
      <p:sp>
        <p:nvSpPr>
          <p:cNvPr id="20" name="bg object 20"/>
          <p:cNvSpPr/>
          <p:nvPr/>
        </p:nvSpPr>
        <p:spPr>
          <a:xfrm>
            <a:off x="0" y="4568614"/>
            <a:ext cx="318347" cy="1144692"/>
          </a:xfrm>
          <a:custGeom>
            <a:avLst/>
            <a:gdLst/>
            <a:ahLst/>
            <a:cxnLst/>
            <a:rect l="l" t="t" r="r" b="b"/>
            <a:pathLst>
              <a:path w="238760" h="858520">
                <a:moveTo>
                  <a:pt x="238760" y="0"/>
                </a:moveTo>
                <a:lnTo>
                  <a:pt x="0" y="0"/>
                </a:lnTo>
                <a:lnTo>
                  <a:pt x="0" y="858519"/>
                </a:lnTo>
                <a:lnTo>
                  <a:pt x="238760" y="858519"/>
                </a:lnTo>
                <a:lnTo>
                  <a:pt x="238760" y="0"/>
                </a:lnTo>
                <a:close/>
              </a:path>
            </a:pathLst>
          </a:custGeom>
          <a:solidFill>
            <a:srgbClr val="009F97"/>
          </a:solidFill>
        </p:spPr>
        <p:txBody>
          <a:bodyPr wrap="square" lIns="0" tIns="0" rIns="0" bIns="0" rtlCol="0"/>
          <a:lstStyle/>
          <a:p>
            <a:endParaRPr/>
          </a:p>
        </p:txBody>
      </p:sp>
      <p:sp>
        <p:nvSpPr>
          <p:cNvPr id="21" name="bg object 21"/>
          <p:cNvSpPr/>
          <p:nvPr/>
        </p:nvSpPr>
        <p:spPr>
          <a:xfrm>
            <a:off x="0" y="3423921"/>
            <a:ext cx="318347" cy="1144692"/>
          </a:xfrm>
          <a:custGeom>
            <a:avLst/>
            <a:gdLst/>
            <a:ahLst/>
            <a:cxnLst/>
            <a:rect l="l" t="t" r="r" b="b"/>
            <a:pathLst>
              <a:path w="238760" h="858520">
                <a:moveTo>
                  <a:pt x="238760" y="0"/>
                </a:moveTo>
                <a:lnTo>
                  <a:pt x="0" y="0"/>
                </a:lnTo>
                <a:lnTo>
                  <a:pt x="0" y="858519"/>
                </a:lnTo>
                <a:lnTo>
                  <a:pt x="238760" y="858519"/>
                </a:lnTo>
                <a:lnTo>
                  <a:pt x="238760" y="0"/>
                </a:lnTo>
                <a:close/>
              </a:path>
            </a:pathLst>
          </a:custGeom>
          <a:solidFill>
            <a:srgbClr val="64B32D"/>
          </a:solidFill>
        </p:spPr>
        <p:txBody>
          <a:bodyPr wrap="square" lIns="0" tIns="0" rIns="0" bIns="0" rtlCol="0"/>
          <a:lstStyle/>
          <a:p>
            <a:endParaRPr/>
          </a:p>
        </p:txBody>
      </p:sp>
      <p:sp>
        <p:nvSpPr>
          <p:cNvPr id="22" name="bg object 22"/>
          <p:cNvSpPr/>
          <p:nvPr/>
        </p:nvSpPr>
        <p:spPr>
          <a:xfrm>
            <a:off x="0" y="2279227"/>
            <a:ext cx="318347" cy="1148080"/>
          </a:xfrm>
          <a:custGeom>
            <a:avLst/>
            <a:gdLst/>
            <a:ahLst/>
            <a:cxnLst/>
            <a:rect l="l" t="t" r="r" b="b"/>
            <a:pathLst>
              <a:path w="238760" h="861060">
                <a:moveTo>
                  <a:pt x="238760" y="0"/>
                </a:moveTo>
                <a:lnTo>
                  <a:pt x="0" y="0"/>
                </a:lnTo>
                <a:lnTo>
                  <a:pt x="0" y="861059"/>
                </a:lnTo>
                <a:lnTo>
                  <a:pt x="238760" y="861059"/>
                </a:lnTo>
                <a:lnTo>
                  <a:pt x="238760" y="0"/>
                </a:lnTo>
                <a:close/>
              </a:path>
            </a:pathLst>
          </a:custGeom>
          <a:solidFill>
            <a:srgbClr val="00A8D6"/>
          </a:solidFill>
        </p:spPr>
        <p:txBody>
          <a:bodyPr wrap="square" lIns="0" tIns="0" rIns="0" bIns="0" rtlCol="0"/>
          <a:lstStyle/>
          <a:p>
            <a:endParaRPr/>
          </a:p>
        </p:txBody>
      </p:sp>
      <p:sp>
        <p:nvSpPr>
          <p:cNvPr id="15" name="object 11">
            <a:extLst>
              <a:ext uri="{FF2B5EF4-FFF2-40B4-BE49-F238E27FC236}">
                <a16:creationId xmlns:a16="http://schemas.microsoft.com/office/drawing/2014/main" id="{1EFC7997-3011-48E9-B63D-611344440C7F}"/>
              </a:ext>
            </a:extLst>
          </p:cNvPr>
          <p:cNvSpPr txBox="1">
            <a:spLocks/>
          </p:cNvSpPr>
          <p:nvPr userDrawn="1"/>
        </p:nvSpPr>
        <p:spPr>
          <a:xfrm>
            <a:off x="609601" y="317848"/>
            <a:ext cx="2789767" cy="294097"/>
          </a:xfrm>
          <a:prstGeom prst="rect">
            <a:avLst/>
          </a:prstGeom>
        </p:spPr>
        <p:txBody>
          <a:bodyPr vert="horz" wrap="square" lIns="0" tIns="16933" rIns="0" bIns="0" rtlCol="0">
            <a:spAutoFit/>
          </a:bodyPr>
          <a:lstStyle>
            <a:lvl1pPr>
              <a:defRPr>
                <a:latin typeface="+mj-lt"/>
                <a:ea typeface="+mj-ea"/>
                <a:cs typeface="+mj-cs"/>
              </a:defRPr>
            </a:lvl1pPr>
          </a:lstStyle>
          <a:p>
            <a:pPr marL="16933">
              <a:spcBef>
                <a:spcPts val="133"/>
              </a:spcBef>
            </a:pPr>
            <a:r>
              <a:rPr lang="en-GB"/>
              <a:t> </a:t>
            </a:r>
            <a:endParaRPr lang="en-GB" spc="-13"/>
          </a:p>
        </p:txBody>
      </p:sp>
      <p:pic>
        <p:nvPicPr>
          <p:cNvPr id="7" name="Picture 6">
            <a:extLst>
              <a:ext uri="{FF2B5EF4-FFF2-40B4-BE49-F238E27FC236}">
                <a16:creationId xmlns:a16="http://schemas.microsoft.com/office/drawing/2014/main" id="{FED62E55-0CE7-451E-8BA6-72B4D3C3C2CD}"/>
              </a:ext>
            </a:extLst>
          </p:cNvPr>
          <p:cNvPicPr>
            <a:picLocks noChangeAspect="1"/>
          </p:cNvPicPr>
          <p:nvPr userDrawn="1"/>
        </p:nvPicPr>
        <p:blipFill>
          <a:blip r:embed="rId13"/>
          <a:stretch>
            <a:fillRect/>
          </a:stretch>
        </p:blipFill>
        <p:spPr>
          <a:xfrm>
            <a:off x="644783" y="1615429"/>
            <a:ext cx="11038781" cy="203217"/>
          </a:xfrm>
          <a:prstGeom prst="rect">
            <a:avLst/>
          </a:prstGeom>
        </p:spPr>
      </p:pic>
      <p:sp>
        <p:nvSpPr>
          <p:cNvPr id="10" name="Text Placeholder 9">
            <a:extLst>
              <a:ext uri="{FF2B5EF4-FFF2-40B4-BE49-F238E27FC236}">
                <a16:creationId xmlns:a16="http://schemas.microsoft.com/office/drawing/2014/main" id="{5A24A0F5-5B49-49FE-BCF7-B910A29CC4E0}"/>
              </a:ext>
            </a:extLst>
          </p:cNvPr>
          <p:cNvSpPr>
            <a:spLocks noGrp="1"/>
          </p:cNvSpPr>
          <p:nvPr>
            <p:ph type="body" idx="1"/>
          </p:nvPr>
        </p:nvSpPr>
        <p:spPr>
          <a:xfrm>
            <a:off x="670983" y="1562100"/>
            <a:ext cx="10876233"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6EAD113C-0CD5-685A-CB00-BFF9D53B711B}"/>
              </a:ext>
            </a:extLst>
          </p:cNvPr>
          <p:cNvSpPr/>
          <p:nvPr userDrawn="1"/>
        </p:nvSpPr>
        <p:spPr>
          <a:xfrm>
            <a:off x="670983" y="6325386"/>
            <a:ext cx="403673" cy="2356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1B405573-44DA-4D0A-8D59-FC81F2F021D9}" type="slidenum">
              <a:rPr lang="en-GB" sz="900" smtClean="0"/>
              <a:pPr algn="ctr"/>
              <a:t>‹#›</a:t>
            </a:fld>
            <a:endParaRPr lang="en-GB" sz="900">
              <a:solidFill>
                <a:schemeClr val="bg1"/>
              </a:solidFill>
            </a:endParaRPr>
          </a:p>
        </p:txBody>
      </p:sp>
    </p:spTree>
  </p:cSld>
  <p:clrMap bg1="lt1" tx1="dk1" bg2="lt2" tx2="dk2" accent1="accent1" accent2="accent2" accent3="accent3" accent4="accent4" accent5="accent5" accent6="accent6" hlink="hlink" folHlink="folHlink"/>
  <p:sldLayoutIdLst>
    <p:sldLayoutId id="2147483720" r:id="rId1"/>
    <p:sldLayoutId id="2147483662" r:id="rId2"/>
    <p:sldLayoutId id="2147483664" r:id="rId3"/>
    <p:sldLayoutId id="2147483665" r:id="rId4"/>
    <p:sldLayoutId id="2147483683" r:id="rId5"/>
    <p:sldLayoutId id="2147483762" r:id="rId6"/>
    <p:sldLayoutId id="2147483768" r:id="rId7"/>
    <p:sldLayoutId id="2147483815" r:id="rId8"/>
    <p:sldLayoutId id="2147483819" r:id="rId9"/>
    <p:sldLayoutId id="2147483812" r:id="rId10"/>
  </p:sldLayoutIdLst>
  <p:hf sldNum="0" hdr="0" ftr="0" dt="0"/>
  <p:txStyles>
    <p:titleStyle>
      <a:lvl1pPr>
        <a:defRPr sz="2300" b="1">
          <a:solidFill>
            <a:schemeClr val="tx2"/>
          </a:solidFill>
          <a:latin typeface="Arial" panose="020B0604020202020204" pitchFamily="34" charset="0"/>
          <a:ea typeface="+mj-ea"/>
          <a:cs typeface="Arial" panose="020B0604020202020204" pitchFamily="34" charset="0"/>
        </a:defRPr>
      </a:lvl1pPr>
    </p:titleStyle>
    <p:body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extLst>
    <p:ext uri="{27BBF7A9-308A-43DC-89C8-2F10F3537804}">
      <p15:sldGuideLst xmlns:p15="http://schemas.microsoft.com/office/powerpoint/2012/main">
        <p15:guide id="1" pos="422" userDrawn="1">
          <p15:clr>
            <a:srgbClr val="F26B43"/>
          </p15:clr>
        </p15:guide>
        <p15:guide id="2" pos="9664" userDrawn="1">
          <p15:clr>
            <a:srgbClr val="F26B43"/>
          </p15:clr>
        </p15:guide>
        <p15:guide id="3" orient="horz" pos="376" userDrawn="1">
          <p15:clr>
            <a:srgbClr val="F26B43"/>
          </p15:clr>
        </p15:guide>
        <p15:guide id="4" orient="horz" pos="864" userDrawn="1">
          <p15:clr>
            <a:srgbClr val="F26B43"/>
          </p15:clr>
        </p15:guide>
        <p15:guide id="5" orient="horz" pos="5237" userDrawn="1">
          <p15:clr>
            <a:srgbClr val="F26B43"/>
          </p15:clr>
        </p15:guide>
        <p15:guide id="6" pos="4953" userDrawn="1">
          <p15:clr>
            <a:srgbClr val="F26B43"/>
          </p15:clr>
        </p15:guide>
        <p15:guide id="7" pos="5259" userDrawn="1">
          <p15:clr>
            <a:srgbClr val="F26B43"/>
          </p15:clr>
        </p15:guide>
        <p15:guide id="8" orient="horz" pos="5095" userDrawn="1">
          <p15:clr>
            <a:srgbClr val="F26B43"/>
          </p15:clr>
        </p15:guide>
        <p15:guide id="9" orient="horz" pos="3725" userDrawn="1">
          <p15:clr>
            <a:srgbClr val="F26B43"/>
          </p15:clr>
        </p15:guide>
        <p15:guide id="10" pos="7277" userDrawn="1">
          <p15:clr>
            <a:srgbClr val="F26B43"/>
          </p15:clr>
        </p15:guide>
        <p15:guide id="11" orient="horz" pos="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p-patient.co.uk/icsslidepacks2023" TargetMode="External"/><Relationship Id="rId7"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chart" Target="../charts/chart5.xml"/><Relationship Id="rId5" Type="http://schemas.openxmlformats.org/officeDocument/2006/relationships/hyperlink" Target="https://5471ed25-7607-4b45-9205-30164a6e2caa.usrfiles.com/ugd/5471ed_a6b5247f98d840dc95f3318d133d00ea.pdf" TargetMode="External"/><Relationship Id="rId4" Type="http://schemas.openxmlformats.org/officeDocument/2006/relationships/hyperlink" Target="https://healthwatchoxfordshire.co.uk/wp-content/uploads/2022/05/20220504_GP-report_final.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 Id="rId9" Type="http://schemas.openxmlformats.org/officeDocument/2006/relationships/image" Target="../media/image81.svg"/></Relationships>
</file>

<file path=ppt/slides/_rels/slide28.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hyperlink" Target="https://www.bucksoxonberksw.icb.nhs.uk/news/posts/bob-icb-news/september/nhs-is-backing-a-campaign-urging-people-to-check-their-blood-pressure-regularly/" TargetMode="External"/><Relationship Id="rId4" Type="http://schemas.openxmlformats.org/officeDocument/2006/relationships/image" Target="../media/image84.svg"/><Relationship Id="rId9" Type="http://schemas.openxmlformats.org/officeDocument/2006/relationships/image" Target="../media/image89.png"/></Relationships>
</file>

<file path=ppt/slides/_rels/slide36.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3.sv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svg"/><Relationship Id="rId4" Type="http://schemas.openxmlformats.org/officeDocument/2006/relationships/image" Target="../media/image91.svg"/><Relationship Id="rId9" Type="http://schemas.openxmlformats.org/officeDocument/2006/relationships/image" Target="../media/image96.png"/></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3.svg"/></Relationships>
</file>

<file path=ppt/slides/_rels/slide3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hyperlink" Target="https://www.wokingham.gov.uk/news/2023/mj-awards-nominations-project-jo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3.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chart" Target="../charts/chart20.xml"/><Relationship Id="rId7" Type="http://schemas.openxmlformats.org/officeDocument/2006/relationships/image" Target="../media/image104.svg"/><Relationship Id="rId2" Type="http://schemas.openxmlformats.org/officeDocument/2006/relationships/chart" Target="../charts/chart19.xml"/><Relationship Id="rId1" Type="http://schemas.openxmlformats.org/officeDocument/2006/relationships/slideLayout" Target="../slideLayouts/slideLayout2.xml"/><Relationship Id="rId6" Type="http://schemas.openxmlformats.org/officeDocument/2006/relationships/image" Target="../media/image103.png"/><Relationship Id="rId5" Type="http://schemas.microsoft.com/office/2007/relationships/hdphoto" Target="../media/hdphoto1.wdp"/><Relationship Id="rId4" Type="http://schemas.openxmlformats.org/officeDocument/2006/relationships/image" Target="../media/image102.png"/><Relationship Id="rId9" Type="http://schemas.openxmlformats.org/officeDocument/2006/relationships/image" Target="../media/image106.svg"/></Relationships>
</file>

<file path=ppt/slides/_rels/slide46.xml.rels><?xml version="1.0" encoding="UTF-8" standalone="yes"?>
<Relationships xmlns="http://schemas.openxmlformats.org/package/2006/relationships"><Relationship Id="rId8" Type="http://schemas.openxmlformats.org/officeDocument/2006/relationships/image" Target="../media/image105.png"/><Relationship Id="rId3" Type="http://schemas.microsoft.com/office/2007/relationships/hdphoto" Target="../media/hdphoto1.wdp"/><Relationship Id="rId7" Type="http://schemas.openxmlformats.org/officeDocument/2006/relationships/image" Target="../media/image104.sv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chart" Target="../charts/chart22.xml"/><Relationship Id="rId4" Type="http://schemas.openxmlformats.org/officeDocument/2006/relationships/chart" Target="../charts/chart21.xml"/><Relationship Id="rId9" Type="http://schemas.openxmlformats.org/officeDocument/2006/relationships/image" Target="../media/image106.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www.oxfordhealth.nhs.uk/tvcds/"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26" Type="http://schemas.openxmlformats.org/officeDocument/2006/relationships/image" Target="../media/image44.sv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4.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10.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 Id="rId27" Type="http://schemas.openxmlformats.org/officeDocument/2006/relationships/image" Target="../media/image45.png"/></Relationships>
</file>

<file path=ppt/slides/_rels/slide60.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egplearning.co.uk/" TargetMode="External"/><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chart" Target="../charts/chart28.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slides/_rels/slide6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hyperlink" Target="https://digital.nhs.uk/data-and-information/data-tools-and-services/tools-for-accessing-data/deployment-and-utilisation-hub/electronic-prescription-service-deployment-and-utilisation-data"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digital.nhs.uk/dashboards/ers-open-data" TargetMode="External"/><Relationship Id="rId5" Type="http://schemas.openxmlformats.org/officeDocument/2006/relationships/chart" Target="../charts/chart29.xml"/><Relationship Id="rId4" Type="http://schemas.openxmlformats.org/officeDocument/2006/relationships/image" Target="../media/image118.sv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18" Type="http://schemas.openxmlformats.org/officeDocument/2006/relationships/image" Target="../media/image62.png"/><Relationship Id="rId3" Type="http://schemas.openxmlformats.org/officeDocument/2006/relationships/image" Target="../media/image47.svg"/><Relationship Id="rId21" Type="http://schemas.openxmlformats.org/officeDocument/2006/relationships/image" Target="../media/image65.svg"/><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image" Target="../media/image46.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10.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0" Type="http://schemas.openxmlformats.org/officeDocument/2006/relationships/image" Target="../media/image54.png"/><Relationship Id="rId19" Type="http://schemas.openxmlformats.org/officeDocument/2006/relationships/image" Target="../media/image63.sv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8" Type="http://schemas.openxmlformats.org/officeDocument/2006/relationships/image" Target="../media/image125.jpeg"/><Relationship Id="rId13" Type="http://schemas.openxmlformats.org/officeDocument/2006/relationships/image" Target="../media/image130.jpeg"/><Relationship Id="rId3" Type="http://schemas.microsoft.com/office/2007/relationships/hdphoto" Target="../media/hdphoto1.wdp"/><Relationship Id="rId7" Type="http://schemas.openxmlformats.org/officeDocument/2006/relationships/image" Target="../media/image124.jpeg"/><Relationship Id="rId12" Type="http://schemas.openxmlformats.org/officeDocument/2006/relationships/image" Target="../media/image129.png"/><Relationship Id="rId17" Type="http://schemas.openxmlformats.org/officeDocument/2006/relationships/image" Target="../media/image134.png"/><Relationship Id="rId2" Type="http://schemas.openxmlformats.org/officeDocument/2006/relationships/image" Target="../media/image102.png"/><Relationship Id="rId16" Type="http://schemas.openxmlformats.org/officeDocument/2006/relationships/image" Target="../media/image133.png"/><Relationship Id="rId1" Type="http://schemas.openxmlformats.org/officeDocument/2006/relationships/slideLayout" Target="../slideLayouts/slideLayout6.xml"/><Relationship Id="rId6" Type="http://schemas.openxmlformats.org/officeDocument/2006/relationships/image" Target="../media/image123.jpeg"/><Relationship Id="rId11" Type="http://schemas.openxmlformats.org/officeDocument/2006/relationships/image" Target="../media/image128.jpeg"/><Relationship Id="rId5" Type="http://schemas.openxmlformats.org/officeDocument/2006/relationships/image" Target="../media/image122.png"/><Relationship Id="rId15" Type="http://schemas.openxmlformats.org/officeDocument/2006/relationships/image" Target="../media/image132.png"/><Relationship Id="rId10" Type="http://schemas.openxmlformats.org/officeDocument/2006/relationships/image" Target="../media/image127.jpeg"/><Relationship Id="rId4" Type="http://schemas.openxmlformats.org/officeDocument/2006/relationships/image" Target="../media/image121.jpeg"/><Relationship Id="rId9" Type="http://schemas.openxmlformats.org/officeDocument/2006/relationships/image" Target="../media/image126.jpeg"/><Relationship Id="rId14" Type="http://schemas.openxmlformats.org/officeDocument/2006/relationships/image" Target="../media/image131.png"/></Relationships>
</file>

<file path=ppt/slides/_rels/slide7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www.bucksoxonberksw.icb.nhs.uk/about-us/icb-structure/"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bucksoxonberksw.icb.nhs.uk/media/1996/08-20220701-bob-icb-establishment-board-item-03-governance-handbook-annexes-a-to-i.pdf"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s://www.bucksoxonberksw.icb.nhs.uk/media/1996/08-20220701-bob-icb-establishment-board-item-03-governance-handbook-annexes-a-to-i.pdf" TargetMode="External"/><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2.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0.xml"/><Relationship Id="rId5" Type="http://schemas.openxmlformats.org/officeDocument/2006/relationships/image" Target="../media/image140.svg"/><Relationship Id="rId4" Type="http://schemas.openxmlformats.org/officeDocument/2006/relationships/image" Target="../media/image139.png"/></Relationships>
</file>

<file path=ppt/slides/_rels/slide84.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140.svg"/><Relationship Id="rId4" Type="http://schemas.openxmlformats.org/officeDocument/2006/relationships/image" Target="../media/image139.png"/></Relationships>
</file>

<file path=ppt/slides/_rels/slide85.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0.xml"/><Relationship Id="rId5" Type="http://schemas.openxmlformats.org/officeDocument/2006/relationships/image" Target="../media/image140.svg"/><Relationship Id="rId4" Type="http://schemas.openxmlformats.org/officeDocument/2006/relationships/image" Target="../media/image139.png"/></Relationships>
</file>

<file path=ppt/slides/_rels/slide86.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10.xml"/><Relationship Id="rId5" Type="http://schemas.openxmlformats.org/officeDocument/2006/relationships/image" Target="../media/image140.svg"/><Relationship Id="rId4" Type="http://schemas.openxmlformats.org/officeDocument/2006/relationships/image" Target="../media/image13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71.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3">
            <a:extLst>
              <a:ext uri="{FF2B5EF4-FFF2-40B4-BE49-F238E27FC236}">
                <a16:creationId xmlns:a16="http://schemas.microsoft.com/office/drawing/2014/main" id="{E4CAD1BA-3BFB-4A3E-81F8-6C5F33110EB1}"/>
              </a:ext>
            </a:extLst>
          </p:cNvPr>
          <p:cNvSpPr>
            <a:spLocks noChangeAspect="1" noChangeArrowheads="1" noTextEdit="1"/>
          </p:cNvSpPr>
          <p:nvPr/>
        </p:nvSpPr>
        <p:spPr bwMode="auto">
          <a:xfrm flipH="1">
            <a:off x="7093966" y="-1818805"/>
            <a:ext cx="7079233" cy="1014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a:p>
        </p:txBody>
      </p:sp>
      <p:sp>
        <p:nvSpPr>
          <p:cNvPr id="46" name="Title 45">
            <a:extLst>
              <a:ext uri="{FF2B5EF4-FFF2-40B4-BE49-F238E27FC236}">
                <a16:creationId xmlns:a16="http://schemas.microsoft.com/office/drawing/2014/main" id="{907EE686-F6D7-4D47-9C35-EC70B572635A}"/>
              </a:ext>
            </a:extLst>
          </p:cNvPr>
          <p:cNvSpPr>
            <a:spLocks noGrp="1"/>
          </p:cNvSpPr>
          <p:nvPr>
            <p:ph type="title"/>
          </p:nvPr>
        </p:nvSpPr>
        <p:spPr>
          <a:xfrm>
            <a:off x="669925" y="2638792"/>
            <a:ext cx="6026000" cy="1354217"/>
          </a:xfrm>
        </p:spPr>
        <p:txBody>
          <a:bodyPr>
            <a:spAutoFit/>
          </a:bodyPr>
          <a:lstStyle/>
          <a:p>
            <a:r>
              <a:rPr lang="en-GB"/>
              <a:t>Primary Care </a:t>
            </a:r>
            <a:br>
              <a:rPr lang="en-GB"/>
            </a:br>
            <a:r>
              <a:rPr lang="en-GB"/>
              <a:t>Current State Report </a:t>
            </a:r>
          </a:p>
        </p:txBody>
      </p:sp>
      <p:pic>
        <p:nvPicPr>
          <p:cNvPr id="1036" name="Picture 12">
            <a:extLst>
              <a:ext uri="{FF2B5EF4-FFF2-40B4-BE49-F238E27FC236}">
                <a16:creationId xmlns:a16="http://schemas.microsoft.com/office/drawing/2014/main" id="{00062645-FB62-4C4F-BD2B-6E8BA81F076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9925" y="606582"/>
            <a:ext cx="3082208" cy="10414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D31F55FA-5EC0-4F9F-B227-211BBA448FEE}"/>
              </a:ext>
            </a:extLst>
          </p:cNvPr>
          <p:cNvSpPr txBox="1"/>
          <p:nvPr/>
        </p:nvSpPr>
        <p:spPr>
          <a:xfrm>
            <a:off x="669925" y="5111171"/>
            <a:ext cx="7086600" cy="246221"/>
          </a:xfrm>
          <a:prstGeom prst="rect">
            <a:avLst/>
          </a:prstGeom>
          <a:noFill/>
        </p:spPr>
        <p:txBody>
          <a:bodyPr wrap="square" lIns="0" tIns="0" rIns="0" bIns="0" anchor="t">
            <a:spAutoFit/>
          </a:bodyPr>
          <a:lstStyle/>
          <a:p>
            <a:r>
              <a:rPr lang="en-GB" sz="1600" b="1">
                <a:solidFill>
                  <a:schemeClr val="tx2"/>
                </a:solidFill>
                <a:latin typeface="Arial"/>
                <a:cs typeface="Arial"/>
              </a:rPr>
              <a:t>December 2023</a:t>
            </a:r>
          </a:p>
        </p:txBody>
      </p:sp>
    </p:spTree>
    <p:extLst>
      <p:ext uri="{BB962C8B-B14F-4D97-AF65-F5344CB8AC3E}">
        <p14:creationId xmlns:p14="http://schemas.microsoft.com/office/powerpoint/2010/main" val="1745126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BE25C0E-76BD-28F3-5E20-B102B594CB75}"/>
              </a:ext>
            </a:extLst>
          </p:cNvPr>
          <p:cNvSpPr/>
          <p:nvPr/>
        </p:nvSpPr>
        <p:spPr>
          <a:xfrm>
            <a:off x="8155743" y="1628305"/>
            <a:ext cx="527149" cy="5271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C15BDB7C-BD71-365F-FF87-3336992C088A}"/>
              </a:ext>
            </a:extLst>
          </p:cNvPr>
          <p:cNvSpPr>
            <a:spLocks noGrp="1"/>
          </p:cNvSpPr>
          <p:nvPr>
            <p:ph type="title"/>
          </p:nvPr>
        </p:nvSpPr>
        <p:spPr>
          <a:xfrm>
            <a:off x="670983" y="620147"/>
            <a:ext cx="10876233" cy="464083"/>
          </a:xfrm>
        </p:spPr>
        <p:txBody>
          <a:bodyPr/>
          <a:lstStyle/>
          <a:p>
            <a:r>
              <a:rPr lang="en-GB" sz="2300">
                <a:latin typeface="Arial"/>
                <a:cs typeface="Arial"/>
              </a:rPr>
              <a:t>Summary of findings for Access </a:t>
            </a:r>
            <a:endParaRPr lang="en-GB" sz="2600"/>
          </a:p>
        </p:txBody>
      </p:sp>
      <p:sp>
        <p:nvSpPr>
          <p:cNvPr id="74" name="Holder 6">
            <a:extLst>
              <a:ext uri="{FF2B5EF4-FFF2-40B4-BE49-F238E27FC236}">
                <a16:creationId xmlns:a16="http://schemas.microsoft.com/office/drawing/2014/main" id="{6C8591A5-5185-6373-8758-CBAFAAD3BAFA}"/>
              </a:ext>
            </a:extLst>
          </p:cNvPr>
          <p:cNvSpPr txBox="1">
            <a:spLocks/>
          </p:cNvSpPr>
          <p:nvPr/>
        </p:nvSpPr>
        <p:spPr>
          <a:xfrm>
            <a:off x="670984" y="7124882"/>
            <a:ext cx="318347" cy="184666"/>
          </a:xfrm>
          <a:prstGeom prst="rect">
            <a:avLst/>
          </a:prstGeom>
        </p:spPr>
        <p:txBody>
          <a:bodyPr wrap="square" lIns="0" tIns="0" rIns="0" bIns="0">
            <a:spAutoFit/>
          </a:bodyPr>
          <a:lstStyle>
            <a:defPPr>
              <a:defRPr kern="0"/>
            </a:defPPr>
            <a:lvl1pPr marL="0" algn="l">
              <a:defRPr sz="1200" b="1" i="0">
                <a:solidFill>
                  <a:schemeClr val="tx1">
                    <a:lumMod val="50000"/>
                    <a:lumOff val="50000"/>
                  </a:schemeClr>
                </a:solidFill>
                <a:latin typeface="Arial"/>
                <a:cs typeface="Arial"/>
              </a:defRPr>
            </a:lvl1pPr>
          </a:lstStyle>
          <a:p>
            <a:pPr>
              <a:spcBef>
                <a:spcPts val="33"/>
              </a:spcBef>
            </a:pPr>
            <a:fld id="{81D60167-4931-47E6-BA6A-407CBD079E47}" type="slidenum">
              <a:rPr lang="en-GB" spc="-7" smtClean="0"/>
              <a:pPr>
                <a:spcBef>
                  <a:spcPts val="33"/>
                </a:spcBef>
              </a:pPr>
              <a:t>10</a:t>
            </a:fld>
            <a:endParaRPr lang="en-GB" spc="-7"/>
          </a:p>
        </p:txBody>
      </p:sp>
      <p:sp>
        <p:nvSpPr>
          <p:cNvPr id="2" name="Content Placeholder 49">
            <a:extLst>
              <a:ext uri="{FF2B5EF4-FFF2-40B4-BE49-F238E27FC236}">
                <a16:creationId xmlns:a16="http://schemas.microsoft.com/office/drawing/2014/main" id="{F22F97C0-C9E8-E65E-4CA2-065794EAA7E8}"/>
              </a:ext>
            </a:extLst>
          </p:cNvPr>
          <p:cNvSpPr txBox="1">
            <a:spLocks/>
          </p:cNvSpPr>
          <p:nvPr/>
        </p:nvSpPr>
        <p:spPr>
          <a:xfrm>
            <a:off x="670982" y="1239625"/>
            <a:ext cx="10881255" cy="553998"/>
          </a:xfrm>
          <a:prstGeom prst="rect">
            <a:avLst/>
          </a:prstGeom>
        </p:spPr>
        <p:txBody>
          <a:bodyPr vert="horz" wrap="square" lIns="0" tIns="0" rIns="0" bIns="0" rtlCol="0">
            <a:sp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lvl="0">
              <a:defRPr/>
            </a:pPr>
            <a:r>
              <a:rPr kumimoji="0" lang="en-GB" i="0" u="none" strike="noStrike" kern="0" cap="none" spc="0" normalizeH="0" baseline="0" noProof="0">
                <a:ln>
                  <a:noFill/>
                </a:ln>
                <a:solidFill>
                  <a:sysClr val="windowText" lastClr="000000"/>
                </a:solidFill>
                <a:effectLst/>
                <a:uLnTx/>
                <a:uFillTx/>
                <a:ea typeface="+mn-ea"/>
                <a:cs typeface="+mn-cs"/>
              </a:rPr>
              <a:t>Access to Primary Care services is </a:t>
            </a:r>
            <a:r>
              <a:rPr lang="en-GB"/>
              <a:t>a priority</a:t>
            </a:r>
            <a:r>
              <a:rPr kumimoji="0" lang="en-GB" i="0" u="none" strike="noStrike" kern="0" cap="none" spc="0" normalizeH="0" baseline="0" noProof="0">
                <a:ln>
                  <a:noFill/>
                </a:ln>
                <a:solidFill>
                  <a:sysClr val="windowText" lastClr="000000"/>
                </a:solidFill>
                <a:effectLst/>
                <a:uLnTx/>
                <a:uFillTx/>
                <a:ea typeface="+mn-ea"/>
                <a:cs typeface="+mn-cs"/>
              </a:rPr>
              <a:t> for people. For the majority of the population – who are generally well – would like to receive timely and easy access to primary care services. For people with Long Term Conditions, medical and social complexity, timely access to advice, guidance and treatment is also important. In BOB, a summary of the key findings for access are listed below:</a:t>
            </a:r>
            <a:endParaRPr lang="en-GB"/>
          </a:p>
        </p:txBody>
      </p:sp>
      <p:sp>
        <p:nvSpPr>
          <p:cNvPr id="3" name="Rectangle 2">
            <a:extLst>
              <a:ext uri="{FF2B5EF4-FFF2-40B4-BE49-F238E27FC236}">
                <a16:creationId xmlns:a16="http://schemas.microsoft.com/office/drawing/2014/main" id="{24BB17E4-38E3-A2C7-413C-ED98D28B31D7}"/>
              </a:ext>
            </a:extLst>
          </p:cNvPr>
          <p:cNvSpPr/>
          <p:nvPr/>
        </p:nvSpPr>
        <p:spPr>
          <a:xfrm>
            <a:off x="670982" y="1943260"/>
            <a:ext cx="10876233" cy="423035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lvl="0" indent="-285750" algn="l">
              <a:spcAft>
                <a:spcPts val="600"/>
              </a:spcAft>
              <a:buClr>
                <a:schemeClr val="tx2"/>
              </a:buClr>
              <a:buFont typeface="Arial" panose="020B0604020202020204" pitchFamily="34" charset="0"/>
              <a:buChar char="•"/>
              <a:defRPr/>
            </a:pPr>
            <a:r>
              <a:rPr lang="en-GB" sz="1300">
                <a:solidFill>
                  <a:schemeClr val="tx1"/>
                </a:solidFill>
              </a:rPr>
              <a:t>There are a range of primary care access models in place across BOB, responding to different population needs and workforce assets.</a:t>
            </a:r>
            <a:endParaRPr lang="en-GB" sz="1300">
              <a:solidFill>
                <a:schemeClr val="tx1"/>
              </a:solidFill>
              <a:highlight>
                <a:srgbClr val="FFFF00"/>
              </a:highlight>
            </a:endParaRPr>
          </a:p>
          <a:p>
            <a:pPr marL="285750" lvl="0" indent="-285750" algn="l">
              <a:spcAft>
                <a:spcPts val="600"/>
              </a:spcAft>
              <a:buClr>
                <a:schemeClr val="tx2"/>
              </a:buClr>
              <a:buFont typeface="Arial" panose="020B0604020202020204" pitchFamily="34" charset="0"/>
              <a:buChar char="•"/>
              <a:defRPr/>
            </a:pPr>
            <a:r>
              <a:rPr lang="en-GB" sz="1300">
                <a:solidFill>
                  <a:schemeClr val="tx1"/>
                </a:solidFill>
              </a:rPr>
              <a:t>BOB has slightly lower numbers of GP appointments per weighted population than the national average - but is nevertheless delivering a slightly greater proportion of appointments within 14 days than the national average. </a:t>
            </a:r>
          </a:p>
          <a:p>
            <a:pPr marL="285750" lvl="0" indent="-285750" algn="l">
              <a:spcAft>
                <a:spcPts val="600"/>
              </a:spcAft>
              <a:buClr>
                <a:schemeClr val="tx2"/>
              </a:buClr>
              <a:buFont typeface="Arial" panose="020B0604020202020204" pitchFamily="34" charset="0"/>
              <a:buChar char="•"/>
              <a:defRPr/>
            </a:pPr>
            <a:r>
              <a:rPr lang="en-GB" sz="1300">
                <a:solidFill>
                  <a:schemeClr val="tx1"/>
                </a:solidFill>
              </a:rPr>
              <a:t>Total GP activity has risen slightly over 5 years, driven by increased telephone consultations. </a:t>
            </a:r>
          </a:p>
          <a:p>
            <a:pPr marL="285750" lvl="0" indent="-285750" algn="l">
              <a:spcAft>
                <a:spcPts val="600"/>
              </a:spcAft>
              <a:buClr>
                <a:schemeClr val="tx2"/>
              </a:buClr>
              <a:buFont typeface="Arial" panose="020B0604020202020204" pitchFamily="34" charset="0"/>
              <a:buChar char="•"/>
              <a:defRPr/>
            </a:pPr>
            <a:r>
              <a:rPr lang="en-GB" sz="1300">
                <a:solidFill>
                  <a:schemeClr val="tx1"/>
                </a:solidFill>
              </a:rPr>
              <a:t>Patient satisfaction with access to GP services and NHS dentistry has declined over recent years and varies across Places; many patients saying it took too long to get care or advice when the GP is closed. This is in contrast with high levels of satisfaction once people have accessed services. People also stated there were no dental appointments available or said that dentists were not taking on any new patients. </a:t>
            </a:r>
          </a:p>
          <a:p>
            <a:pPr marL="285750" lvl="0" indent="-285750" algn="l">
              <a:spcAft>
                <a:spcPts val="600"/>
              </a:spcAft>
              <a:buClr>
                <a:schemeClr val="tx2"/>
              </a:buClr>
              <a:buFont typeface="Arial" panose="020B0604020202020204" pitchFamily="34" charset="0"/>
              <a:buChar char="•"/>
              <a:defRPr/>
            </a:pPr>
            <a:r>
              <a:rPr lang="en-GB" sz="1300">
                <a:solidFill>
                  <a:schemeClr val="tx1"/>
                </a:solidFill>
              </a:rPr>
              <a:t>Patient satisfaction with access has declined over recent years and varies across Places. </a:t>
            </a:r>
          </a:p>
          <a:p>
            <a:pPr marL="285750" lvl="0" indent="-285750" algn="l">
              <a:spcAft>
                <a:spcPts val="600"/>
              </a:spcAft>
              <a:buClr>
                <a:schemeClr val="tx2"/>
              </a:buClr>
              <a:buFont typeface="Arial" panose="020B0604020202020204" pitchFamily="34" charset="0"/>
              <a:buChar char="•"/>
              <a:defRPr/>
            </a:pPr>
            <a:r>
              <a:rPr lang="en-GB" sz="1300">
                <a:solidFill>
                  <a:schemeClr val="tx1"/>
                </a:solidFill>
              </a:rPr>
              <a:t>Buckinghamshire has the lowest number of GP appointments, the highest proportion of same day access, and the lowest patient satisfaction with access. </a:t>
            </a:r>
          </a:p>
          <a:p>
            <a:pPr marL="285750" lvl="0" indent="-285750" algn="l">
              <a:spcAft>
                <a:spcPts val="600"/>
              </a:spcAft>
              <a:buClr>
                <a:schemeClr val="tx2"/>
              </a:buClr>
              <a:buFont typeface="Arial" panose="020B0604020202020204" pitchFamily="34" charset="0"/>
              <a:buChar char="•"/>
              <a:defRPr/>
            </a:pPr>
            <a:r>
              <a:rPr lang="en-GB" sz="1300">
                <a:solidFill>
                  <a:schemeClr val="tx1"/>
                </a:solidFill>
              </a:rPr>
              <a:t>111 calls peaked in 2021 in all Places; in 2022 Oxfordshire had the lowest number of calls, but the highest proportion of out of hours calls.</a:t>
            </a:r>
          </a:p>
          <a:p>
            <a:pPr marL="285750" lvl="0" indent="-285750" algn="l">
              <a:spcAft>
                <a:spcPts val="600"/>
              </a:spcAft>
              <a:buClr>
                <a:schemeClr val="tx2"/>
              </a:buClr>
              <a:buFont typeface="Arial" panose="020B0604020202020204" pitchFamily="34" charset="0"/>
              <a:buChar char="•"/>
              <a:defRPr/>
            </a:pPr>
            <a:r>
              <a:rPr lang="en-GB" sz="1300">
                <a:solidFill>
                  <a:schemeClr val="tx1"/>
                </a:solidFill>
              </a:rPr>
              <a:t>ED activity has risen slightly since 2019 with higher acuity activity rising fastest; Urgent Care activity has dropped slightly. </a:t>
            </a:r>
          </a:p>
          <a:p>
            <a:pPr marL="285750" lvl="0" indent="-285750" algn="l">
              <a:spcAft>
                <a:spcPts val="600"/>
              </a:spcAft>
              <a:buClr>
                <a:schemeClr val="tx2"/>
              </a:buClr>
              <a:buFont typeface="Arial" panose="020B0604020202020204" pitchFamily="34" charset="0"/>
              <a:buChar char="•"/>
              <a:defRPr/>
            </a:pPr>
            <a:r>
              <a:rPr lang="en-GB" sz="1300">
                <a:solidFill>
                  <a:schemeClr val="tx1"/>
                </a:solidFill>
              </a:rPr>
              <a:t>Berkshire West has a higher rate of A&amp;E activity then other Places.</a:t>
            </a:r>
          </a:p>
          <a:p>
            <a:pPr marL="285750" lvl="0" indent="-285750" algn="l">
              <a:spcAft>
                <a:spcPts val="600"/>
              </a:spcAft>
              <a:buClr>
                <a:schemeClr val="tx2"/>
              </a:buClr>
              <a:buFont typeface="Arial" panose="020B0604020202020204" pitchFamily="34" charset="0"/>
              <a:buChar char="•"/>
              <a:defRPr/>
            </a:pPr>
            <a:r>
              <a:rPr lang="en-GB" sz="1300">
                <a:solidFill>
                  <a:schemeClr val="tx1"/>
                </a:solidFill>
              </a:rPr>
              <a:t>Available data suggests BOB has a lower percentage of dental patients seen by an NHS dentist than the national average</a:t>
            </a:r>
          </a:p>
          <a:p>
            <a:pPr marL="285750" lvl="0" indent="-285750" algn="l">
              <a:spcAft>
                <a:spcPts val="600"/>
              </a:spcAft>
              <a:buClr>
                <a:schemeClr val="tx2"/>
              </a:buClr>
              <a:buFont typeface="Arial" panose="020B0604020202020204" pitchFamily="34" charset="0"/>
              <a:buChar char="•"/>
              <a:defRPr/>
            </a:pPr>
            <a:r>
              <a:rPr lang="en-GB" sz="1300">
                <a:solidFill>
                  <a:schemeClr val="tx1"/>
                </a:solidFill>
              </a:rPr>
              <a:t>Data was unavailable but local reports suggests there  is scope to make even more use of capacity in community pharmacy and optometry. </a:t>
            </a:r>
          </a:p>
        </p:txBody>
      </p:sp>
      <p:grpSp>
        <p:nvGrpSpPr>
          <p:cNvPr id="10" name="Group 9">
            <a:extLst>
              <a:ext uri="{FF2B5EF4-FFF2-40B4-BE49-F238E27FC236}">
                <a16:creationId xmlns:a16="http://schemas.microsoft.com/office/drawing/2014/main" id="{57ECC13B-319B-C48D-44AE-013467972481}"/>
              </a:ext>
            </a:extLst>
          </p:cNvPr>
          <p:cNvGrpSpPr/>
          <p:nvPr/>
        </p:nvGrpSpPr>
        <p:grpSpPr>
          <a:xfrm>
            <a:off x="11087914" y="5778393"/>
            <a:ext cx="665725" cy="648170"/>
            <a:chOff x="9622406" y="4451876"/>
            <a:chExt cx="665725" cy="648170"/>
          </a:xfrm>
        </p:grpSpPr>
        <p:sp>
          <p:nvSpPr>
            <p:cNvPr id="9" name="Oval 8">
              <a:extLst>
                <a:ext uri="{FF2B5EF4-FFF2-40B4-BE49-F238E27FC236}">
                  <a16:creationId xmlns:a16="http://schemas.microsoft.com/office/drawing/2014/main" id="{1CEAB38C-80E2-E028-954B-01512F655582}"/>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Research with solid fill">
              <a:extLst>
                <a:ext uri="{FF2B5EF4-FFF2-40B4-BE49-F238E27FC236}">
                  <a16:creationId xmlns:a16="http://schemas.microsoft.com/office/drawing/2014/main" id="{A84F93BF-E470-F73D-C8A8-B2A1B504D0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5553" y="4499876"/>
              <a:ext cx="552578" cy="552578"/>
            </a:xfrm>
            <a:prstGeom prst="rect">
              <a:avLst/>
            </a:prstGeom>
          </p:spPr>
        </p:pic>
      </p:grpSp>
      <p:sp>
        <p:nvSpPr>
          <p:cNvPr id="12" name="Rectangle: Top Corners Rounded 11">
            <a:extLst>
              <a:ext uri="{FF2B5EF4-FFF2-40B4-BE49-F238E27FC236}">
                <a16:creationId xmlns:a16="http://schemas.microsoft.com/office/drawing/2014/main" id="{1ECC0C52-6C4A-C1D2-01ED-5471F4C6D0E7}"/>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4" name="TextBox 13">
            <a:extLst>
              <a:ext uri="{FF2B5EF4-FFF2-40B4-BE49-F238E27FC236}">
                <a16:creationId xmlns:a16="http://schemas.microsoft.com/office/drawing/2014/main" id="{E42B0A21-6331-9BA9-DD9D-A20410B92B29}"/>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6" name="Rectangle: Top Corners Rounded 15">
            <a:extLst>
              <a:ext uri="{FF2B5EF4-FFF2-40B4-BE49-F238E27FC236}">
                <a16:creationId xmlns:a16="http://schemas.microsoft.com/office/drawing/2014/main" id="{9DC200BF-41DB-2CB3-90F9-17B4D0AF1066}"/>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8" name="Rectangle: Top Corners Rounded 17">
            <a:extLst>
              <a:ext uri="{FF2B5EF4-FFF2-40B4-BE49-F238E27FC236}">
                <a16:creationId xmlns:a16="http://schemas.microsoft.com/office/drawing/2014/main" id="{72ED0EE5-36AF-0245-33A5-42FC873C60E1}"/>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TextBox 19">
            <a:extLst>
              <a:ext uri="{FF2B5EF4-FFF2-40B4-BE49-F238E27FC236}">
                <a16:creationId xmlns:a16="http://schemas.microsoft.com/office/drawing/2014/main" id="{E4FBD95B-C10D-C974-01E2-18A00575BD3C}"/>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4" name="TextBox 23">
            <a:extLst>
              <a:ext uri="{FF2B5EF4-FFF2-40B4-BE49-F238E27FC236}">
                <a16:creationId xmlns:a16="http://schemas.microsoft.com/office/drawing/2014/main" id="{BD484820-706A-D363-72AB-912162468A33}"/>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8" name="Rectangle: Top Corners Rounded 27">
            <a:extLst>
              <a:ext uri="{FF2B5EF4-FFF2-40B4-BE49-F238E27FC236}">
                <a16:creationId xmlns:a16="http://schemas.microsoft.com/office/drawing/2014/main" id="{F1D9812A-AE68-8A59-FBA6-8B65C3D53C8C}"/>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Rectangle: Top Corners Rounded 31">
            <a:extLst>
              <a:ext uri="{FF2B5EF4-FFF2-40B4-BE49-F238E27FC236}">
                <a16:creationId xmlns:a16="http://schemas.microsoft.com/office/drawing/2014/main" id="{89D7F2F2-2EAE-2AAE-1B76-80453B248072}"/>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6" name="Rectangle: Top Corners Rounded 35">
            <a:extLst>
              <a:ext uri="{FF2B5EF4-FFF2-40B4-BE49-F238E27FC236}">
                <a16:creationId xmlns:a16="http://schemas.microsoft.com/office/drawing/2014/main" id="{0B4FA6A4-0B99-C798-3724-5DBDDE3485E3}"/>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TextBox 39">
            <a:extLst>
              <a:ext uri="{FF2B5EF4-FFF2-40B4-BE49-F238E27FC236}">
                <a16:creationId xmlns:a16="http://schemas.microsoft.com/office/drawing/2014/main" id="{F2E403A0-1951-7276-8F65-B0414192F485}"/>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4" name="TextBox 43">
            <a:extLst>
              <a:ext uri="{FF2B5EF4-FFF2-40B4-BE49-F238E27FC236}">
                <a16:creationId xmlns:a16="http://schemas.microsoft.com/office/drawing/2014/main" id="{B0A89862-B705-4DF4-D43E-5BD26E23BBAD}"/>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6" name="TextBox 45">
            <a:extLst>
              <a:ext uri="{FF2B5EF4-FFF2-40B4-BE49-F238E27FC236}">
                <a16:creationId xmlns:a16="http://schemas.microsoft.com/office/drawing/2014/main" id="{DCB42E99-E495-21B8-CE26-564736A17C98}"/>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8" name="Rectangle: Top Corners Rounded 47">
            <a:extLst>
              <a:ext uri="{FF2B5EF4-FFF2-40B4-BE49-F238E27FC236}">
                <a16:creationId xmlns:a16="http://schemas.microsoft.com/office/drawing/2014/main" id="{3B2E77F5-B53C-E76B-6734-13C87471B38B}"/>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0" name="TextBox 49">
            <a:extLst>
              <a:ext uri="{FF2B5EF4-FFF2-40B4-BE49-F238E27FC236}">
                <a16:creationId xmlns:a16="http://schemas.microsoft.com/office/drawing/2014/main" id="{28564A63-04BE-EEE9-01F9-B84CC0AC0F93}"/>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315999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BE25C0E-76BD-28F3-5E20-B102B594CB75}"/>
              </a:ext>
            </a:extLst>
          </p:cNvPr>
          <p:cNvSpPr/>
          <p:nvPr/>
        </p:nvSpPr>
        <p:spPr>
          <a:xfrm>
            <a:off x="8155743" y="1628305"/>
            <a:ext cx="527149" cy="5271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C15BDB7C-BD71-365F-FF87-3336992C088A}"/>
              </a:ext>
            </a:extLst>
          </p:cNvPr>
          <p:cNvSpPr>
            <a:spLocks noGrp="1"/>
          </p:cNvSpPr>
          <p:nvPr>
            <p:ph type="title"/>
          </p:nvPr>
        </p:nvSpPr>
        <p:spPr>
          <a:xfrm>
            <a:off x="670983" y="708196"/>
            <a:ext cx="10876233" cy="464083"/>
          </a:xfrm>
        </p:spPr>
        <p:txBody>
          <a:bodyPr/>
          <a:lstStyle/>
          <a:p>
            <a:r>
              <a:rPr lang="en-GB" sz="2300">
                <a:latin typeface="Arial"/>
                <a:cs typeface="Arial"/>
              </a:rPr>
              <a:t>There are a range of primary care access models in place across BOB</a:t>
            </a:r>
            <a:endParaRPr lang="en-GB" sz="2600"/>
          </a:p>
        </p:txBody>
      </p:sp>
      <p:sp>
        <p:nvSpPr>
          <p:cNvPr id="74" name="Holder 6">
            <a:extLst>
              <a:ext uri="{FF2B5EF4-FFF2-40B4-BE49-F238E27FC236}">
                <a16:creationId xmlns:a16="http://schemas.microsoft.com/office/drawing/2014/main" id="{6C8591A5-5185-6373-8758-CBAFAAD3BAFA}"/>
              </a:ext>
            </a:extLst>
          </p:cNvPr>
          <p:cNvSpPr txBox="1">
            <a:spLocks/>
          </p:cNvSpPr>
          <p:nvPr/>
        </p:nvSpPr>
        <p:spPr>
          <a:xfrm>
            <a:off x="670984" y="7124882"/>
            <a:ext cx="318347" cy="184666"/>
          </a:xfrm>
          <a:prstGeom prst="rect">
            <a:avLst/>
          </a:prstGeom>
        </p:spPr>
        <p:txBody>
          <a:bodyPr wrap="square" lIns="0" tIns="0" rIns="0" bIns="0">
            <a:spAutoFit/>
          </a:bodyPr>
          <a:lstStyle>
            <a:defPPr>
              <a:defRPr kern="0"/>
            </a:defPPr>
            <a:lvl1pPr marL="0" algn="l">
              <a:defRPr sz="1200" b="1" i="0">
                <a:solidFill>
                  <a:schemeClr val="tx1">
                    <a:lumMod val="50000"/>
                    <a:lumOff val="50000"/>
                  </a:schemeClr>
                </a:solidFill>
                <a:latin typeface="Arial"/>
                <a:cs typeface="Arial"/>
              </a:defRPr>
            </a:lvl1pPr>
          </a:lstStyle>
          <a:p>
            <a:pPr>
              <a:spcBef>
                <a:spcPts val="33"/>
              </a:spcBef>
            </a:pPr>
            <a:fld id="{81D60167-4931-47E6-BA6A-407CBD079E47}" type="slidenum">
              <a:rPr lang="en-GB" spc="-7" smtClean="0"/>
              <a:pPr>
                <a:spcBef>
                  <a:spcPts val="33"/>
                </a:spcBef>
              </a:pPr>
              <a:t>11</a:t>
            </a:fld>
            <a:endParaRPr lang="en-GB" spc="-7"/>
          </a:p>
        </p:txBody>
      </p:sp>
      <p:sp>
        <p:nvSpPr>
          <p:cNvPr id="2" name="Content Placeholder 49">
            <a:extLst>
              <a:ext uri="{FF2B5EF4-FFF2-40B4-BE49-F238E27FC236}">
                <a16:creationId xmlns:a16="http://schemas.microsoft.com/office/drawing/2014/main" id="{F22F97C0-C9E8-E65E-4CA2-065794EAA7E8}"/>
              </a:ext>
            </a:extLst>
          </p:cNvPr>
          <p:cNvSpPr txBox="1">
            <a:spLocks/>
          </p:cNvSpPr>
          <p:nvPr/>
        </p:nvSpPr>
        <p:spPr>
          <a:xfrm>
            <a:off x="670983" y="1303675"/>
            <a:ext cx="10881255" cy="846386"/>
          </a:xfrm>
          <a:prstGeom prst="rect">
            <a:avLst/>
          </a:prstGeom>
        </p:spPr>
        <p:txBody>
          <a:bodyPr vert="horz" wrap="square" lIns="0" tIns="0" rIns="0" bIns="0" rtlCol="0">
            <a:sp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lvl="0">
              <a:defRPr/>
            </a:pPr>
            <a:r>
              <a:rPr lang="en-GB" sz="1100" b="0"/>
              <a:t>There is no single model of access across BOB or across any of its Places. The below summarises some of features that have been raised in engagement in relation to each Place – in most cases these features will not apply in all PCNs or practices, but they provide some context and food for thought when considering the data analysis that follows on subsequent pages. Demographic factors also differ across Places and neighbourhoods, with some communities facing inequality in experience, access and outcomes in relation to primary care. These inequalities can also contribute to some of the differences the subsequent analysis points to. Some relevant demographic comparisons between Places are included in the blue boxes. </a:t>
            </a:r>
          </a:p>
        </p:txBody>
      </p:sp>
      <p:sp>
        <p:nvSpPr>
          <p:cNvPr id="12" name="Rectangle: Top Corners Rounded 11">
            <a:extLst>
              <a:ext uri="{FF2B5EF4-FFF2-40B4-BE49-F238E27FC236}">
                <a16:creationId xmlns:a16="http://schemas.microsoft.com/office/drawing/2014/main" id="{1ECC0C52-6C4A-C1D2-01ED-5471F4C6D0E7}"/>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4" name="TextBox 13">
            <a:extLst>
              <a:ext uri="{FF2B5EF4-FFF2-40B4-BE49-F238E27FC236}">
                <a16:creationId xmlns:a16="http://schemas.microsoft.com/office/drawing/2014/main" id="{E42B0A21-6331-9BA9-DD9D-A20410B92B29}"/>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6" name="Rectangle: Top Corners Rounded 15">
            <a:extLst>
              <a:ext uri="{FF2B5EF4-FFF2-40B4-BE49-F238E27FC236}">
                <a16:creationId xmlns:a16="http://schemas.microsoft.com/office/drawing/2014/main" id="{9DC200BF-41DB-2CB3-90F9-17B4D0AF1066}"/>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8" name="Rectangle: Top Corners Rounded 17">
            <a:extLst>
              <a:ext uri="{FF2B5EF4-FFF2-40B4-BE49-F238E27FC236}">
                <a16:creationId xmlns:a16="http://schemas.microsoft.com/office/drawing/2014/main" id="{72ED0EE5-36AF-0245-33A5-42FC873C60E1}"/>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TextBox 19">
            <a:extLst>
              <a:ext uri="{FF2B5EF4-FFF2-40B4-BE49-F238E27FC236}">
                <a16:creationId xmlns:a16="http://schemas.microsoft.com/office/drawing/2014/main" id="{E4FBD95B-C10D-C974-01E2-18A00575BD3C}"/>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4" name="TextBox 23">
            <a:extLst>
              <a:ext uri="{FF2B5EF4-FFF2-40B4-BE49-F238E27FC236}">
                <a16:creationId xmlns:a16="http://schemas.microsoft.com/office/drawing/2014/main" id="{BD484820-706A-D363-72AB-912162468A33}"/>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8" name="Rectangle: Top Corners Rounded 27">
            <a:extLst>
              <a:ext uri="{FF2B5EF4-FFF2-40B4-BE49-F238E27FC236}">
                <a16:creationId xmlns:a16="http://schemas.microsoft.com/office/drawing/2014/main" id="{F1D9812A-AE68-8A59-FBA6-8B65C3D53C8C}"/>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Rectangle: Top Corners Rounded 31">
            <a:extLst>
              <a:ext uri="{FF2B5EF4-FFF2-40B4-BE49-F238E27FC236}">
                <a16:creationId xmlns:a16="http://schemas.microsoft.com/office/drawing/2014/main" id="{89D7F2F2-2EAE-2AAE-1B76-80453B248072}"/>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6" name="Rectangle: Top Corners Rounded 35">
            <a:extLst>
              <a:ext uri="{FF2B5EF4-FFF2-40B4-BE49-F238E27FC236}">
                <a16:creationId xmlns:a16="http://schemas.microsoft.com/office/drawing/2014/main" id="{0B4FA6A4-0B99-C798-3724-5DBDDE3485E3}"/>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TextBox 39">
            <a:extLst>
              <a:ext uri="{FF2B5EF4-FFF2-40B4-BE49-F238E27FC236}">
                <a16:creationId xmlns:a16="http://schemas.microsoft.com/office/drawing/2014/main" id="{F2E403A0-1951-7276-8F65-B0414192F485}"/>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4" name="TextBox 43">
            <a:extLst>
              <a:ext uri="{FF2B5EF4-FFF2-40B4-BE49-F238E27FC236}">
                <a16:creationId xmlns:a16="http://schemas.microsoft.com/office/drawing/2014/main" id="{B0A89862-B705-4DF4-D43E-5BD26E23BBAD}"/>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6" name="TextBox 45">
            <a:extLst>
              <a:ext uri="{FF2B5EF4-FFF2-40B4-BE49-F238E27FC236}">
                <a16:creationId xmlns:a16="http://schemas.microsoft.com/office/drawing/2014/main" id="{DCB42E99-E495-21B8-CE26-564736A17C98}"/>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8" name="Rectangle: Top Corners Rounded 47">
            <a:extLst>
              <a:ext uri="{FF2B5EF4-FFF2-40B4-BE49-F238E27FC236}">
                <a16:creationId xmlns:a16="http://schemas.microsoft.com/office/drawing/2014/main" id="{3B2E77F5-B53C-E76B-6734-13C87471B38B}"/>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0" name="TextBox 49">
            <a:extLst>
              <a:ext uri="{FF2B5EF4-FFF2-40B4-BE49-F238E27FC236}">
                <a16:creationId xmlns:a16="http://schemas.microsoft.com/office/drawing/2014/main" id="{28564A63-04BE-EEE9-01F9-B84CC0AC0F93}"/>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5" name="Rectangle 4">
            <a:extLst>
              <a:ext uri="{FF2B5EF4-FFF2-40B4-BE49-F238E27FC236}">
                <a16:creationId xmlns:a16="http://schemas.microsoft.com/office/drawing/2014/main" id="{AFA6F637-D048-5116-6E2D-A6A3C26E9CCB}"/>
              </a:ext>
            </a:extLst>
          </p:cNvPr>
          <p:cNvSpPr/>
          <p:nvPr/>
        </p:nvSpPr>
        <p:spPr>
          <a:xfrm>
            <a:off x="665961" y="2375999"/>
            <a:ext cx="8016931" cy="992284"/>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endParaRPr lang="en-GB" sz="1100">
              <a:solidFill>
                <a:schemeClr val="tx1"/>
              </a:solidFill>
            </a:endParaRPr>
          </a:p>
          <a:p>
            <a:pPr>
              <a:spcAft>
                <a:spcPts val="300"/>
              </a:spcAft>
            </a:pPr>
            <a:r>
              <a:rPr lang="en-GB" sz="1100">
                <a:solidFill>
                  <a:schemeClr val="tx1"/>
                </a:solidFill>
              </a:rPr>
              <a:t>Model of same-day booking based on patients calling on the day or being asked to call back.</a:t>
            </a:r>
          </a:p>
          <a:p>
            <a:pPr>
              <a:spcAft>
                <a:spcPts val="300"/>
              </a:spcAft>
            </a:pPr>
            <a:r>
              <a:rPr lang="en-GB" sz="1100">
                <a:solidFill>
                  <a:schemeClr val="tx1"/>
                </a:solidFill>
              </a:rPr>
              <a:t>111 calls directed to primary care are routed to the Clinical Assessment Service, which closes 80% on the phone. </a:t>
            </a:r>
          </a:p>
          <a:p>
            <a:pPr>
              <a:spcAft>
                <a:spcPts val="300"/>
              </a:spcAft>
            </a:pPr>
            <a:r>
              <a:rPr lang="en-GB" sz="1100">
                <a:solidFill>
                  <a:schemeClr val="tx1"/>
                </a:solidFill>
              </a:rPr>
              <a:t>Connected Care provides a shared care record for many providers across the health and care system. </a:t>
            </a:r>
          </a:p>
          <a:p>
            <a:pPr>
              <a:spcAft>
                <a:spcPts val="300"/>
              </a:spcAft>
            </a:pPr>
            <a:endParaRPr lang="en-GB" sz="1100">
              <a:solidFill>
                <a:schemeClr val="tx1"/>
              </a:solidFill>
            </a:endParaRPr>
          </a:p>
        </p:txBody>
      </p:sp>
      <p:sp>
        <p:nvSpPr>
          <p:cNvPr id="6" name="TextBox 5">
            <a:extLst>
              <a:ext uri="{FF2B5EF4-FFF2-40B4-BE49-F238E27FC236}">
                <a16:creationId xmlns:a16="http://schemas.microsoft.com/office/drawing/2014/main" id="{41699C32-A420-E887-5BCD-E8913372EF06}"/>
              </a:ext>
            </a:extLst>
          </p:cNvPr>
          <p:cNvSpPr txBox="1"/>
          <p:nvPr/>
        </p:nvSpPr>
        <p:spPr>
          <a:xfrm>
            <a:off x="817918" y="2262921"/>
            <a:ext cx="1872000" cy="261610"/>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Buckinghamshire</a:t>
            </a:r>
          </a:p>
        </p:txBody>
      </p:sp>
      <p:sp>
        <p:nvSpPr>
          <p:cNvPr id="11" name="Rectangle 10">
            <a:extLst>
              <a:ext uri="{FF2B5EF4-FFF2-40B4-BE49-F238E27FC236}">
                <a16:creationId xmlns:a16="http://schemas.microsoft.com/office/drawing/2014/main" id="{DF79CBE1-2E2A-D743-98D5-4B1208B95595}"/>
              </a:ext>
            </a:extLst>
          </p:cNvPr>
          <p:cNvSpPr/>
          <p:nvPr/>
        </p:nvSpPr>
        <p:spPr>
          <a:xfrm>
            <a:off x="689407" y="3556051"/>
            <a:ext cx="7994308" cy="1067983"/>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GB" sz="1100">
                <a:solidFill>
                  <a:schemeClr val="tx1"/>
                </a:solidFill>
              </a:rPr>
              <a:t>Patients who call 111 and are directed to primary care are told to call their home practice for an appointment. </a:t>
            </a:r>
          </a:p>
          <a:p>
            <a:pPr>
              <a:spcAft>
                <a:spcPts val="300"/>
              </a:spcAft>
            </a:pPr>
            <a:r>
              <a:rPr lang="en-GB" sz="1100">
                <a:solidFill>
                  <a:schemeClr val="tx1"/>
                </a:solidFill>
              </a:rPr>
              <a:t>Urgent Care Centres reportedly well-utilised and sometimes over-subscribed. </a:t>
            </a:r>
          </a:p>
          <a:p>
            <a:pPr>
              <a:spcAft>
                <a:spcPts val="300"/>
              </a:spcAft>
            </a:pPr>
            <a:r>
              <a:rPr lang="en-GB" sz="1100">
                <a:solidFill>
                  <a:schemeClr val="tx1"/>
                </a:solidFill>
              </a:rPr>
              <a:t>Progress has been made for GPs to join the Thames Valley Shared Care Record. </a:t>
            </a:r>
          </a:p>
        </p:txBody>
      </p:sp>
      <p:sp>
        <p:nvSpPr>
          <p:cNvPr id="13" name="TextBox 12">
            <a:extLst>
              <a:ext uri="{FF2B5EF4-FFF2-40B4-BE49-F238E27FC236}">
                <a16:creationId xmlns:a16="http://schemas.microsoft.com/office/drawing/2014/main" id="{7F1A6063-6889-20B1-BE9B-CA972777EBC8}"/>
              </a:ext>
            </a:extLst>
          </p:cNvPr>
          <p:cNvSpPr txBox="1"/>
          <p:nvPr/>
        </p:nvSpPr>
        <p:spPr>
          <a:xfrm>
            <a:off x="817918" y="3455462"/>
            <a:ext cx="1872000" cy="261610"/>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Oxfordshire</a:t>
            </a:r>
          </a:p>
        </p:txBody>
      </p:sp>
      <p:sp>
        <p:nvSpPr>
          <p:cNvPr id="15" name="Rectangle 14">
            <a:extLst>
              <a:ext uri="{FF2B5EF4-FFF2-40B4-BE49-F238E27FC236}">
                <a16:creationId xmlns:a16="http://schemas.microsoft.com/office/drawing/2014/main" id="{D52741EA-DBCA-935C-4A4B-991FCAFB0662}"/>
              </a:ext>
            </a:extLst>
          </p:cNvPr>
          <p:cNvSpPr/>
          <p:nvPr/>
        </p:nvSpPr>
        <p:spPr>
          <a:xfrm>
            <a:off x="665961" y="4804684"/>
            <a:ext cx="8016932" cy="1413236"/>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GB" sz="1100">
                <a:solidFill>
                  <a:schemeClr val="tx1"/>
                </a:solidFill>
              </a:rPr>
              <a:t>Population Health Management tools enabling risk stratification and segmentation of patients to identify those with same-day non-complex need. </a:t>
            </a:r>
          </a:p>
          <a:p>
            <a:pPr>
              <a:spcAft>
                <a:spcPts val="300"/>
              </a:spcAft>
            </a:pPr>
            <a:r>
              <a:rPr lang="en-GB" sz="1100">
                <a:solidFill>
                  <a:schemeClr val="tx1"/>
                </a:solidFill>
              </a:rPr>
              <a:t>111 calls directed to primary care are routed to the Clinical Assessment Service, which closes 80% on the phone. </a:t>
            </a:r>
          </a:p>
          <a:p>
            <a:pPr>
              <a:spcAft>
                <a:spcPts val="300"/>
              </a:spcAft>
            </a:pPr>
            <a:r>
              <a:rPr lang="en-GB" sz="1100">
                <a:solidFill>
                  <a:schemeClr val="tx1"/>
                </a:solidFill>
              </a:rPr>
              <a:t>Actively working on development of same day access hubs at scale in Berkshire West, perhaps utilising spare capacity at Reading’s UTC. </a:t>
            </a:r>
          </a:p>
          <a:p>
            <a:pPr>
              <a:spcAft>
                <a:spcPts val="300"/>
              </a:spcAft>
            </a:pPr>
            <a:r>
              <a:rPr lang="en-GB" sz="1100">
                <a:solidFill>
                  <a:schemeClr val="tx1"/>
                </a:solidFill>
              </a:rPr>
              <a:t>Connected Care provides a shared care record for many providers across the health and care system. </a:t>
            </a:r>
          </a:p>
        </p:txBody>
      </p:sp>
      <p:sp>
        <p:nvSpPr>
          <p:cNvPr id="17" name="TextBox 16">
            <a:extLst>
              <a:ext uri="{FF2B5EF4-FFF2-40B4-BE49-F238E27FC236}">
                <a16:creationId xmlns:a16="http://schemas.microsoft.com/office/drawing/2014/main" id="{D6912E26-EB58-33E9-8E8B-1C8C97BE8DD2}"/>
              </a:ext>
            </a:extLst>
          </p:cNvPr>
          <p:cNvSpPr txBox="1"/>
          <p:nvPr/>
        </p:nvSpPr>
        <p:spPr>
          <a:xfrm>
            <a:off x="802510" y="4655030"/>
            <a:ext cx="1872000" cy="261610"/>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Berkshire West</a:t>
            </a:r>
          </a:p>
        </p:txBody>
      </p:sp>
      <p:sp>
        <p:nvSpPr>
          <p:cNvPr id="19" name="Rectangle 18">
            <a:extLst>
              <a:ext uri="{FF2B5EF4-FFF2-40B4-BE49-F238E27FC236}">
                <a16:creationId xmlns:a16="http://schemas.microsoft.com/office/drawing/2014/main" id="{10738033-C60E-9452-A110-6DCEC009BF0A}"/>
              </a:ext>
            </a:extLst>
          </p:cNvPr>
          <p:cNvSpPr/>
          <p:nvPr/>
        </p:nvSpPr>
        <p:spPr>
          <a:xfrm>
            <a:off x="8795561" y="2367429"/>
            <a:ext cx="2730477" cy="1000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GB" sz="1100"/>
              <a:t>Higher levels of social isolation</a:t>
            </a:r>
          </a:p>
          <a:p>
            <a:pPr marL="171450" indent="-171450" algn="l">
              <a:buFont typeface="Arial" panose="020B0604020202020204" pitchFamily="34" charset="0"/>
              <a:buChar char="•"/>
            </a:pPr>
            <a:r>
              <a:rPr lang="en-GB" sz="1100"/>
              <a:t>Higher proportion of over 75 year olds</a:t>
            </a:r>
          </a:p>
          <a:p>
            <a:pPr marL="171450" indent="-171450" algn="l">
              <a:buFont typeface="Arial" panose="020B0604020202020204" pitchFamily="34" charset="0"/>
              <a:buChar char="•"/>
            </a:pPr>
            <a:r>
              <a:rPr lang="en-GB" sz="1100"/>
              <a:t>Higher proportion of 16-17 years not in education, employment, or training</a:t>
            </a:r>
          </a:p>
        </p:txBody>
      </p:sp>
      <p:sp>
        <p:nvSpPr>
          <p:cNvPr id="21" name="Rectangle 20">
            <a:extLst>
              <a:ext uri="{FF2B5EF4-FFF2-40B4-BE49-F238E27FC236}">
                <a16:creationId xmlns:a16="http://schemas.microsoft.com/office/drawing/2014/main" id="{21F291EB-FECF-C48B-A20E-AAE05620668F}"/>
              </a:ext>
            </a:extLst>
          </p:cNvPr>
          <p:cNvSpPr/>
          <p:nvPr/>
        </p:nvSpPr>
        <p:spPr>
          <a:xfrm>
            <a:off x="8788142" y="3541852"/>
            <a:ext cx="2737896" cy="1082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GB" sz="1100"/>
              <a:t>Deprived areas cluster in Oxford and Banbury</a:t>
            </a:r>
          </a:p>
          <a:p>
            <a:pPr marL="171450" indent="-171450" algn="l">
              <a:buFont typeface="Arial" panose="020B0604020202020204" pitchFamily="34" charset="0"/>
              <a:buChar char="•"/>
            </a:pPr>
            <a:r>
              <a:rPr lang="en-GB" sz="1100"/>
              <a:t>Higher proportion of over 75 year olds</a:t>
            </a:r>
          </a:p>
          <a:p>
            <a:pPr marL="171450" indent="-171450" algn="l">
              <a:buFont typeface="Arial" panose="020B0604020202020204" pitchFamily="34" charset="0"/>
              <a:buChar char="•"/>
            </a:pPr>
            <a:r>
              <a:rPr lang="en-GB" sz="1100"/>
              <a:t>Children receiving free school meals have lower levels of good development</a:t>
            </a:r>
          </a:p>
        </p:txBody>
      </p:sp>
      <p:sp>
        <p:nvSpPr>
          <p:cNvPr id="22" name="Rectangle 21">
            <a:extLst>
              <a:ext uri="{FF2B5EF4-FFF2-40B4-BE49-F238E27FC236}">
                <a16:creationId xmlns:a16="http://schemas.microsoft.com/office/drawing/2014/main" id="{52BD6340-4094-8CC7-2312-08248EA9025A}"/>
              </a:ext>
            </a:extLst>
          </p:cNvPr>
          <p:cNvSpPr/>
          <p:nvPr/>
        </p:nvSpPr>
        <p:spPr>
          <a:xfrm>
            <a:off x="8821783" y="4804684"/>
            <a:ext cx="2704256" cy="14132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GB" sz="1100"/>
              <a:t>Deprived areas cluster in Reading</a:t>
            </a:r>
          </a:p>
          <a:p>
            <a:pPr marL="171450" indent="-171450" algn="l">
              <a:buFont typeface="Arial" panose="020B0604020202020204" pitchFamily="34" charset="0"/>
              <a:buChar char="•"/>
            </a:pPr>
            <a:r>
              <a:rPr lang="en-GB" sz="1100"/>
              <a:t>Berks West will see the highest growth in the over 70 years group</a:t>
            </a:r>
          </a:p>
          <a:p>
            <a:pPr marL="171450" indent="-171450" algn="l">
              <a:buFont typeface="Arial" panose="020B0604020202020204" pitchFamily="34" charset="0"/>
              <a:buChar char="•"/>
            </a:pPr>
            <a:r>
              <a:rPr lang="en-GB" sz="1100"/>
              <a:t>Reading is the most ethnically diverse area </a:t>
            </a:r>
          </a:p>
        </p:txBody>
      </p:sp>
      <p:sp>
        <p:nvSpPr>
          <p:cNvPr id="23" name="TextBox 22">
            <a:extLst>
              <a:ext uri="{FF2B5EF4-FFF2-40B4-BE49-F238E27FC236}">
                <a16:creationId xmlns:a16="http://schemas.microsoft.com/office/drawing/2014/main" id="{8C914CAD-1463-B42F-A272-1DB0E776855E}"/>
              </a:ext>
            </a:extLst>
          </p:cNvPr>
          <p:cNvSpPr txBox="1"/>
          <p:nvPr/>
        </p:nvSpPr>
        <p:spPr>
          <a:xfrm>
            <a:off x="7546387" y="6263923"/>
            <a:ext cx="3979651" cy="230832"/>
          </a:xfrm>
          <a:prstGeom prst="rect">
            <a:avLst/>
          </a:prstGeom>
          <a:noFill/>
        </p:spPr>
        <p:txBody>
          <a:bodyPr wrap="square" rtlCol="0">
            <a:spAutoFit/>
          </a:bodyPr>
          <a:lstStyle/>
          <a:p>
            <a:pPr algn="r"/>
            <a:r>
              <a:rPr lang="en-GB" sz="900"/>
              <a:t>Source: BOB fact pack and BOB Integrated Care Strategy 2023</a:t>
            </a:r>
          </a:p>
        </p:txBody>
      </p:sp>
    </p:spTree>
    <p:extLst>
      <p:ext uri="{BB962C8B-B14F-4D97-AF65-F5344CB8AC3E}">
        <p14:creationId xmlns:p14="http://schemas.microsoft.com/office/powerpoint/2010/main" val="41182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xfrm>
            <a:off x="670984" y="596900"/>
            <a:ext cx="10881254" cy="619551"/>
          </a:xfrm>
          <a:solidFill>
            <a:schemeClr val="bg1"/>
          </a:solidFill>
          <a:ln>
            <a:solidFill>
              <a:schemeClr val="bg1"/>
            </a:solidFill>
          </a:ln>
        </p:spPr>
        <p:txBody>
          <a:bodyPr/>
          <a:lstStyle/>
          <a:p>
            <a:r>
              <a:rPr lang="en-GB" sz="2300">
                <a:cs typeface="Arial"/>
              </a:rPr>
              <a:t>BOB has a similar number of general practice appointments per </a:t>
            </a:r>
            <a:r>
              <a:rPr lang="en-GB">
                <a:cs typeface="Arial"/>
              </a:rPr>
              <a:t>population </a:t>
            </a:r>
            <a:r>
              <a:rPr lang="en-GB" sz="2300">
                <a:cs typeface="Arial"/>
              </a:rPr>
              <a:t>compared to that of the England and the South East region</a:t>
            </a:r>
          </a:p>
        </p:txBody>
      </p:sp>
      <p:sp>
        <p:nvSpPr>
          <p:cNvPr id="9" name="Content Placeholder 49">
            <a:extLst>
              <a:ext uri="{FF2B5EF4-FFF2-40B4-BE49-F238E27FC236}">
                <a16:creationId xmlns:a16="http://schemas.microsoft.com/office/drawing/2014/main" id="{B405423B-5EE9-2472-0876-288D5AB0CAA0}"/>
              </a:ext>
            </a:extLst>
          </p:cNvPr>
          <p:cNvSpPr txBox="1">
            <a:spLocks/>
          </p:cNvSpPr>
          <p:nvPr/>
        </p:nvSpPr>
        <p:spPr>
          <a:xfrm>
            <a:off x="923332" y="1930932"/>
            <a:ext cx="10400579" cy="2570740"/>
          </a:xfrm>
          <a:prstGeom prst="rect">
            <a:avLst/>
          </a:prstGeom>
        </p:spPr>
        <p:txBody>
          <a:bodyPr lIns="0" tIns="0" rIns="0" bIns="0">
            <a:no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r>
              <a:rPr lang="en-US" sz="1000" b="0">
                <a:solidFill>
                  <a:srgbClr val="000000"/>
                </a:solidFill>
                <a:cs typeface="Univers 45 Light"/>
              </a:rPr>
              <a:t>Data from NHS digital show that the percentage of GP appointments per 10,000 weighted patients in BOB is very similar to the national average and the South East region. </a:t>
            </a:r>
          </a:p>
          <a:p>
            <a:r>
              <a:rPr lang="en-US" sz="1000" b="0">
                <a:solidFill>
                  <a:srgbClr val="000000"/>
                </a:solidFill>
                <a:cs typeface="Univers 45 Light"/>
              </a:rPr>
              <a:t>Oxfordshire has the highest number of GP appointments per population in BOB, while Buckinghamshire and Berkshire West both have a lower number of GP appointments per population than the BOB ICB average, and fall below England’s rate.</a:t>
            </a:r>
          </a:p>
        </p:txBody>
      </p:sp>
      <p:sp>
        <p:nvSpPr>
          <p:cNvPr id="3" name="Rectangle 2">
            <a:extLst>
              <a:ext uri="{FF2B5EF4-FFF2-40B4-BE49-F238E27FC236}">
                <a16:creationId xmlns:a16="http://schemas.microsoft.com/office/drawing/2014/main" id="{20F3CDE4-FACD-4157-70AB-780BC58938F5}"/>
              </a:ext>
            </a:extLst>
          </p:cNvPr>
          <p:cNvSpPr/>
          <p:nvPr/>
        </p:nvSpPr>
        <p:spPr>
          <a:xfrm>
            <a:off x="695007" y="1669322"/>
            <a:ext cx="10857231" cy="4479636"/>
          </a:xfrm>
          <a:prstGeom prst="rect">
            <a:avLst/>
          </a:prstGeom>
          <a:no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Top Corners Rounded 4">
            <a:extLst>
              <a:ext uri="{FF2B5EF4-FFF2-40B4-BE49-F238E27FC236}">
                <a16:creationId xmlns:a16="http://schemas.microsoft.com/office/drawing/2014/main" id="{05B7E219-2F10-161D-7633-5D7EA4FA4F98}"/>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 name="TextBox 7">
            <a:extLst>
              <a:ext uri="{FF2B5EF4-FFF2-40B4-BE49-F238E27FC236}">
                <a16:creationId xmlns:a16="http://schemas.microsoft.com/office/drawing/2014/main" id="{7A9E9E96-7CB6-CE48-8937-5562FCE2DE3E}"/>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1" name="Rectangle: Top Corners Rounded 10">
            <a:extLst>
              <a:ext uri="{FF2B5EF4-FFF2-40B4-BE49-F238E27FC236}">
                <a16:creationId xmlns:a16="http://schemas.microsoft.com/office/drawing/2014/main" id="{3EE8CA09-FD4B-EB79-6FA6-90743D82A4C0}"/>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1" name="Rectangle: Top Corners Rounded 20">
            <a:extLst>
              <a:ext uri="{FF2B5EF4-FFF2-40B4-BE49-F238E27FC236}">
                <a16:creationId xmlns:a16="http://schemas.microsoft.com/office/drawing/2014/main" id="{1D616105-23B0-928C-7315-BAAA330C9163}"/>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TextBox 22">
            <a:extLst>
              <a:ext uri="{FF2B5EF4-FFF2-40B4-BE49-F238E27FC236}">
                <a16:creationId xmlns:a16="http://schemas.microsoft.com/office/drawing/2014/main" id="{1450422B-1F77-1B39-5180-1CE7DCDCF110}"/>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5" name="TextBox 24">
            <a:extLst>
              <a:ext uri="{FF2B5EF4-FFF2-40B4-BE49-F238E27FC236}">
                <a16:creationId xmlns:a16="http://schemas.microsoft.com/office/drawing/2014/main" id="{18D42F45-09E4-4291-7296-5A654FDED0AC}"/>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7" name="Rectangle: Top Corners Rounded 26">
            <a:extLst>
              <a:ext uri="{FF2B5EF4-FFF2-40B4-BE49-F238E27FC236}">
                <a16:creationId xmlns:a16="http://schemas.microsoft.com/office/drawing/2014/main" id="{2362806F-5B3B-CF5A-708E-321E09535A87}"/>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D786749A-93D2-0094-122C-8B32445F0C5A}"/>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Rectangle: Top Corners Rounded 31">
            <a:extLst>
              <a:ext uri="{FF2B5EF4-FFF2-40B4-BE49-F238E27FC236}">
                <a16:creationId xmlns:a16="http://schemas.microsoft.com/office/drawing/2014/main" id="{0F2BA50B-9F65-428B-C1BA-039CD743921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TextBox 33">
            <a:extLst>
              <a:ext uri="{FF2B5EF4-FFF2-40B4-BE49-F238E27FC236}">
                <a16:creationId xmlns:a16="http://schemas.microsoft.com/office/drawing/2014/main" id="{FFACC628-523A-B335-A36F-CEC76DBB4C68}"/>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6" name="TextBox 35">
            <a:extLst>
              <a:ext uri="{FF2B5EF4-FFF2-40B4-BE49-F238E27FC236}">
                <a16:creationId xmlns:a16="http://schemas.microsoft.com/office/drawing/2014/main" id="{ABF72889-1F5B-09AE-1E5B-C084CD211917}"/>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8" name="TextBox 37">
            <a:extLst>
              <a:ext uri="{FF2B5EF4-FFF2-40B4-BE49-F238E27FC236}">
                <a16:creationId xmlns:a16="http://schemas.microsoft.com/office/drawing/2014/main" id="{334AD664-13E8-910A-3018-31883E4FB33B}"/>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1" name="Rectangle: Top Corners Rounded 40">
            <a:extLst>
              <a:ext uri="{FF2B5EF4-FFF2-40B4-BE49-F238E27FC236}">
                <a16:creationId xmlns:a16="http://schemas.microsoft.com/office/drawing/2014/main" id="{F20B9E32-9F7F-0C51-7872-412FB6128CA2}"/>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3" name="TextBox 42">
            <a:extLst>
              <a:ext uri="{FF2B5EF4-FFF2-40B4-BE49-F238E27FC236}">
                <a16:creationId xmlns:a16="http://schemas.microsoft.com/office/drawing/2014/main" id="{3BEFF2C6-CFC0-652C-28F6-E360EFF69A5A}"/>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4" name="TextBox 3">
            <a:extLst>
              <a:ext uri="{FF2B5EF4-FFF2-40B4-BE49-F238E27FC236}">
                <a16:creationId xmlns:a16="http://schemas.microsoft.com/office/drawing/2014/main" id="{CA518A6B-00F9-1FFC-6BCF-DE15CE13A55D}"/>
              </a:ext>
            </a:extLst>
          </p:cNvPr>
          <p:cNvSpPr txBox="1"/>
          <p:nvPr/>
        </p:nvSpPr>
        <p:spPr>
          <a:xfrm>
            <a:off x="9096776" y="6148958"/>
            <a:ext cx="2455798" cy="230832"/>
          </a:xfrm>
          <a:prstGeom prst="rect">
            <a:avLst/>
          </a:prstGeom>
          <a:noFill/>
        </p:spPr>
        <p:txBody>
          <a:bodyPr wrap="square" rtlCol="0">
            <a:spAutoFit/>
          </a:bodyPr>
          <a:lstStyle/>
          <a:p>
            <a:pPr algn="r"/>
            <a:r>
              <a:rPr lang="en-GB" sz="900"/>
              <a:t>KPMG analysis of NHS Digital Data </a:t>
            </a:r>
          </a:p>
        </p:txBody>
      </p:sp>
      <p:sp>
        <p:nvSpPr>
          <p:cNvPr id="13" name="TextBox 12">
            <a:extLst>
              <a:ext uri="{FF2B5EF4-FFF2-40B4-BE49-F238E27FC236}">
                <a16:creationId xmlns:a16="http://schemas.microsoft.com/office/drawing/2014/main" id="{847B75B0-B528-3801-A1CE-099499570F2E}"/>
              </a:ext>
            </a:extLst>
          </p:cNvPr>
          <p:cNvSpPr txBox="1"/>
          <p:nvPr/>
        </p:nvSpPr>
        <p:spPr>
          <a:xfrm>
            <a:off x="811661" y="1512328"/>
            <a:ext cx="2771057" cy="261610"/>
          </a:xfrm>
          <a:prstGeom prst="rect">
            <a:avLst/>
          </a:prstGeom>
          <a:solidFill>
            <a:schemeClr val="bg1"/>
          </a:solidFill>
        </p:spPr>
        <p:txBody>
          <a:bodyPr wrap="square" rtlCol="0">
            <a:spAutoFit/>
          </a:bodyPr>
          <a:lstStyle/>
          <a:p>
            <a:pPr algn="ctr"/>
            <a:r>
              <a:rPr lang="en-GB" sz="1100" b="1">
                <a:solidFill>
                  <a:schemeClr val="tx1"/>
                </a:solidFill>
              </a:rPr>
              <a:t>GP Appointments across BOB </a:t>
            </a:r>
          </a:p>
        </p:txBody>
      </p:sp>
      <p:graphicFrame>
        <p:nvGraphicFramePr>
          <p:cNvPr id="20" name="Chart 19">
            <a:extLst>
              <a:ext uri="{FF2B5EF4-FFF2-40B4-BE49-F238E27FC236}">
                <a16:creationId xmlns:a16="http://schemas.microsoft.com/office/drawing/2014/main" id="{7B7DEDE6-FC67-09C5-C13A-D5862BF325C1}"/>
              </a:ext>
            </a:extLst>
          </p:cNvPr>
          <p:cNvGraphicFramePr>
            <a:graphicFrameLocks/>
          </p:cNvGraphicFramePr>
          <p:nvPr>
            <p:extLst>
              <p:ext uri="{D42A27DB-BD31-4B8C-83A1-F6EECF244321}">
                <p14:modId xmlns:p14="http://schemas.microsoft.com/office/powerpoint/2010/main" val="2467395310"/>
              </p:ext>
            </p:extLst>
          </p:nvPr>
        </p:nvGraphicFramePr>
        <p:xfrm>
          <a:off x="1137962" y="2863736"/>
          <a:ext cx="9916076" cy="3054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131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xfrm>
            <a:off x="670983" y="596900"/>
            <a:ext cx="10876233" cy="707886"/>
          </a:xfrm>
          <a:solidFill>
            <a:schemeClr val="bg1"/>
          </a:solidFill>
        </p:spPr>
        <p:txBody>
          <a:bodyPr>
            <a:spAutoFit/>
          </a:bodyPr>
          <a:lstStyle/>
          <a:p>
            <a:r>
              <a:rPr lang="en-GB" sz="2300">
                <a:latin typeface="Arial"/>
                <a:cs typeface="Arial"/>
              </a:rPr>
              <a:t>The proportion of appointments seen within 14 days is higher than the national and regional average and varies across Place</a:t>
            </a:r>
          </a:p>
        </p:txBody>
      </p:sp>
      <p:sp>
        <p:nvSpPr>
          <p:cNvPr id="50" name="Content Placeholder 49">
            <a:extLst>
              <a:ext uri="{FF2B5EF4-FFF2-40B4-BE49-F238E27FC236}">
                <a16:creationId xmlns:a16="http://schemas.microsoft.com/office/drawing/2014/main" id="{402F1EC9-B98C-C468-DA0E-7C7429A1945D}"/>
              </a:ext>
            </a:extLst>
          </p:cNvPr>
          <p:cNvSpPr>
            <a:spLocks noGrp="1"/>
          </p:cNvSpPr>
          <p:nvPr>
            <p:ph idx="1"/>
          </p:nvPr>
        </p:nvSpPr>
        <p:spPr>
          <a:xfrm>
            <a:off x="850641" y="1865640"/>
            <a:ext cx="10490717" cy="630316"/>
          </a:xfrm>
        </p:spPr>
        <p:txBody>
          <a:bodyPr>
            <a:noAutofit/>
          </a:bodyPr>
          <a:lstStyle/>
          <a:p>
            <a:r>
              <a:rPr lang="en-GB" sz="1100" b="0">
                <a:solidFill>
                  <a:srgbClr val="000000"/>
                </a:solidFill>
                <a:cs typeface="Univers 45 Light"/>
              </a:rPr>
              <a:t>While the total number of GP appointments are back to pre-pandemic levels (and track higher than the national average and regional peers), the proportion seen within 14 days of being booked has dropped slightly in the last 12 months (albeit the rate has fluctuated throughout the year). There is evidence of variation across 3 Places: Oxfordshire has the highest percentage of appointments within 14 days and Berkshire West has the lowest.</a:t>
            </a:r>
            <a:endParaRPr lang="en-GB" sz="1100" b="0"/>
          </a:p>
        </p:txBody>
      </p:sp>
      <p:sp>
        <p:nvSpPr>
          <p:cNvPr id="33" name="Rectangle 32">
            <a:extLst>
              <a:ext uri="{FF2B5EF4-FFF2-40B4-BE49-F238E27FC236}">
                <a16:creationId xmlns:a16="http://schemas.microsoft.com/office/drawing/2014/main" id="{0AAC3AD2-5AAC-6610-DF17-9B98B1DACE8C}"/>
              </a:ext>
            </a:extLst>
          </p:cNvPr>
          <p:cNvSpPr/>
          <p:nvPr/>
        </p:nvSpPr>
        <p:spPr>
          <a:xfrm>
            <a:off x="670983" y="1590572"/>
            <a:ext cx="10876232" cy="4583437"/>
          </a:xfrm>
          <a:prstGeom prst="rect">
            <a:avLst/>
          </a:prstGeom>
          <a:no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58AA778F-95AC-8FC7-3F38-4A9AF3165FD4}"/>
              </a:ext>
            </a:extLst>
          </p:cNvPr>
          <p:cNvSpPr txBox="1"/>
          <p:nvPr/>
        </p:nvSpPr>
        <p:spPr>
          <a:xfrm>
            <a:off x="783762" y="1498287"/>
            <a:ext cx="5199460" cy="169277"/>
          </a:xfrm>
          <a:prstGeom prst="rect">
            <a:avLst/>
          </a:prstGeom>
          <a:solidFill>
            <a:schemeClr val="bg1"/>
          </a:solidFill>
        </p:spPr>
        <p:txBody>
          <a:bodyPr wrap="square" lIns="0" tIns="0" rIns="0" bIns="0" rtlCol="0">
            <a:spAutoFit/>
          </a:bodyPr>
          <a:lstStyle/>
          <a:p>
            <a:pPr algn="ctr"/>
            <a:r>
              <a:rPr lang="en-GB" sz="1100" b="1">
                <a:solidFill>
                  <a:schemeClr val="tx1"/>
                </a:solidFill>
                <a:latin typeface="+mn-lt"/>
              </a:rPr>
              <a:t>Access to General Practice Appointments is varied across the three Places</a:t>
            </a:r>
          </a:p>
        </p:txBody>
      </p:sp>
      <p:sp>
        <p:nvSpPr>
          <p:cNvPr id="7" name="Rectangle: Top Corners Rounded 6">
            <a:extLst>
              <a:ext uri="{FF2B5EF4-FFF2-40B4-BE49-F238E27FC236}">
                <a16:creationId xmlns:a16="http://schemas.microsoft.com/office/drawing/2014/main" id="{DE6E8390-0C3E-77B3-E0C5-AB64E80D5685}"/>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9" name="TextBox 8">
            <a:extLst>
              <a:ext uri="{FF2B5EF4-FFF2-40B4-BE49-F238E27FC236}">
                <a16:creationId xmlns:a16="http://schemas.microsoft.com/office/drawing/2014/main" id="{5CB835B9-BF8E-8214-F502-8CF54E76884F}"/>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2" name="Rectangle: Top Corners Rounded 11">
            <a:extLst>
              <a:ext uri="{FF2B5EF4-FFF2-40B4-BE49-F238E27FC236}">
                <a16:creationId xmlns:a16="http://schemas.microsoft.com/office/drawing/2014/main" id="{BBEB9F21-E774-549A-AD34-ECCEE439BDA5}"/>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4" name="Rectangle: Top Corners Rounded 13">
            <a:extLst>
              <a:ext uri="{FF2B5EF4-FFF2-40B4-BE49-F238E27FC236}">
                <a16:creationId xmlns:a16="http://schemas.microsoft.com/office/drawing/2014/main" id="{30439C4E-BE8B-8639-CE20-CAC540940C8B}"/>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6" name="TextBox 15">
            <a:extLst>
              <a:ext uri="{FF2B5EF4-FFF2-40B4-BE49-F238E27FC236}">
                <a16:creationId xmlns:a16="http://schemas.microsoft.com/office/drawing/2014/main" id="{CA188A01-FB30-04D9-5E2B-EC1C945DB826}"/>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8" name="TextBox 17">
            <a:extLst>
              <a:ext uri="{FF2B5EF4-FFF2-40B4-BE49-F238E27FC236}">
                <a16:creationId xmlns:a16="http://schemas.microsoft.com/office/drawing/2014/main" id="{FEA3EE8B-CBC4-95FE-AACA-9AB1952A21C2}"/>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0" name="Rectangle: Top Corners Rounded 19">
            <a:extLst>
              <a:ext uri="{FF2B5EF4-FFF2-40B4-BE49-F238E27FC236}">
                <a16:creationId xmlns:a16="http://schemas.microsoft.com/office/drawing/2014/main" id="{4DED3CF5-895C-2938-C65B-A9AB3CEE1B3D}"/>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2" name="Rectangle: Top Corners Rounded 21">
            <a:extLst>
              <a:ext uri="{FF2B5EF4-FFF2-40B4-BE49-F238E27FC236}">
                <a16:creationId xmlns:a16="http://schemas.microsoft.com/office/drawing/2014/main" id="{E9E1185A-0469-A2A9-38F6-DB309A627218}"/>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4" name="Rectangle: Top Corners Rounded 23">
            <a:extLst>
              <a:ext uri="{FF2B5EF4-FFF2-40B4-BE49-F238E27FC236}">
                <a16:creationId xmlns:a16="http://schemas.microsoft.com/office/drawing/2014/main" id="{BA40DB2F-4DFF-13F4-022D-534D736EDA64}"/>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1AAD0340-652A-E3C0-CD3A-D487D164003D}"/>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29" name="TextBox 28">
            <a:extLst>
              <a:ext uri="{FF2B5EF4-FFF2-40B4-BE49-F238E27FC236}">
                <a16:creationId xmlns:a16="http://schemas.microsoft.com/office/drawing/2014/main" id="{0E277C45-121E-5E2E-62EA-C14C5F8E34C9}"/>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5" name="TextBox 34">
            <a:extLst>
              <a:ext uri="{FF2B5EF4-FFF2-40B4-BE49-F238E27FC236}">
                <a16:creationId xmlns:a16="http://schemas.microsoft.com/office/drawing/2014/main" id="{029AC0A3-27D0-15E2-B627-563DD1666F4F}"/>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4" name="Rectangle: Top Corners Rounded 43">
            <a:extLst>
              <a:ext uri="{FF2B5EF4-FFF2-40B4-BE49-F238E27FC236}">
                <a16:creationId xmlns:a16="http://schemas.microsoft.com/office/drawing/2014/main" id="{EB6E75C5-34FD-4D74-2873-797B134DBB6E}"/>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6" name="TextBox 45">
            <a:extLst>
              <a:ext uri="{FF2B5EF4-FFF2-40B4-BE49-F238E27FC236}">
                <a16:creationId xmlns:a16="http://schemas.microsoft.com/office/drawing/2014/main" id="{18EA0217-83E8-9ECB-C3B7-C5F4192A7164}"/>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4" name="TextBox 3">
            <a:extLst>
              <a:ext uri="{FF2B5EF4-FFF2-40B4-BE49-F238E27FC236}">
                <a16:creationId xmlns:a16="http://schemas.microsoft.com/office/drawing/2014/main" id="{830F7F26-B92A-CED5-D9A9-B1F9E5BC7145}"/>
              </a:ext>
            </a:extLst>
          </p:cNvPr>
          <p:cNvSpPr txBox="1"/>
          <p:nvPr/>
        </p:nvSpPr>
        <p:spPr>
          <a:xfrm>
            <a:off x="9086842" y="6204475"/>
            <a:ext cx="2455798" cy="230832"/>
          </a:xfrm>
          <a:prstGeom prst="rect">
            <a:avLst/>
          </a:prstGeom>
          <a:noFill/>
        </p:spPr>
        <p:txBody>
          <a:bodyPr wrap="square" rtlCol="0">
            <a:spAutoFit/>
          </a:bodyPr>
          <a:lstStyle/>
          <a:p>
            <a:pPr algn="r"/>
            <a:r>
              <a:rPr lang="en-GB" sz="900"/>
              <a:t>KPMG analysis of NHS Digital Data</a:t>
            </a:r>
          </a:p>
        </p:txBody>
      </p:sp>
      <p:graphicFrame>
        <p:nvGraphicFramePr>
          <p:cNvPr id="10" name="Chart 9">
            <a:extLst>
              <a:ext uri="{FF2B5EF4-FFF2-40B4-BE49-F238E27FC236}">
                <a16:creationId xmlns:a16="http://schemas.microsoft.com/office/drawing/2014/main" id="{72F8BF40-A1A0-E155-5CA2-4AC193E7A182}"/>
              </a:ext>
            </a:extLst>
          </p:cNvPr>
          <p:cNvGraphicFramePr>
            <a:graphicFrameLocks/>
          </p:cNvGraphicFramePr>
          <p:nvPr>
            <p:extLst>
              <p:ext uri="{D42A27DB-BD31-4B8C-83A1-F6EECF244321}">
                <p14:modId xmlns:p14="http://schemas.microsoft.com/office/powerpoint/2010/main" val="3437659238"/>
              </p:ext>
            </p:extLst>
          </p:nvPr>
        </p:nvGraphicFramePr>
        <p:xfrm>
          <a:off x="670983" y="2588241"/>
          <a:ext cx="10732634" cy="35362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196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xfrm>
            <a:off x="670984" y="596900"/>
            <a:ext cx="10881254" cy="619551"/>
          </a:xfrm>
          <a:solidFill>
            <a:schemeClr val="bg1"/>
          </a:solidFill>
          <a:ln>
            <a:solidFill>
              <a:schemeClr val="bg1"/>
            </a:solidFill>
          </a:ln>
        </p:spPr>
        <p:txBody>
          <a:bodyPr/>
          <a:lstStyle/>
          <a:p>
            <a:r>
              <a:rPr lang="en-GB" sz="2300">
                <a:cs typeface="Arial"/>
              </a:rPr>
              <a:t>The proportion of appointments seen on the same day has increased over 5 years in all places</a:t>
            </a:r>
          </a:p>
        </p:txBody>
      </p:sp>
      <p:sp>
        <p:nvSpPr>
          <p:cNvPr id="5" name="Rectangle: Top Corners Rounded 4">
            <a:extLst>
              <a:ext uri="{FF2B5EF4-FFF2-40B4-BE49-F238E27FC236}">
                <a16:creationId xmlns:a16="http://schemas.microsoft.com/office/drawing/2014/main" id="{05B7E219-2F10-161D-7633-5D7EA4FA4F98}"/>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 name="TextBox 7">
            <a:extLst>
              <a:ext uri="{FF2B5EF4-FFF2-40B4-BE49-F238E27FC236}">
                <a16:creationId xmlns:a16="http://schemas.microsoft.com/office/drawing/2014/main" id="{7A9E9E96-7CB6-CE48-8937-5562FCE2DE3E}"/>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1" name="Rectangle: Top Corners Rounded 10">
            <a:extLst>
              <a:ext uri="{FF2B5EF4-FFF2-40B4-BE49-F238E27FC236}">
                <a16:creationId xmlns:a16="http://schemas.microsoft.com/office/drawing/2014/main" id="{3EE8CA09-FD4B-EB79-6FA6-90743D82A4C0}"/>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1" name="Rectangle: Top Corners Rounded 20">
            <a:extLst>
              <a:ext uri="{FF2B5EF4-FFF2-40B4-BE49-F238E27FC236}">
                <a16:creationId xmlns:a16="http://schemas.microsoft.com/office/drawing/2014/main" id="{1D616105-23B0-928C-7315-BAAA330C9163}"/>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TextBox 22">
            <a:extLst>
              <a:ext uri="{FF2B5EF4-FFF2-40B4-BE49-F238E27FC236}">
                <a16:creationId xmlns:a16="http://schemas.microsoft.com/office/drawing/2014/main" id="{1450422B-1F77-1B39-5180-1CE7DCDCF110}"/>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5" name="TextBox 24">
            <a:extLst>
              <a:ext uri="{FF2B5EF4-FFF2-40B4-BE49-F238E27FC236}">
                <a16:creationId xmlns:a16="http://schemas.microsoft.com/office/drawing/2014/main" id="{18D42F45-09E4-4291-7296-5A654FDED0AC}"/>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7" name="Rectangle: Top Corners Rounded 26">
            <a:extLst>
              <a:ext uri="{FF2B5EF4-FFF2-40B4-BE49-F238E27FC236}">
                <a16:creationId xmlns:a16="http://schemas.microsoft.com/office/drawing/2014/main" id="{2362806F-5B3B-CF5A-708E-321E09535A87}"/>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D786749A-93D2-0094-122C-8B32445F0C5A}"/>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Rectangle: Top Corners Rounded 31">
            <a:extLst>
              <a:ext uri="{FF2B5EF4-FFF2-40B4-BE49-F238E27FC236}">
                <a16:creationId xmlns:a16="http://schemas.microsoft.com/office/drawing/2014/main" id="{0F2BA50B-9F65-428B-C1BA-039CD743921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TextBox 33">
            <a:extLst>
              <a:ext uri="{FF2B5EF4-FFF2-40B4-BE49-F238E27FC236}">
                <a16:creationId xmlns:a16="http://schemas.microsoft.com/office/drawing/2014/main" id="{FFACC628-523A-B335-A36F-CEC76DBB4C68}"/>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6" name="TextBox 35">
            <a:extLst>
              <a:ext uri="{FF2B5EF4-FFF2-40B4-BE49-F238E27FC236}">
                <a16:creationId xmlns:a16="http://schemas.microsoft.com/office/drawing/2014/main" id="{ABF72889-1F5B-09AE-1E5B-C084CD211917}"/>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8" name="TextBox 37">
            <a:extLst>
              <a:ext uri="{FF2B5EF4-FFF2-40B4-BE49-F238E27FC236}">
                <a16:creationId xmlns:a16="http://schemas.microsoft.com/office/drawing/2014/main" id="{334AD664-13E8-910A-3018-31883E4FB33B}"/>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1" name="Rectangle: Top Corners Rounded 40">
            <a:extLst>
              <a:ext uri="{FF2B5EF4-FFF2-40B4-BE49-F238E27FC236}">
                <a16:creationId xmlns:a16="http://schemas.microsoft.com/office/drawing/2014/main" id="{F20B9E32-9F7F-0C51-7872-412FB6128CA2}"/>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3" name="TextBox 42">
            <a:extLst>
              <a:ext uri="{FF2B5EF4-FFF2-40B4-BE49-F238E27FC236}">
                <a16:creationId xmlns:a16="http://schemas.microsoft.com/office/drawing/2014/main" id="{3BEFF2C6-CFC0-652C-28F6-E360EFF69A5A}"/>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10" name="Rectangle 9">
            <a:extLst>
              <a:ext uri="{FF2B5EF4-FFF2-40B4-BE49-F238E27FC236}">
                <a16:creationId xmlns:a16="http://schemas.microsoft.com/office/drawing/2014/main" id="{8C623156-EDB6-8F6C-9090-6E5E5CCD6857}"/>
              </a:ext>
            </a:extLst>
          </p:cNvPr>
          <p:cNvSpPr/>
          <p:nvPr/>
        </p:nvSpPr>
        <p:spPr>
          <a:xfrm>
            <a:off x="534338" y="1538517"/>
            <a:ext cx="11081929" cy="4610441"/>
          </a:xfrm>
          <a:prstGeom prst="rect">
            <a:avLst/>
          </a:prstGeom>
          <a:no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847B75B0-B528-3801-A1CE-099499570F2E}"/>
              </a:ext>
            </a:extLst>
          </p:cNvPr>
          <p:cNvSpPr txBox="1"/>
          <p:nvPr/>
        </p:nvSpPr>
        <p:spPr>
          <a:xfrm>
            <a:off x="943105" y="1407712"/>
            <a:ext cx="6566827" cy="261610"/>
          </a:xfrm>
          <a:prstGeom prst="rect">
            <a:avLst/>
          </a:prstGeom>
          <a:solidFill>
            <a:schemeClr val="bg1"/>
          </a:solidFill>
        </p:spPr>
        <p:txBody>
          <a:bodyPr wrap="square" rtlCol="0">
            <a:spAutoFit/>
          </a:bodyPr>
          <a:lstStyle/>
          <a:p>
            <a:pPr algn="l"/>
            <a:r>
              <a:rPr lang="en-GB" sz="1100" b="1">
                <a:solidFill>
                  <a:schemeClr val="tx1"/>
                </a:solidFill>
              </a:rPr>
              <a:t>Buckinghamshire has the highest percentage of GP Appointments seen within the same day</a:t>
            </a:r>
          </a:p>
        </p:txBody>
      </p:sp>
      <p:sp>
        <p:nvSpPr>
          <p:cNvPr id="14" name="Content Placeholder 49">
            <a:extLst>
              <a:ext uri="{FF2B5EF4-FFF2-40B4-BE49-F238E27FC236}">
                <a16:creationId xmlns:a16="http://schemas.microsoft.com/office/drawing/2014/main" id="{C95C4031-EBAB-D51E-BC0C-8B1B456A5CE8}"/>
              </a:ext>
            </a:extLst>
          </p:cNvPr>
          <p:cNvSpPr txBox="1">
            <a:spLocks/>
          </p:cNvSpPr>
          <p:nvPr/>
        </p:nvSpPr>
        <p:spPr>
          <a:xfrm>
            <a:off x="670984" y="1795741"/>
            <a:ext cx="10490717" cy="630316"/>
          </a:xfrm>
          <a:prstGeom prst="rect">
            <a:avLst/>
          </a:prstGeom>
        </p:spPr>
        <p:txBody>
          <a:bodyPr>
            <a:no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r>
              <a:rPr lang="en-GB" sz="1100" b="0">
                <a:solidFill>
                  <a:srgbClr val="000000"/>
                </a:solidFill>
                <a:cs typeface="Univers 45 Light"/>
              </a:rPr>
              <a:t>Overall same day appointments have increased from 40% of the total in 2018 to 45% in 2023, with Buckinghamshire having slightly higher rates than Berkshire West and Oxfordshire, likely due to generally deploying an access model that encourages patients to call on the day for an appointment. </a:t>
            </a:r>
            <a:endParaRPr lang="en-GB" sz="1100" b="0"/>
          </a:p>
        </p:txBody>
      </p:sp>
      <p:graphicFrame>
        <p:nvGraphicFramePr>
          <p:cNvPr id="17" name="Chart 16">
            <a:extLst>
              <a:ext uri="{FF2B5EF4-FFF2-40B4-BE49-F238E27FC236}">
                <a16:creationId xmlns:a16="http://schemas.microsoft.com/office/drawing/2014/main" id="{D983CB64-6907-FFB2-D56D-CDFDD3693981}"/>
              </a:ext>
            </a:extLst>
          </p:cNvPr>
          <p:cNvGraphicFramePr>
            <a:graphicFrameLocks/>
          </p:cNvGraphicFramePr>
          <p:nvPr>
            <p:extLst>
              <p:ext uri="{D42A27DB-BD31-4B8C-83A1-F6EECF244321}">
                <p14:modId xmlns:p14="http://schemas.microsoft.com/office/powerpoint/2010/main" val="2511637791"/>
              </p:ext>
            </p:extLst>
          </p:nvPr>
        </p:nvGraphicFramePr>
        <p:xfrm>
          <a:off x="534338" y="2254070"/>
          <a:ext cx="10944094" cy="383755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AB3CBF8-611E-92B1-A33B-1216CB71C0E2}"/>
              </a:ext>
            </a:extLst>
          </p:cNvPr>
          <p:cNvSpPr txBox="1"/>
          <p:nvPr/>
        </p:nvSpPr>
        <p:spPr>
          <a:xfrm>
            <a:off x="9086842" y="6204475"/>
            <a:ext cx="2455798" cy="230832"/>
          </a:xfrm>
          <a:prstGeom prst="rect">
            <a:avLst/>
          </a:prstGeom>
          <a:noFill/>
        </p:spPr>
        <p:txBody>
          <a:bodyPr wrap="square" rtlCol="0">
            <a:spAutoFit/>
          </a:bodyPr>
          <a:lstStyle/>
          <a:p>
            <a:pPr algn="r"/>
            <a:r>
              <a:rPr lang="en-GB" sz="900"/>
              <a:t>KPMG analysis of NHS Digital Data</a:t>
            </a:r>
          </a:p>
        </p:txBody>
      </p:sp>
    </p:spTree>
    <p:extLst>
      <p:ext uri="{BB962C8B-B14F-4D97-AF65-F5344CB8AC3E}">
        <p14:creationId xmlns:p14="http://schemas.microsoft.com/office/powerpoint/2010/main" val="3768799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xfrm>
            <a:off x="670984" y="596900"/>
            <a:ext cx="10881254" cy="619551"/>
          </a:xfrm>
          <a:solidFill>
            <a:schemeClr val="bg1"/>
          </a:solidFill>
          <a:ln>
            <a:solidFill>
              <a:schemeClr val="bg1"/>
            </a:solidFill>
          </a:ln>
        </p:spPr>
        <p:txBody>
          <a:bodyPr/>
          <a:lstStyle/>
          <a:p>
            <a:r>
              <a:rPr lang="en-GB" sz="2300">
                <a:cs typeface="Arial"/>
              </a:rPr>
              <a:t>Total activity in General Practice has risen over 5 years, driven by increased telephone consultations</a:t>
            </a:r>
          </a:p>
        </p:txBody>
      </p:sp>
      <p:sp>
        <p:nvSpPr>
          <p:cNvPr id="9" name="Content Placeholder 49">
            <a:extLst>
              <a:ext uri="{FF2B5EF4-FFF2-40B4-BE49-F238E27FC236}">
                <a16:creationId xmlns:a16="http://schemas.microsoft.com/office/drawing/2014/main" id="{B405423B-5EE9-2472-0876-288D5AB0CAA0}"/>
              </a:ext>
            </a:extLst>
          </p:cNvPr>
          <p:cNvSpPr txBox="1">
            <a:spLocks/>
          </p:cNvSpPr>
          <p:nvPr/>
        </p:nvSpPr>
        <p:spPr>
          <a:xfrm>
            <a:off x="840965" y="1825564"/>
            <a:ext cx="10522604" cy="1180762"/>
          </a:xfrm>
          <a:prstGeom prst="rect">
            <a:avLst/>
          </a:prstGeom>
        </p:spPr>
        <p:txBody>
          <a:bodyPr lIns="0" tIns="0" rIns="0" bIns="0">
            <a:no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r>
              <a:rPr lang="en-US" sz="1000" b="0">
                <a:solidFill>
                  <a:srgbClr val="000000"/>
                </a:solidFill>
                <a:cs typeface="Univers 45 Light"/>
              </a:rPr>
              <a:t>Data from NHS digital show that there has been an increase in the number of consultations over the past five years. On average, the number of GP appointments at total consultation levels is trending upwards by 11.1%.</a:t>
            </a:r>
            <a:endParaRPr lang="en-US" sz="1000" b="0">
              <a:solidFill>
                <a:srgbClr val="000000"/>
              </a:solidFill>
              <a:highlight>
                <a:srgbClr val="FFFF00"/>
              </a:highlight>
              <a:cs typeface="Univers 45 Light"/>
            </a:endParaRPr>
          </a:p>
        </p:txBody>
      </p:sp>
      <p:sp>
        <p:nvSpPr>
          <p:cNvPr id="6" name="Rectangle 5">
            <a:extLst>
              <a:ext uri="{FF2B5EF4-FFF2-40B4-BE49-F238E27FC236}">
                <a16:creationId xmlns:a16="http://schemas.microsoft.com/office/drawing/2014/main" id="{C94F5D1E-23E6-4A05-B604-ADAC4D5A8732}"/>
              </a:ext>
            </a:extLst>
          </p:cNvPr>
          <p:cNvSpPr/>
          <p:nvPr/>
        </p:nvSpPr>
        <p:spPr>
          <a:xfrm>
            <a:off x="695007" y="1617784"/>
            <a:ext cx="10857231" cy="4350167"/>
          </a:xfrm>
          <a:prstGeom prst="rect">
            <a:avLst/>
          </a:prstGeom>
          <a:no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847B75B0-B528-3801-A1CE-099499570F2E}"/>
              </a:ext>
            </a:extLst>
          </p:cNvPr>
          <p:cNvSpPr txBox="1"/>
          <p:nvPr/>
        </p:nvSpPr>
        <p:spPr>
          <a:xfrm>
            <a:off x="787756" y="1487225"/>
            <a:ext cx="7010043" cy="261610"/>
          </a:xfrm>
          <a:prstGeom prst="rect">
            <a:avLst/>
          </a:prstGeom>
          <a:solidFill>
            <a:schemeClr val="bg1"/>
          </a:solidFill>
        </p:spPr>
        <p:txBody>
          <a:bodyPr wrap="square" rtlCol="0">
            <a:spAutoFit/>
          </a:bodyPr>
          <a:lstStyle/>
          <a:p>
            <a:pPr algn="l"/>
            <a:r>
              <a:rPr lang="en-GB" sz="1100" b="1">
                <a:solidFill>
                  <a:schemeClr val="tx1"/>
                </a:solidFill>
              </a:rPr>
              <a:t>Face to face appointments have seen a decrease while telephone appointments have increased </a:t>
            </a:r>
          </a:p>
        </p:txBody>
      </p:sp>
      <p:sp>
        <p:nvSpPr>
          <p:cNvPr id="5" name="Rectangle: Top Corners Rounded 4">
            <a:extLst>
              <a:ext uri="{FF2B5EF4-FFF2-40B4-BE49-F238E27FC236}">
                <a16:creationId xmlns:a16="http://schemas.microsoft.com/office/drawing/2014/main" id="{05B7E219-2F10-161D-7633-5D7EA4FA4F98}"/>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 name="TextBox 7">
            <a:extLst>
              <a:ext uri="{FF2B5EF4-FFF2-40B4-BE49-F238E27FC236}">
                <a16:creationId xmlns:a16="http://schemas.microsoft.com/office/drawing/2014/main" id="{7A9E9E96-7CB6-CE48-8937-5562FCE2DE3E}"/>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1" name="Rectangle: Top Corners Rounded 10">
            <a:extLst>
              <a:ext uri="{FF2B5EF4-FFF2-40B4-BE49-F238E27FC236}">
                <a16:creationId xmlns:a16="http://schemas.microsoft.com/office/drawing/2014/main" id="{3EE8CA09-FD4B-EB79-6FA6-90743D82A4C0}"/>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1" name="Rectangle: Top Corners Rounded 20">
            <a:extLst>
              <a:ext uri="{FF2B5EF4-FFF2-40B4-BE49-F238E27FC236}">
                <a16:creationId xmlns:a16="http://schemas.microsoft.com/office/drawing/2014/main" id="{1D616105-23B0-928C-7315-BAAA330C9163}"/>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TextBox 22">
            <a:extLst>
              <a:ext uri="{FF2B5EF4-FFF2-40B4-BE49-F238E27FC236}">
                <a16:creationId xmlns:a16="http://schemas.microsoft.com/office/drawing/2014/main" id="{1450422B-1F77-1B39-5180-1CE7DCDCF110}"/>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5" name="TextBox 24">
            <a:extLst>
              <a:ext uri="{FF2B5EF4-FFF2-40B4-BE49-F238E27FC236}">
                <a16:creationId xmlns:a16="http://schemas.microsoft.com/office/drawing/2014/main" id="{18D42F45-09E4-4291-7296-5A654FDED0AC}"/>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7" name="Rectangle: Top Corners Rounded 26">
            <a:extLst>
              <a:ext uri="{FF2B5EF4-FFF2-40B4-BE49-F238E27FC236}">
                <a16:creationId xmlns:a16="http://schemas.microsoft.com/office/drawing/2014/main" id="{2362806F-5B3B-CF5A-708E-321E09535A87}"/>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D786749A-93D2-0094-122C-8B32445F0C5A}"/>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Rectangle: Top Corners Rounded 31">
            <a:extLst>
              <a:ext uri="{FF2B5EF4-FFF2-40B4-BE49-F238E27FC236}">
                <a16:creationId xmlns:a16="http://schemas.microsoft.com/office/drawing/2014/main" id="{0F2BA50B-9F65-428B-C1BA-039CD743921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TextBox 33">
            <a:extLst>
              <a:ext uri="{FF2B5EF4-FFF2-40B4-BE49-F238E27FC236}">
                <a16:creationId xmlns:a16="http://schemas.microsoft.com/office/drawing/2014/main" id="{FFACC628-523A-B335-A36F-CEC76DBB4C68}"/>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6" name="TextBox 35">
            <a:extLst>
              <a:ext uri="{FF2B5EF4-FFF2-40B4-BE49-F238E27FC236}">
                <a16:creationId xmlns:a16="http://schemas.microsoft.com/office/drawing/2014/main" id="{ABF72889-1F5B-09AE-1E5B-C084CD211917}"/>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8" name="TextBox 37">
            <a:extLst>
              <a:ext uri="{FF2B5EF4-FFF2-40B4-BE49-F238E27FC236}">
                <a16:creationId xmlns:a16="http://schemas.microsoft.com/office/drawing/2014/main" id="{334AD664-13E8-910A-3018-31883E4FB33B}"/>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1" name="Rectangle: Top Corners Rounded 40">
            <a:extLst>
              <a:ext uri="{FF2B5EF4-FFF2-40B4-BE49-F238E27FC236}">
                <a16:creationId xmlns:a16="http://schemas.microsoft.com/office/drawing/2014/main" id="{F20B9E32-9F7F-0C51-7872-412FB6128CA2}"/>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3" name="TextBox 42">
            <a:extLst>
              <a:ext uri="{FF2B5EF4-FFF2-40B4-BE49-F238E27FC236}">
                <a16:creationId xmlns:a16="http://schemas.microsoft.com/office/drawing/2014/main" id="{3BEFF2C6-CFC0-652C-28F6-E360EFF69A5A}"/>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4" name="TextBox 3">
            <a:extLst>
              <a:ext uri="{FF2B5EF4-FFF2-40B4-BE49-F238E27FC236}">
                <a16:creationId xmlns:a16="http://schemas.microsoft.com/office/drawing/2014/main" id="{CA518A6B-00F9-1FFC-6BCF-DE15CE13A55D}"/>
              </a:ext>
            </a:extLst>
          </p:cNvPr>
          <p:cNvSpPr txBox="1"/>
          <p:nvPr/>
        </p:nvSpPr>
        <p:spPr>
          <a:xfrm>
            <a:off x="9096776" y="6030268"/>
            <a:ext cx="2455798" cy="230832"/>
          </a:xfrm>
          <a:prstGeom prst="rect">
            <a:avLst/>
          </a:prstGeom>
          <a:noFill/>
        </p:spPr>
        <p:txBody>
          <a:bodyPr wrap="square" rtlCol="0">
            <a:spAutoFit/>
          </a:bodyPr>
          <a:lstStyle/>
          <a:p>
            <a:pPr algn="r"/>
            <a:r>
              <a:rPr lang="en-GB" sz="900"/>
              <a:t>KPMG analysis of NHS Digital </a:t>
            </a:r>
          </a:p>
        </p:txBody>
      </p:sp>
      <p:graphicFrame>
        <p:nvGraphicFramePr>
          <p:cNvPr id="10" name="Chart 9">
            <a:extLst>
              <a:ext uri="{FF2B5EF4-FFF2-40B4-BE49-F238E27FC236}">
                <a16:creationId xmlns:a16="http://schemas.microsoft.com/office/drawing/2014/main" id="{029D1919-ED3E-02A0-83A0-FA6F0845B740}"/>
              </a:ext>
            </a:extLst>
          </p:cNvPr>
          <p:cNvGraphicFramePr>
            <a:graphicFrameLocks/>
          </p:cNvGraphicFramePr>
          <p:nvPr>
            <p:extLst>
              <p:ext uri="{D42A27DB-BD31-4B8C-83A1-F6EECF244321}">
                <p14:modId xmlns:p14="http://schemas.microsoft.com/office/powerpoint/2010/main" val="246797576"/>
              </p:ext>
            </p:extLst>
          </p:nvPr>
        </p:nvGraphicFramePr>
        <p:xfrm>
          <a:off x="828431" y="2404904"/>
          <a:ext cx="10527885" cy="3284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721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E56C-C446-BFC3-2BA2-1ED05F597CBB}"/>
              </a:ext>
            </a:extLst>
          </p:cNvPr>
          <p:cNvSpPr>
            <a:spLocks noGrp="1"/>
          </p:cNvSpPr>
          <p:nvPr>
            <p:ph type="title"/>
          </p:nvPr>
        </p:nvSpPr>
        <p:spPr>
          <a:xfrm>
            <a:off x="669925" y="596900"/>
            <a:ext cx="10882313" cy="619157"/>
          </a:xfrm>
          <a:solidFill>
            <a:schemeClr val="bg1"/>
          </a:solidFill>
        </p:spPr>
        <p:txBody>
          <a:bodyPr/>
          <a:lstStyle/>
          <a:p>
            <a:r>
              <a:rPr lang="en-GB" sz="2300"/>
              <a:t>Patient satisfaction with access has declined over recent years and varies across Places</a:t>
            </a:r>
          </a:p>
        </p:txBody>
      </p:sp>
      <p:sp>
        <p:nvSpPr>
          <p:cNvPr id="11" name="TextBox 10">
            <a:extLst>
              <a:ext uri="{FF2B5EF4-FFF2-40B4-BE49-F238E27FC236}">
                <a16:creationId xmlns:a16="http://schemas.microsoft.com/office/drawing/2014/main" id="{AF3A2427-34D4-7A79-031B-43EC2E0AB361}"/>
              </a:ext>
            </a:extLst>
          </p:cNvPr>
          <p:cNvSpPr txBox="1"/>
          <p:nvPr/>
        </p:nvSpPr>
        <p:spPr>
          <a:xfrm>
            <a:off x="4429817" y="6366937"/>
            <a:ext cx="7438452" cy="415498"/>
          </a:xfrm>
          <a:prstGeom prst="rect">
            <a:avLst/>
          </a:prstGeom>
          <a:noFill/>
        </p:spPr>
        <p:txBody>
          <a:bodyPr wrap="square" lIns="0" tIns="0" rIns="0" bIns="0" rtlCol="0">
            <a:spAutoFit/>
          </a:bodyPr>
          <a:lstStyle/>
          <a:p>
            <a:pPr algn="r"/>
            <a:r>
              <a:rPr lang="en-GB" sz="900">
                <a:hlinkClick r:id="rId3"/>
              </a:rPr>
              <a:t>BOB ICS GP Patient Survey Results; </a:t>
            </a:r>
            <a:r>
              <a:rPr lang="en-GB" sz="900">
                <a:hlinkClick r:id="rId4"/>
              </a:rPr>
              <a:t>Healthwatch Oxfordshire: Patients’ experiences of contact GP surgeries in Oxfordshire</a:t>
            </a:r>
            <a:r>
              <a:rPr lang="en-GB" sz="900"/>
              <a:t>; </a:t>
            </a:r>
            <a:r>
              <a:rPr lang="en-GB" sz="900">
                <a:hlinkClick r:id="rId5"/>
              </a:rPr>
              <a:t>Access to GP-led Services Wokingham Borough Patient Views </a:t>
            </a:r>
            <a:endParaRPr lang="en-GB" sz="900"/>
          </a:p>
          <a:p>
            <a:pPr algn="r"/>
            <a:r>
              <a:rPr lang="en-GB" sz="900">
                <a:hlinkClick r:id="rId3"/>
              </a:rPr>
              <a:t> </a:t>
            </a:r>
            <a:endParaRPr lang="en-GB" sz="900"/>
          </a:p>
        </p:txBody>
      </p:sp>
      <p:sp>
        <p:nvSpPr>
          <p:cNvPr id="12" name="Rectangle 11">
            <a:extLst>
              <a:ext uri="{FF2B5EF4-FFF2-40B4-BE49-F238E27FC236}">
                <a16:creationId xmlns:a16="http://schemas.microsoft.com/office/drawing/2014/main" id="{99B76979-BA24-D21D-3088-252529C8C8E4}"/>
              </a:ext>
            </a:extLst>
          </p:cNvPr>
          <p:cNvSpPr/>
          <p:nvPr/>
        </p:nvSpPr>
        <p:spPr>
          <a:xfrm>
            <a:off x="766680" y="1478027"/>
            <a:ext cx="11123853" cy="4829640"/>
          </a:xfrm>
          <a:prstGeom prst="rect">
            <a:avLst/>
          </a:prstGeom>
          <a:no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75B79EFF-861B-52C6-E451-5A644B49C6BA}"/>
              </a:ext>
            </a:extLst>
          </p:cNvPr>
          <p:cNvSpPr txBox="1"/>
          <p:nvPr/>
        </p:nvSpPr>
        <p:spPr>
          <a:xfrm>
            <a:off x="931163" y="1367871"/>
            <a:ext cx="6189960" cy="265831"/>
          </a:xfrm>
          <a:prstGeom prst="rect">
            <a:avLst/>
          </a:prstGeom>
          <a:solidFill>
            <a:schemeClr val="bg1"/>
          </a:solidFill>
        </p:spPr>
        <p:txBody>
          <a:bodyPr wrap="square" rtlCol="0">
            <a:spAutoFit/>
          </a:bodyPr>
          <a:lstStyle/>
          <a:p>
            <a:pPr algn="l"/>
            <a:r>
              <a:rPr lang="en-GB" sz="1100" b="1">
                <a:solidFill>
                  <a:schemeClr val="tx1"/>
                </a:solidFill>
              </a:rPr>
              <a:t>Patient Satisfaction with access is highest in Oxfordshire and lowest in Buckinghamshire </a:t>
            </a:r>
          </a:p>
        </p:txBody>
      </p:sp>
      <p:sp>
        <p:nvSpPr>
          <p:cNvPr id="14" name="Content Placeholder 49">
            <a:extLst>
              <a:ext uri="{FF2B5EF4-FFF2-40B4-BE49-F238E27FC236}">
                <a16:creationId xmlns:a16="http://schemas.microsoft.com/office/drawing/2014/main" id="{7D0CD036-897B-7F96-B7F3-8AF4305E99E0}"/>
              </a:ext>
            </a:extLst>
          </p:cNvPr>
          <p:cNvSpPr txBox="1">
            <a:spLocks/>
          </p:cNvSpPr>
          <p:nvPr/>
        </p:nvSpPr>
        <p:spPr>
          <a:xfrm>
            <a:off x="931162" y="1670499"/>
            <a:ext cx="6324771" cy="660085"/>
          </a:xfrm>
          <a:prstGeom prst="rect">
            <a:avLst/>
          </a:prstGeom>
        </p:spPr>
        <p:txBody>
          <a:bodyPr vert="horz" lIns="0" tIns="0" rIns="0" bIns="0" rtlCol="0" anchor="t">
            <a:no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r>
              <a:rPr lang="en-GB" sz="1100" b="0">
                <a:solidFill>
                  <a:srgbClr val="000000"/>
                </a:solidFill>
              </a:rPr>
              <a:t>Oxfordshire scores considerably higher than Buckinghamshire for two indicators of access. This may be due to higher rates of GP appointments overall in Oxfordshire and/or indicate patient preference regarding 14-day access (where Oxfordshire has higher performance) versus same day access (where Buckinghamshire does). </a:t>
            </a:r>
            <a:endParaRPr lang="en-GB" sz="1100" b="0"/>
          </a:p>
        </p:txBody>
      </p:sp>
      <p:graphicFrame>
        <p:nvGraphicFramePr>
          <p:cNvPr id="17" name="Chart 16">
            <a:extLst>
              <a:ext uri="{FF2B5EF4-FFF2-40B4-BE49-F238E27FC236}">
                <a16:creationId xmlns:a16="http://schemas.microsoft.com/office/drawing/2014/main" id="{00644B15-4741-884B-04A4-F6EBFA04F581}"/>
              </a:ext>
            </a:extLst>
          </p:cNvPr>
          <p:cNvGraphicFramePr/>
          <p:nvPr>
            <p:extLst>
              <p:ext uri="{D42A27DB-BD31-4B8C-83A1-F6EECF244321}">
                <p14:modId xmlns:p14="http://schemas.microsoft.com/office/powerpoint/2010/main" val="2977061360"/>
              </p:ext>
            </p:extLst>
          </p:nvPr>
        </p:nvGraphicFramePr>
        <p:xfrm>
          <a:off x="7335195" y="1537297"/>
          <a:ext cx="4329932" cy="24071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E823776B-F0BE-7530-98A6-B78574A8472C}"/>
              </a:ext>
            </a:extLst>
          </p:cNvPr>
          <p:cNvGraphicFramePr/>
          <p:nvPr>
            <p:extLst>
              <p:ext uri="{D42A27DB-BD31-4B8C-83A1-F6EECF244321}">
                <p14:modId xmlns:p14="http://schemas.microsoft.com/office/powerpoint/2010/main" val="1769408927"/>
              </p:ext>
            </p:extLst>
          </p:nvPr>
        </p:nvGraphicFramePr>
        <p:xfrm>
          <a:off x="7335195" y="3923852"/>
          <a:ext cx="4329932" cy="2407192"/>
        </p:xfrm>
        <a:graphic>
          <a:graphicData uri="http://schemas.openxmlformats.org/drawingml/2006/chart">
            <c:chart xmlns:c="http://schemas.openxmlformats.org/drawingml/2006/chart" xmlns:r="http://schemas.openxmlformats.org/officeDocument/2006/relationships" r:id="rId7"/>
          </a:graphicData>
        </a:graphic>
      </p:graphicFrame>
      <p:sp>
        <p:nvSpPr>
          <p:cNvPr id="22" name="Rectangle: Top Corners Rounded 21">
            <a:extLst>
              <a:ext uri="{FF2B5EF4-FFF2-40B4-BE49-F238E27FC236}">
                <a16:creationId xmlns:a16="http://schemas.microsoft.com/office/drawing/2014/main" id="{5DB41016-57EB-E32B-C0A4-3C3510506406}"/>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TextBox 22">
            <a:extLst>
              <a:ext uri="{FF2B5EF4-FFF2-40B4-BE49-F238E27FC236}">
                <a16:creationId xmlns:a16="http://schemas.microsoft.com/office/drawing/2014/main" id="{5D7A9A82-1591-FC63-A681-D837FE9D1BCF}"/>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4" name="Rectangle: Top Corners Rounded 23">
            <a:extLst>
              <a:ext uri="{FF2B5EF4-FFF2-40B4-BE49-F238E27FC236}">
                <a16:creationId xmlns:a16="http://schemas.microsoft.com/office/drawing/2014/main" id="{539411F1-D456-7978-75C5-951C3F28A750}"/>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5" name="Rectangle: Top Corners Rounded 24">
            <a:extLst>
              <a:ext uri="{FF2B5EF4-FFF2-40B4-BE49-F238E27FC236}">
                <a16:creationId xmlns:a16="http://schemas.microsoft.com/office/drawing/2014/main" id="{4FE8D10C-31D5-09D3-9D49-1007A183366D}"/>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6" name="TextBox 25">
            <a:extLst>
              <a:ext uri="{FF2B5EF4-FFF2-40B4-BE49-F238E27FC236}">
                <a16:creationId xmlns:a16="http://schemas.microsoft.com/office/drawing/2014/main" id="{CA1C4324-36A9-5646-1D8B-3D1F589287DD}"/>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7" name="TextBox 26">
            <a:extLst>
              <a:ext uri="{FF2B5EF4-FFF2-40B4-BE49-F238E27FC236}">
                <a16:creationId xmlns:a16="http://schemas.microsoft.com/office/drawing/2014/main" id="{428EBC80-F6C2-6F09-3882-8BE15A366595}"/>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8" name="Rectangle: Top Corners Rounded 27">
            <a:extLst>
              <a:ext uri="{FF2B5EF4-FFF2-40B4-BE49-F238E27FC236}">
                <a16:creationId xmlns:a16="http://schemas.microsoft.com/office/drawing/2014/main" id="{5050AC3F-BE4D-8AF7-6CB0-C590EC73EF90}"/>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8D213C8F-CBF8-F1D5-A419-9EB5FC6841CB}"/>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24A37687-B5C3-D9C4-3099-45CADBAEFCCF}"/>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TextBox 30">
            <a:extLst>
              <a:ext uri="{FF2B5EF4-FFF2-40B4-BE49-F238E27FC236}">
                <a16:creationId xmlns:a16="http://schemas.microsoft.com/office/drawing/2014/main" id="{F342BC05-1219-B9AC-8FC8-1E22AF0AAAFE}"/>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2" name="TextBox 31">
            <a:extLst>
              <a:ext uri="{FF2B5EF4-FFF2-40B4-BE49-F238E27FC236}">
                <a16:creationId xmlns:a16="http://schemas.microsoft.com/office/drawing/2014/main" id="{6F85CE35-A795-9DDA-22E6-42B0121B8B24}"/>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3" name="TextBox 32">
            <a:extLst>
              <a:ext uri="{FF2B5EF4-FFF2-40B4-BE49-F238E27FC236}">
                <a16:creationId xmlns:a16="http://schemas.microsoft.com/office/drawing/2014/main" id="{662C7DFA-0132-BBF8-16EA-FF24F0816E85}"/>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34" name="Rectangle: Top Corners Rounded 33">
            <a:extLst>
              <a:ext uri="{FF2B5EF4-FFF2-40B4-BE49-F238E27FC236}">
                <a16:creationId xmlns:a16="http://schemas.microsoft.com/office/drawing/2014/main" id="{B02AEE9C-B72F-ACBC-CBF2-0710C7355904}"/>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TextBox 34">
            <a:extLst>
              <a:ext uri="{FF2B5EF4-FFF2-40B4-BE49-F238E27FC236}">
                <a16:creationId xmlns:a16="http://schemas.microsoft.com/office/drawing/2014/main" id="{409275F8-2AA8-6619-D99B-430F577F1D09}"/>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3" name="TextBox 2">
            <a:extLst>
              <a:ext uri="{FF2B5EF4-FFF2-40B4-BE49-F238E27FC236}">
                <a16:creationId xmlns:a16="http://schemas.microsoft.com/office/drawing/2014/main" id="{5618A725-664B-6A65-8B11-6806DA3B755E}"/>
              </a:ext>
            </a:extLst>
          </p:cNvPr>
          <p:cNvSpPr txBox="1"/>
          <p:nvPr/>
        </p:nvSpPr>
        <p:spPr>
          <a:xfrm>
            <a:off x="931162" y="2410706"/>
            <a:ext cx="2931004" cy="672196"/>
          </a:xfrm>
          <a:prstGeom prst="rect">
            <a:avLst/>
          </a:prstGeom>
          <a:solidFill>
            <a:schemeClr val="accent2"/>
          </a:solidFill>
        </p:spPr>
        <p:txBody>
          <a:bodyPr wrap="square" rtlCol="0">
            <a:noAutofit/>
          </a:bodyPr>
          <a:lstStyle/>
          <a:p>
            <a:pPr algn="ctr"/>
            <a:r>
              <a:rPr lang="en-US" sz="1000">
                <a:solidFill>
                  <a:schemeClr val="bg1"/>
                </a:solidFill>
                <a:latin typeface="Arial" panose="020B0604020202020204" pitchFamily="34" charset="0"/>
                <a:cs typeface="Arial" panose="020B0604020202020204" pitchFamily="34" charset="0"/>
              </a:rPr>
              <a:t>There has been a declining trend in ease of access in the past few years with an 18% drop from 71% (2020) to 53% (2023) in ease of getting through to someone at the GP via phone.</a:t>
            </a:r>
            <a:endParaRPr lang="en-GB" sz="100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46927BC-9933-7616-ED76-559D23F08DE6}"/>
              </a:ext>
            </a:extLst>
          </p:cNvPr>
          <p:cNvSpPr txBox="1"/>
          <p:nvPr/>
        </p:nvSpPr>
        <p:spPr>
          <a:xfrm>
            <a:off x="931162" y="3174734"/>
            <a:ext cx="2931004" cy="672196"/>
          </a:xfrm>
          <a:prstGeom prst="rect">
            <a:avLst/>
          </a:prstGeom>
          <a:solidFill>
            <a:schemeClr val="accent2"/>
          </a:solidFill>
        </p:spPr>
        <p:txBody>
          <a:bodyPr wrap="square" rtlCol="0">
            <a:noAutofit/>
          </a:bodyPr>
          <a:lstStyle/>
          <a:p>
            <a:pPr algn="ctr"/>
            <a:r>
              <a:rPr lang="en-US" sz="1000">
                <a:solidFill>
                  <a:schemeClr val="bg1"/>
                </a:solidFill>
                <a:latin typeface="Arial" panose="020B0604020202020204" pitchFamily="34" charset="0"/>
                <a:cs typeface="Arial" panose="020B0604020202020204" pitchFamily="34" charset="0"/>
              </a:rPr>
              <a:t>Only 14% of respondents said that </a:t>
            </a:r>
            <a:r>
              <a:rPr lang="en-GB" sz="1000">
                <a:solidFill>
                  <a:schemeClr val="bg1"/>
                </a:solidFill>
                <a:latin typeface="Arial" panose="020B0604020202020204" pitchFamily="34" charset="0"/>
                <a:cs typeface="Arial" panose="020B0604020202020204" pitchFamily="34" charset="0"/>
              </a:rPr>
              <a:t>getting through to their practice on the phone is very easy. 47% found it either “not at all easy” or “not very easy”. This is an increase of 20% since 2021.</a:t>
            </a:r>
          </a:p>
        </p:txBody>
      </p:sp>
      <p:sp>
        <p:nvSpPr>
          <p:cNvPr id="16" name="TextBox 15">
            <a:extLst>
              <a:ext uri="{FF2B5EF4-FFF2-40B4-BE49-F238E27FC236}">
                <a16:creationId xmlns:a16="http://schemas.microsoft.com/office/drawing/2014/main" id="{3F771BCD-B0DA-73AB-EBD4-AEB9F976C2E3}"/>
              </a:ext>
            </a:extLst>
          </p:cNvPr>
          <p:cNvSpPr txBox="1"/>
          <p:nvPr/>
        </p:nvSpPr>
        <p:spPr>
          <a:xfrm>
            <a:off x="3941428" y="2428906"/>
            <a:ext cx="2931004" cy="672196"/>
          </a:xfrm>
          <a:prstGeom prst="rect">
            <a:avLst/>
          </a:prstGeom>
          <a:solidFill>
            <a:schemeClr val="accent2"/>
          </a:solidFill>
        </p:spPr>
        <p:txBody>
          <a:bodyPr wrap="square" rtlCol="0">
            <a:noAutofit/>
          </a:bodyPr>
          <a:lstStyle/>
          <a:p>
            <a:pPr algn="ctr"/>
            <a:r>
              <a:rPr lang="en-GB" sz="1000">
                <a:solidFill>
                  <a:schemeClr val="bg1"/>
                </a:solidFill>
                <a:latin typeface="Arial" panose="020B0604020202020204" pitchFamily="34" charset="0"/>
                <a:cs typeface="Arial" panose="020B0604020202020204" pitchFamily="34" charset="0"/>
              </a:rPr>
              <a:t>When asked how easy it was to book an NHS appointment, 55% of respondents said “very good” or “good”. </a:t>
            </a:r>
          </a:p>
        </p:txBody>
      </p:sp>
      <p:sp>
        <p:nvSpPr>
          <p:cNvPr id="19" name="TextBox 18">
            <a:extLst>
              <a:ext uri="{FF2B5EF4-FFF2-40B4-BE49-F238E27FC236}">
                <a16:creationId xmlns:a16="http://schemas.microsoft.com/office/drawing/2014/main" id="{41436A17-3E4B-0A92-B970-CE9A7DF37A48}"/>
              </a:ext>
            </a:extLst>
          </p:cNvPr>
          <p:cNvSpPr txBox="1"/>
          <p:nvPr/>
        </p:nvSpPr>
        <p:spPr>
          <a:xfrm>
            <a:off x="940387" y="4610399"/>
            <a:ext cx="2931004" cy="566563"/>
          </a:xfrm>
          <a:prstGeom prst="rect">
            <a:avLst/>
          </a:prstGeom>
          <a:solidFill>
            <a:schemeClr val="accent2"/>
          </a:solidFill>
        </p:spPr>
        <p:txBody>
          <a:bodyPr wrap="square" rtlCol="0">
            <a:noAutofit/>
          </a:bodyPr>
          <a:lstStyle/>
          <a:p>
            <a:pPr algn="ctr"/>
            <a:r>
              <a:rPr lang="en-US" sz="1000">
                <a:solidFill>
                  <a:schemeClr val="bg1"/>
                </a:solidFill>
                <a:latin typeface="Arial" panose="020B0604020202020204" pitchFamily="34" charset="0"/>
                <a:cs typeface="Arial" panose="020B0604020202020204" pitchFamily="34" charset="0"/>
              </a:rPr>
              <a:t>52</a:t>
            </a:r>
            <a:r>
              <a:rPr lang="en-GB" sz="1000">
                <a:solidFill>
                  <a:schemeClr val="bg1"/>
                </a:solidFill>
                <a:latin typeface="Arial" panose="020B0604020202020204" pitchFamily="34" charset="0"/>
                <a:cs typeface="Arial" panose="020B0604020202020204" pitchFamily="34" charset="0"/>
              </a:rPr>
              <a:t>% of respondents were satisfied with the GP appointment times available to them, whilst 25% were dissatisfied. </a:t>
            </a:r>
          </a:p>
        </p:txBody>
      </p:sp>
      <p:sp>
        <p:nvSpPr>
          <p:cNvPr id="20" name="TextBox 19">
            <a:extLst>
              <a:ext uri="{FF2B5EF4-FFF2-40B4-BE49-F238E27FC236}">
                <a16:creationId xmlns:a16="http://schemas.microsoft.com/office/drawing/2014/main" id="{0DFE14C0-0659-C814-0027-8397E0099378}"/>
              </a:ext>
            </a:extLst>
          </p:cNvPr>
          <p:cNvSpPr txBox="1"/>
          <p:nvPr/>
        </p:nvSpPr>
        <p:spPr>
          <a:xfrm>
            <a:off x="940387" y="3936576"/>
            <a:ext cx="2931004" cy="566563"/>
          </a:xfrm>
          <a:prstGeom prst="rect">
            <a:avLst/>
          </a:prstGeom>
          <a:solidFill>
            <a:schemeClr val="accent2"/>
          </a:solidFill>
        </p:spPr>
        <p:txBody>
          <a:bodyPr wrap="square" rtlCol="0">
            <a:noAutofit/>
          </a:bodyPr>
          <a:lstStyle/>
          <a:p>
            <a:pPr algn="ctr"/>
            <a:r>
              <a:rPr lang="en-GB" sz="1000">
                <a:solidFill>
                  <a:schemeClr val="bg1"/>
                </a:solidFill>
                <a:latin typeface="Arial" panose="020B0604020202020204" pitchFamily="34" charset="0"/>
                <a:cs typeface="Arial" panose="020B0604020202020204" pitchFamily="34" charset="0"/>
              </a:rPr>
              <a:t>Since 2021, there has been a 19% decrease in positive responses with regards to the overall experience of booking an appointment.</a:t>
            </a:r>
          </a:p>
        </p:txBody>
      </p:sp>
      <p:sp>
        <p:nvSpPr>
          <p:cNvPr id="21" name="TextBox 20">
            <a:extLst>
              <a:ext uri="{FF2B5EF4-FFF2-40B4-BE49-F238E27FC236}">
                <a16:creationId xmlns:a16="http://schemas.microsoft.com/office/drawing/2014/main" id="{1442BC35-BE4E-4415-FA24-7777294CC248}"/>
              </a:ext>
            </a:extLst>
          </p:cNvPr>
          <p:cNvSpPr txBox="1"/>
          <p:nvPr/>
        </p:nvSpPr>
        <p:spPr>
          <a:xfrm>
            <a:off x="3923063" y="3179023"/>
            <a:ext cx="2931004" cy="672196"/>
          </a:xfrm>
          <a:prstGeom prst="rect">
            <a:avLst/>
          </a:prstGeom>
          <a:solidFill>
            <a:schemeClr val="accent2"/>
          </a:solidFill>
        </p:spPr>
        <p:txBody>
          <a:bodyPr wrap="square" rtlCol="0">
            <a:noAutofit/>
          </a:bodyPr>
          <a:lstStyle/>
          <a:p>
            <a:pPr algn="ctr"/>
            <a:r>
              <a:rPr lang="en-GB" sz="1000">
                <a:solidFill>
                  <a:schemeClr val="bg1"/>
                </a:solidFill>
                <a:latin typeface="Arial" panose="020B0604020202020204" pitchFamily="34" charset="0"/>
                <a:cs typeface="Arial" panose="020B0604020202020204" pitchFamily="34" charset="0"/>
              </a:rPr>
              <a:t>When asked about how quickly patients received care or advice when the GP practice is closed, </a:t>
            </a:r>
            <a:r>
              <a:rPr lang="en-US" sz="1000">
                <a:solidFill>
                  <a:schemeClr val="bg1"/>
                </a:solidFill>
                <a:latin typeface="Arial" panose="020B0604020202020204" pitchFamily="34" charset="0"/>
                <a:cs typeface="Arial" panose="020B0604020202020204" pitchFamily="34" charset="0"/>
              </a:rPr>
              <a:t>5</a:t>
            </a:r>
            <a:r>
              <a:rPr lang="en-GB" sz="1000">
                <a:solidFill>
                  <a:schemeClr val="bg1"/>
                </a:solidFill>
                <a:latin typeface="Arial" panose="020B0604020202020204" pitchFamily="34" charset="0"/>
                <a:cs typeface="Arial" panose="020B0604020202020204" pitchFamily="34" charset="0"/>
              </a:rPr>
              <a:t>4% said “it took too long”. This has increased from 31% in 2020.</a:t>
            </a:r>
          </a:p>
        </p:txBody>
      </p:sp>
      <p:sp>
        <p:nvSpPr>
          <p:cNvPr id="36" name="TextBox 35">
            <a:extLst>
              <a:ext uri="{FF2B5EF4-FFF2-40B4-BE49-F238E27FC236}">
                <a16:creationId xmlns:a16="http://schemas.microsoft.com/office/drawing/2014/main" id="{F35B7B26-5720-DB99-8866-F375F91F8652}"/>
              </a:ext>
            </a:extLst>
          </p:cNvPr>
          <p:cNvSpPr txBox="1"/>
          <p:nvPr/>
        </p:nvSpPr>
        <p:spPr>
          <a:xfrm>
            <a:off x="3906827" y="3942742"/>
            <a:ext cx="2931004" cy="560398"/>
          </a:xfrm>
          <a:prstGeom prst="rect">
            <a:avLst/>
          </a:prstGeom>
          <a:solidFill>
            <a:schemeClr val="accent2"/>
          </a:solidFill>
        </p:spPr>
        <p:txBody>
          <a:bodyPr wrap="square" rtlCol="0">
            <a:noAutofit/>
          </a:bodyPr>
          <a:lstStyle/>
          <a:p>
            <a:pPr algn="ctr"/>
            <a:r>
              <a:rPr lang="en-US" sz="1000">
                <a:solidFill>
                  <a:schemeClr val="bg1"/>
                </a:solidFill>
                <a:latin typeface="Arial" panose="020B0604020202020204" pitchFamily="34" charset="0"/>
                <a:cs typeface="Arial" panose="020B0604020202020204" pitchFamily="34" charset="0"/>
              </a:rPr>
              <a:t>93% of patients said their needs were met during their last GP appointment.</a:t>
            </a:r>
            <a:endParaRPr lang="en-GB" sz="100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9755786-33D3-2D2A-C930-A3383B3889E5}"/>
              </a:ext>
            </a:extLst>
          </p:cNvPr>
          <p:cNvSpPr txBox="1"/>
          <p:nvPr/>
        </p:nvSpPr>
        <p:spPr>
          <a:xfrm>
            <a:off x="3950653" y="4610399"/>
            <a:ext cx="2931004" cy="566563"/>
          </a:xfrm>
          <a:prstGeom prst="rect">
            <a:avLst/>
          </a:prstGeom>
          <a:solidFill>
            <a:schemeClr val="accent2"/>
          </a:solidFill>
        </p:spPr>
        <p:txBody>
          <a:bodyPr wrap="square" rtlCol="0">
            <a:noAutofit/>
          </a:bodyPr>
          <a:lstStyle/>
          <a:p>
            <a:pPr algn="ctr"/>
            <a:r>
              <a:rPr lang="en-GB" sz="1000">
                <a:solidFill>
                  <a:schemeClr val="bg1"/>
                </a:solidFill>
                <a:latin typeface="Arial" panose="020B0604020202020204" pitchFamily="34" charset="0"/>
                <a:cs typeface="Arial" panose="020B0604020202020204" pitchFamily="34" charset="0"/>
              </a:rPr>
              <a:t>One in three people called their GP practice to book a non-urgent appointment; many were unsuccessful. </a:t>
            </a:r>
          </a:p>
        </p:txBody>
      </p:sp>
      <p:sp>
        <p:nvSpPr>
          <p:cNvPr id="38" name="TextBox 37">
            <a:extLst>
              <a:ext uri="{FF2B5EF4-FFF2-40B4-BE49-F238E27FC236}">
                <a16:creationId xmlns:a16="http://schemas.microsoft.com/office/drawing/2014/main" id="{739D63B3-462D-6B6D-D759-10075DBF1D8C}"/>
              </a:ext>
            </a:extLst>
          </p:cNvPr>
          <p:cNvSpPr txBox="1"/>
          <p:nvPr/>
        </p:nvSpPr>
        <p:spPr>
          <a:xfrm>
            <a:off x="940387" y="5284222"/>
            <a:ext cx="2931004" cy="566563"/>
          </a:xfrm>
          <a:prstGeom prst="rect">
            <a:avLst/>
          </a:prstGeom>
          <a:solidFill>
            <a:schemeClr val="accent2"/>
          </a:solidFill>
        </p:spPr>
        <p:txBody>
          <a:bodyPr wrap="square" rtlCol="0">
            <a:noAutofit/>
          </a:bodyPr>
          <a:lstStyle/>
          <a:p>
            <a:pPr algn="ctr"/>
            <a:r>
              <a:rPr lang="en-GB" sz="1000">
                <a:solidFill>
                  <a:schemeClr val="bg1"/>
                </a:solidFill>
                <a:latin typeface="Arial" panose="020B0604020202020204" pitchFamily="34" charset="0"/>
                <a:cs typeface="Arial" panose="020B0604020202020204" pitchFamily="34" charset="0"/>
              </a:rPr>
              <a:t>Online consultation systems makes access easier for some people but creates barriers for others.</a:t>
            </a:r>
            <a:endParaRPr lang="en-GB" sz="1000" baseline="3000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729A286-E856-343C-6306-3DBA329360DE}"/>
              </a:ext>
            </a:extLst>
          </p:cNvPr>
          <p:cNvSpPr txBox="1"/>
          <p:nvPr/>
        </p:nvSpPr>
        <p:spPr>
          <a:xfrm>
            <a:off x="3950653" y="5284221"/>
            <a:ext cx="2931004" cy="566563"/>
          </a:xfrm>
          <a:prstGeom prst="rect">
            <a:avLst/>
          </a:prstGeom>
          <a:solidFill>
            <a:schemeClr val="accent2"/>
          </a:solidFill>
        </p:spPr>
        <p:txBody>
          <a:bodyPr wrap="square" rtlCol="0">
            <a:noAutofit/>
          </a:bodyPr>
          <a:lstStyle/>
          <a:p>
            <a:pPr algn="ctr"/>
            <a:r>
              <a:rPr lang="en-GB" sz="1000">
                <a:solidFill>
                  <a:schemeClr val="bg1"/>
                </a:solidFill>
                <a:latin typeface="Arial" panose="020B0604020202020204" pitchFamily="34" charset="0"/>
                <a:cs typeface="Arial" panose="020B0604020202020204" pitchFamily="34" charset="0"/>
              </a:rPr>
              <a:t>Long telephone queues or waiting times have prevented patients from making an appointment or consultation with their GP practice.</a:t>
            </a:r>
            <a:endParaRPr lang="en-GB" sz="1000" baseline="30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127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xfrm>
            <a:off x="670983" y="596900"/>
            <a:ext cx="10876233" cy="707886"/>
          </a:xfrm>
          <a:solidFill>
            <a:schemeClr val="bg1"/>
          </a:solidFill>
        </p:spPr>
        <p:txBody>
          <a:bodyPr>
            <a:spAutoFit/>
          </a:bodyPr>
          <a:lstStyle/>
          <a:p>
            <a:r>
              <a:rPr lang="en-GB" sz="2300">
                <a:latin typeface="Arial"/>
                <a:cs typeface="Arial"/>
              </a:rPr>
              <a:t>Population health trends are driving increased demand, and specific issues have been cited in BOB</a:t>
            </a:r>
          </a:p>
        </p:txBody>
      </p:sp>
      <p:sp>
        <p:nvSpPr>
          <p:cNvPr id="50" name="Content Placeholder 49">
            <a:extLst>
              <a:ext uri="{FF2B5EF4-FFF2-40B4-BE49-F238E27FC236}">
                <a16:creationId xmlns:a16="http://schemas.microsoft.com/office/drawing/2014/main" id="{402F1EC9-B98C-C468-DA0E-7C7429A1945D}"/>
              </a:ext>
            </a:extLst>
          </p:cNvPr>
          <p:cNvSpPr>
            <a:spLocks noGrp="1"/>
          </p:cNvSpPr>
          <p:nvPr>
            <p:ph idx="1"/>
          </p:nvPr>
        </p:nvSpPr>
        <p:spPr>
          <a:xfrm>
            <a:off x="681337" y="3741780"/>
            <a:ext cx="10977479" cy="665453"/>
          </a:xfrm>
        </p:spPr>
        <p:txBody>
          <a:bodyPr vert="horz" lIns="0" tIns="0" rIns="0" bIns="0" rtlCol="0" anchor="t">
            <a:noAutofit/>
          </a:bodyPr>
          <a:lstStyle/>
          <a:p>
            <a:r>
              <a:rPr lang="en-GB" sz="1000" b="0">
                <a:solidFill>
                  <a:srgbClr val="000000"/>
                </a:solidFill>
                <a:cs typeface="Univers 45 Light"/>
              </a:rPr>
              <a:t>GPs across BOB described how demand for their services has increased in recent years. While true “same-day demand” data is difficult to determine (appointments measure capacity rather than demand and acuity is not regularly recorded at reception triage), BOB Local Medical Committees (LMCs) provided data on calls and online consultations, which estimated the equivalent of 3.8% of the population in BOB contacts their practice every day. In focus groups and 1:1 discussions, additional themes were cited as potential reasons for this: </a:t>
            </a:r>
            <a:endParaRPr lang="en-GB" sz="1000" b="0"/>
          </a:p>
        </p:txBody>
      </p:sp>
      <p:sp>
        <p:nvSpPr>
          <p:cNvPr id="5" name="TextBox 4">
            <a:extLst>
              <a:ext uri="{FF2B5EF4-FFF2-40B4-BE49-F238E27FC236}">
                <a16:creationId xmlns:a16="http://schemas.microsoft.com/office/drawing/2014/main" id="{58AA778F-95AC-8FC7-3F38-4A9AF3165FD4}"/>
              </a:ext>
            </a:extLst>
          </p:cNvPr>
          <p:cNvSpPr txBox="1"/>
          <p:nvPr/>
        </p:nvSpPr>
        <p:spPr>
          <a:xfrm>
            <a:off x="670983" y="3535617"/>
            <a:ext cx="10407452" cy="169277"/>
          </a:xfrm>
          <a:prstGeom prst="rect">
            <a:avLst/>
          </a:prstGeom>
          <a:noFill/>
        </p:spPr>
        <p:txBody>
          <a:bodyPr wrap="square" lIns="0" tIns="0" rIns="0" bIns="0" rtlCol="0">
            <a:spAutoFit/>
          </a:bodyPr>
          <a:lstStyle/>
          <a:p>
            <a:r>
              <a:rPr lang="en-GB" sz="1100" b="1">
                <a:solidFill>
                  <a:schemeClr val="tx1"/>
                </a:solidFill>
              </a:rPr>
              <a:t>The LMC estimate the equivalent of 3.8% of the population in BOB contacts their practice every day</a:t>
            </a:r>
          </a:p>
        </p:txBody>
      </p:sp>
      <p:sp>
        <p:nvSpPr>
          <p:cNvPr id="47" name="Rectangle 46">
            <a:extLst>
              <a:ext uri="{FF2B5EF4-FFF2-40B4-BE49-F238E27FC236}">
                <a16:creationId xmlns:a16="http://schemas.microsoft.com/office/drawing/2014/main" id="{43314FCC-62DF-E1D7-A71A-731534FBAB93}"/>
              </a:ext>
            </a:extLst>
          </p:cNvPr>
          <p:cNvSpPr/>
          <p:nvPr/>
        </p:nvSpPr>
        <p:spPr>
          <a:xfrm>
            <a:off x="9180993" y="4362996"/>
            <a:ext cx="2700000" cy="377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cs typeface="Arial" panose="020B0604020202020204" pitchFamily="34" charset="0"/>
              </a:rPr>
              <a:t>Confusion among patients</a:t>
            </a:r>
          </a:p>
        </p:txBody>
      </p:sp>
      <p:sp>
        <p:nvSpPr>
          <p:cNvPr id="46" name="Rectangle 45">
            <a:extLst>
              <a:ext uri="{FF2B5EF4-FFF2-40B4-BE49-F238E27FC236}">
                <a16:creationId xmlns:a16="http://schemas.microsoft.com/office/drawing/2014/main" id="{35052611-E35D-FF17-13B2-563513631F32}"/>
              </a:ext>
            </a:extLst>
          </p:cNvPr>
          <p:cNvSpPr/>
          <p:nvPr/>
        </p:nvSpPr>
        <p:spPr>
          <a:xfrm>
            <a:off x="6347775" y="4362855"/>
            <a:ext cx="2700000" cy="377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cs typeface="Arial" panose="020B0604020202020204" pitchFamily="34" charset="0"/>
              </a:rPr>
              <a:t>Interface with Secondary Care</a:t>
            </a:r>
          </a:p>
        </p:txBody>
      </p:sp>
      <p:sp>
        <p:nvSpPr>
          <p:cNvPr id="45" name="Rectangle 44">
            <a:extLst>
              <a:ext uri="{FF2B5EF4-FFF2-40B4-BE49-F238E27FC236}">
                <a16:creationId xmlns:a16="http://schemas.microsoft.com/office/drawing/2014/main" id="{4993D2BF-AFF2-C7B1-DB7A-20AC3AE457E4}"/>
              </a:ext>
            </a:extLst>
          </p:cNvPr>
          <p:cNvSpPr/>
          <p:nvPr/>
        </p:nvSpPr>
        <p:spPr>
          <a:xfrm>
            <a:off x="3514556" y="4362855"/>
            <a:ext cx="2700000" cy="377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cs typeface="Arial" panose="020B0604020202020204" pitchFamily="34" charset="0"/>
              </a:rPr>
              <a:t>Long waits for Secondary Care</a:t>
            </a:r>
          </a:p>
        </p:txBody>
      </p:sp>
      <p:sp>
        <p:nvSpPr>
          <p:cNvPr id="43" name="Rectangle 42">
            <a:extLst>
              <a:ext uri="{FF2B5EF4-FFF2-40B4-BE49-F238E27FC236}">
                <a16:creationId xmlns:a16="http://schemas.microsoft.com/office/drawing/2014/main" id="{3AD9D57F-FD4C-653E-6197-B5FBB6AB0321}"/>
              </a:ext>
            </a:extLst>
          </p:cNvPr>
          <p:cNvSpPr/>
          <p:nvPr/>
        </p:nvSpPr>
        <p:spPr>
          <a:xfrm>
            <a:off x="681337" y="4362855"/>
            <a:ext cx="2700000" cy="377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cs typeface="Arial" panose="020B0604020202020204" pitchFamily="34" charset="0"/>
              </a:rPr>
              <a:t>Increased Anxiety </a:t>
            </a:r>
          </a:p>
        </p:txBody>
      </p:sp>
      <p:sp>
        <p:nvSpPr>
          <p:cNvPr id="9" name="Rectangle 8">
            <a:extLst>
              <a:ext uri="{FF2B5EF4-FFF2-40B4-BE49-F238E27FC236}">
                <a16:creationId xmlns:a16="http://schemas.microsoft.com/office/drawing/2014/main" id="{8DB5BEE6-D36B-B022-3AE2-2BED4C31E101}"/>
              </a:ext>
            </a:extLst>
          </p:cNvPr>
          <p:cNvSpPr/>
          <p:nvPr/>
        </p:nvSpPr>
        <p:spPr>
          <a:xfrm>
            <a:off x="681337" y="4814360"/>
            <a:ext cx="2700000" cy="1449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r>
              <a:rPr lang="en-GB" sz="1000">
                <a:solidFill>
                  <a:schemeClr val="tx1"/>
                </a:solidFill>
              </a:rPr>
              <a:t>GPs felt that increased anxiety around health and medical conditions was leading to more requests for General Practice appointments. This anxiety – particularly in younger people – was also about social aspects of their life such as their housing or employment.</a:t>
            </a:r>
          </a:p>
        </p:txBody>
      </p:sp>
      <p:sp>
        <p:nvSpPr>
          <p:cNvPr id="11" name="Rectangle 10">
            <a:extLst>
              <a:ext uri="{FF2B5EF4-FFF2-40B4-BE49-F238E27FC236}">
                <a16:creationId xmlns:a16="http://schemas.microsoft.com/office/drawing/2014/main" id="{0301A080-1367-3557-7229-612F737E9EA2}"/>
              </a:ext>
            </a:extLst>
          </p:cNvPr>
          <p:cNvSpPr/>
          <p:nvPr/>
        </p:nvSpPr>
        <p:spPr>
          <a:xfrm>
            <a:off x="3514555" y="4820381"/>
            <a:ext cx="2700000" cy="1449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r>
              <a:rPr lang="en-GB" sz="1000">
                <a:solidFill>
                  <a:schemeClr val="tx1"/>
                </a:solidFill>
              </a:rPr>
              <a:t>GPs are seeing patients coming for medication and advice while they wait for hospital treatment. Patients are booking appointments with their GP to request expedition of their secondary care appointment, which increases General Practice workload and the number of touchpoints for the patient. </a:t>
            </a:r>
          </a:p>
        </p:txBody>
      </p:sp>
      <p:sp>
        <p:nvSpPr>
          <p:cNvPr id="13" name="Rectangle 12">
            <a:extLst>
              <a:ext uri="{FF2B5EF4-FFF2-40B4-BE49-F238E27FC236}">
                <a16:creationId xmlns:a16="http://schemas.microsoft.com/office/drawing/2014/main" id="{A98AEA22-4D31-8C0F-D489-B3A1D7FD969A}"/>
              </a:ext>
            </a:extLst>
          </p:cNvPr>
          <p:cNvSpPr/>
          <p:nvPr/>
        </p:nvSpPr>
        <p:spPr>
          <a:xfrm>
            <a:off x="6347775" y="4820381"/>
            <a:ext cx="2700000" cy="1449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r>
              <a:rPr lang="en-GB" sz="1000">
                <a:solidFill>
                  <a:schemeClr val="tx1"/>
                </a:solidFill>
              </a:rPr>
              <a:t>GPs cited a lack of clarity on the roles and responsibilities between Primary and Secondary care staff. Discharge summaries and clinic letters from Secondary Care with requests for follow up with appointments, blood tests and prescriptions add significantly to General Practice workload and GPs felt the interface could be improved and administrative burden reduced. </a:t>
            </a:r>
          </a:p>
          <a:p>
            <a:pPr marL="171450" indent="-171450" algn="l">
              <a:spcAft>
                <a:spcPts val="300"/>
              </a:spcAft>
              <a:buFont typeface="Arial" panose="020B0604020202020204" pitchFamily="34" charset="0"/>
              <a:buChar char="•"/>
            </a:pPr>
            <a:endParaRPr lang="en-GB" sz="1000">
              <a:solidFill>
                <a:schemeClr val="tx1"/>
              </a:solidFill>
            </a:endParaRPr>
          </a:p>
        </p:txBody>
      </p:sp>
      <p:sp>
        <p:nvSpPr>
          <p:cNvPr id="15" name="Rectangle 14">
            <a:extLst>
              <a:ext uri="{FF2B5EF4-FFF2-40B4-BE49-F238E27FC236}">
                <a16:creationId xmlns:a16="http://schemas.microsoft.com/office/drawing/2014/main" id="{05FB5C6D-8BBF-D157-ED6B-08387FD94E59}"/>
              </a:ext>
            </a:extLst>
          </p:cNvPr>
          <p:cNvSpPr/>
          <p:nvPr/>
        </p:nvSpPr>
        <p:spPr>
          <a:xfrm>
            <a:off x="9180993" y="4820523"/>
            <a:ext cx="2700000" cy="14497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r>
              <a:rPr lang="en-GB" sz="1000">
                <a:solidFill>
                  <a:schemeClr val="tx1"/>
                </a:solidFill>
              </a:rPr>
              <a:t>GPs noted that patients frequently present with conditions which might have been more appropriately dealt with by a community pharmacist, optometrist or dentist. They felt the public lacked awareness about how other providers of Primary Care services might be able to help them in the first instance. </a:t>
            </a:r>
          </a:p>
        </p:txBody>
      </p:sp>
      <p:sp>
        <p:nvSpPr>
          <p:cNvPr id="7" name="Rectangle: Top Corners Rounded 6">
            <a:extLst>
              <a:ext uri="{FF2B5EF4-FFF2-40B4-BE49-F238E27FC236}">
                <a16:creationId xmlns:a16="http://schemas.microsoft.com/office/drawing/2014/main" id="{4E878CB6-B8EC-67FE-D51F-FA8215799406}"/>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2" name="TextBox 11">
            <a:extLst>
              <a:ext uri="{FF2B5EF4-FFF2-40B4-BE49-F238E27FC236}">
                <a16:creationId xmlns:a16="http://schemas.microsoft.com/office/drawing/2014/main" id="{9952F509-2C46-63C2-8858-DD9813E29B4E}"/>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6" name="Rectangle: Top Corners Rounded 15">
            <a:extLst>
              <a:ext uri="{FF2B5EF4-FFF2-40B4-BE49-F238E27FC236}">
                <a16:creationId xmlns:a16="http://schemas.microsoft.com/office/drawing/2014/main" id="{1DB652A9-2C1E-FB6E-41E4-D90BF7FCBDE0}"/>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8" name="Rectangle: Top Corners Rounded 17">
            <a:extLst>
              <a:ext uri="{FF2B5EF4-FFF2-40B4-BE49-F238E27FC236}">
                <a16:creationId xmlns:a16="http://schemas.microsoft.com/office/drawing/2014/main" id="{9087C5B7-BE4C-1C72-8D0D-D627234E0B26}"/>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TextBox 19">
            <a:extLst>
              <a:ext uri="{FF2B5EF4-FFF2-40B4-BE49-F238E27FC236}">
                <a16:creationId xmlns:a16="http://schemas.microsoft.com/office/drawing/2014/main" id="{9DADDB4F-7DCE-5CEC-F992-E0EC66F54A2F}"/>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2" name="TextBox 21">
            <a:extLst>
              <a:ext uri="{FF2B5EF4-FFF2-40B4-BE49-F238E27FC236}">
                <a16:creationId xmlns:a16="http://schemas.microsoft.com/office/drawing/2014/main" id="{AEDA91D3-FDAD-41C2-E450-52F12DA824E9}"/>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4" name="Rectangle: Top Corners Rounded 23">
            <a:extLst>
              <a:ext uri="{FF2B5EF4-FFF2-40B4-BE49-F238E27FC236}">
                <a16:creationId xmlns:a16="http://schemas.microsoft.com/office/drawing/2014/main" id="{89EDC8FA-4F91-2705-2A7B-9AD0CA3A7A6E}"/>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Rectangle: Top Corners Rounded 26">
            <a:extLst>
              <a:ext uri="{FF2B5EF4-FFF2-40B4-BE49-F238E27FC236}">
                <a16:creationId xmlns:a16="http://schemas.microsoft.com/office/drawing/2014/main" id="{990EB77F-12CF-3250-E64D-5734C0F91C1A}"/>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D79A909F-D47C-441F-0BA1-C53B02CDA615}"/>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TextBox 30">
            <a:extLst>
              <a:ext uri="{FF2B5EF4-FFF2-40B4-BE49-F238E27FC236}">
                <a16:creationId xmlns:a16="http://schemas.microsoft.com/office/drawing/2014/main" id="{6EA1A692-BF1D-C2E2-B7AE-0B5536D512AB}"/>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5" name="TextBox 34">
            <a:extLst>
              <a:ext uri="{FF2B5EF4-FFF2-40B4-BE49-F238E27FC236}">
                <a16:creationId xmlns:a16="http://schemas.microsoft.com/office/drawing/2014/main" id="{CF8DF0C9-94F0-6FAC-5922-73F4B230FDE9}"/>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9" name="TextBox 38">
            <a:extLst>
              <a:ext uri="{FF2B5EF4-FFF2-40B4-BE49-F238E27FC236}">
                <a16:creationId xmlns:a16="http://schemas.microsoft.com/office/drawing/2014/main" id="{34366B4F-7AA2-E25D-FB80-C0A10022B158}"/>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4" name="Rectangle: Top Corners Rounded 43">
            <a:extLst>
              <a:ext uri="{FF2B5EF4-FFF2-40B4-BE49-F238E27FC236}">
                <a16:creationId xmlns:a16="http://schemas.microsoft.com/office/drawing/2014/main" id="{D84B58E1-DDA7-6C1F-6E44-209A67461479}"/>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8FC0378F-FBD8-641B-1FB9-40FFDA43A988}"/>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8" name="Rectangle 7">
            <a:extLst>
              <a:ext uri="{FF2B5EF4-FFF2-40B4-BE49-F238E27FC236}">
                <a16:creationId xmlns:a16="http://schemas.microsoft.com/office/drawing/2014/main" id="{3F522F98-C3E9-BE29-CB9A-1B4D8B01BD51}"/>
              </a:ext>
            </a:extLst>
          </p:cNvPr>
          <p:cNvSpPr/>
          <p:nvPr/>
        </p:nvSpPr>
        <p:spPr>
          <a:xfrm>
            <a:off x="681336" y="1545248"/>
            <a:ext cx="10977479" cy="1924945"/>
          </a:xfrm>
          <a:prstGeom prst="rect">
            <a:avLst/>
          </a:prstGeom>
          <a:no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DE9054F0-886E-E26B-5985-FA07E045DF1E}"/>
              </a:ext>
            </a:extLst>
          </p:cNvPr>
          <p:cNvSpPr txBox="1"/>
          <p:nvPr/>
        </p:nvSpPr>
        <p:spPr>
          <a:xfrm>
            <a:off x="864515" y="1664690"/>
            <a:ext cx="6651236" cy="261610"/>
          </a:xfrm>
          <a:prstGeom prst="rect">
            <a:avLst/>
          </a:prstGeom>
          <a:solidFill>
            <a:schemeClr val="bg1"/>
          </a:solidFill>
        </p:spPr>
        <p:txBody>
          <a:bodyPr wrap="square" rtlCol="0">
            <a:spAutoFit/>
          </a:bodyPr>
          <a:lstStyle/>
          <a:p>
            <a:r>
              <a:rPr lang="en-GB" sz="1100">
                <a:latin typeface="+mj-lt"/>
              </a:rPr>
              <a:t>Based on ONS population estimates and the BOB Joint Forward Plan (2023), over the next 20 years:</a:t>
            </a:r>
          </a:p>
        </p:txBody>
      </p:sp>
      <p:sp>
        <p:nvSpPr>
          <p:cNvPr id="6" name="Rectangle 5">
            <a:extLst>
              <a:ext uri="{FF2B5EF4-FFF2-40B4-BE49-F238E27FC236}">
                <a16:creationId xmlns:a16="http://schemas.microsoft.com/office/drawing/2014/main" id="{F3410AF4-D0BF-9B00-98E1-28A2487A3596}"/>
              </a:ext>
            </a:extLst>
          </p:cNvPr>
          <p:cNvSpPr/>
          <p:nvPr/>
        </p:nvSpPr>
        <p:spPr>
          <a:xfrm>
            <a:off x="1272629" y="2157303"/>
            <a:ext cx="2692680" cy="1040325"/>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rPr>
              <a:t>Overall, the population is set to increase by </a:t>
            </a:r>
            <a:r>
              <a:rPr lang="en-GB" sz="1200" b="1">
                <a:solidFill>
                  <a:schemeClr val="accent5"/>
                </a:solidFill>
              </a:rPr>
              <a:t>5%</a:t>
            </a:r>
            <a:r>
              <a:rPr lang="en-GB" sz="1200">
                <a:solidFill>
                  <a:schemeClr val="accent5"/>
                </a:solidFill>
              </a:rPr>
              <a:t> </a:t>
            </a:r>
            <a:r>
              <a:rPr lang="en-GB" sz="1000">
                <a:solidFill>
                  <a:schemeClr val="tx1"/>
                </a:solidFill>
              </a:rPr>
              <a:t>and this will mainly be driven by growth in areas such as Aylesbury Vale, Vale of White Horse and Cherwell. </a:t>
            </a:r>
          </a:p>
          <a:p>
            <a:r>
              <a:rPr lang="en-GB" sz="600" i="1">
                <a:solidFill>
                  <a:schemeClr val="tx1"/>
                </a:solidFill>
              </a:rPr>
              <a:t>*KPMG Data Analysis</a:t>
            </a:r>
          </a:p>
        </p:txBody>
      </p:sp>
      <p:sp>
        <p:nvSpPr>
          <p:cNvPr id="10" name="TextBox 9">
            <a:extLst>
              <a:ext uri="{FF2B5EF4-FFF2-40B4-BE49-F238E27FC236}">
                <a16:creationId xmlns:a16="http://schemas.microsoft.com/office/drawing/2014/main" id="{14557955-96C9-DF59-BF83-B12FF1F1B8DD}"/>
              </a:ext>
            </a:extLst>
          </p:cNvPr>
          <p:cNvSpPr txBox="1"/>
          <p:nvPr/>
        </p:nvSpPr>
        <p:spPr>
          <a:xfrm>
            <a:off x="1454243" y="1990370"/>
            <a:ext cx="2168763" cy="261610"/>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BOB population growth</a:t>
            </a:r>
          </a:p>
        </p:txBody>
      </p:sp>
      <p:sp>
        <p:nvSpPr>
          <p:cNvPr id="14" name="Rectangle 13">
            <a:extLst>
              <a:ext uri="{FF2B5EF4-FFF2-40B4-BE49-F238E27FC236}">
                <a16:creationId xmlns:a16="http://schemas.microsoft.com/office/drawing/2014/main" id="{015F7C1C-249C-2FC4-E832-9E23CBED488A}"/>
              </a:ext>
            </a:extLst>
          </p:cNvPr>
          <p:cNvSpPr/>
          <p:nvPr/>
        </p:nvSpPr>
        <p:spPr>
          <a:xfrm>
            <a:off x="4773305" y="2157303"/>
            <a:ext cx="2689200" cy="1040325"/>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a:solidFill>
                  <a:schemeClr val="tx1"/>
                </a:solidFill>
              </a:rPr>
              <a:t>The proportion of over 65s is set to increase </a:t>
            </a:r>
            <a:r>
              <a:rPr lang="en-GB" sz="1200" b="1">
                <a:solidFill>
                  <a:schemeClr val="accent5"/>
                </a:solidFill>
              </a:rPr>
              <a:t>by 37% </a:t>
            </a:r>
            <a:r>
              <a:rPr lang="en-GB" sz="1000">
                <a:solidFill>
                  <a:schemeClr val="tx1"/>
                </a:solidFill>
              </a:rPr>
              <a:t>- so the proportion of people living with a long-term condition is also projected to increase significantly. </a:t>
            </a:r>
          </a:p>
        </p:txBody>
      </p:sp>
      <p:sp>
        <p:nvSpPr>
          <p:cNvPr id="19" name="TextBox 18">
            <a:extLst>
              <a:ext uri="{FF2B5EF4-FFF2-40B4-BE49-F238E27FC236}">
                <a16:creationId xmlns:a16="http://schemas.microsoft.com/office/drawing/2014/main" id="{58A2E97C-CDE7-1DC2-361F-2C0FAD0492FD}"/>
              </a:ext>
            </a:extLst>
          </p:cNvPr>
          <p:cNvSpPr txBox="1"/>
          <p:nvPr/>
        </p:nvSpPr>
        <p:spPr>
          <a:xfrm>
            <a:off x="4901815" y="1990370"/>
            <a:ext cx="2454997" cy="261610"/>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a:latin typeface="Arial" panose="020B0604020202020204" pitchFamily="34" charset="0"/>
                <a:cs typeface="Arial" panose="020B0604020202020204" pitchFamily="34" charset="0"/>
              </a:rPr>
              <a:t>BOB population is getting older</a:t>
            </a:r>
            <a:endPar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20B5221-41F1-12EB-21BD-8C4008335944}"/>
              </a:ext>
            </a:extLst>
          </p:cNvPr>
          <p:cNvSpPr/>
          <p:nvPr/>
        </p:nvSpPr>
        <p:spPr>
          <a:xfrm>
            <a:off x="8305983" y="2157303"/>
            <a:ext cx="2689200" cy="1040325"/>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solidFill>
                  <a:schemeClr val="accent5"/>
                </a:solidFill>
              </a:rPr>
              <a:t>More than one in four</a:t>
            </a:r>
            <a:r>
              <a:rPr lang="en-GB" sz="1000">
                <a:solidFill>
                  <a:schemeClr val="tx1"/>
                </a:solidFill>
              </a:rPr>
              <a:t> of the adult population live with more than two long term conditions. People with multiple long-term conditions are more likely to have poor health.</a:t>
            </a:r>
          </a:p>
        </p:txBody>
      </p:sp>
      <p:sp>
        <p:nvSpPr>
          <p:cNvPr id="23" name="TextBox 22">
            <a:extLst>
              <a:ext uri="{FF2B5EF4-FFF2-40B4-BE49-F238E27FC236}">
                <a16:creationId xmlns:a16="http://schemas.microsoft.com/office/drawing/2014/main" id="{E5AC3CB0-76D9-9F13-2209-4897ED6CEF2F}"/>
              </a:ext>
            </a:extLst>
          </p:cNvPr>
          <p:cNvSpPr txBox="1"/>
          <p:nvPr/>
        </p:nvSpPr>
        <p:spPr>
          <a:xfrm>
            <a:off x="8378293" y="1990370"/>
            <a:ext cx="2472526" cy="261610"/>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More </a:t>
            </a:r>
            <a:r>
              <a:rPr lang="en-GB" sz="1100" b="1">
                <a:latin typeface="Arial" panose="020B0604020202020204" pitchFamily="34" charset="0"/>
                <a:cs typeface="Arial" panose="020B0604020202020204" pitchFamily="34" charset="0"/>
              </a:rPr>
              <a:t>l</a:t>
            </a:r>
            <a:r>
              <a:rPr kumimoji="0" lang="en-GB" sz="1100" b="1" i="0" u="none" strike="noStrike" kern="0" cap="none" spc="0" normalizeH="0" baseline="0" noProof="0" err="1">
                <a:ln>
                  <a:noFill/>
                </a:ln>
                <a:solidFill>
                  <a:sysClr val="windowText" lastClr="000000"/>
                </a:solidFill>
                <a:effectLst/>
                <a:uLnTx/>
                <a:uFillTx/>
                <a:latin typeface="Arial" panose="020B0604020202020204" pitchFamily="34" charset="0"/>
                <a:cs typeface="Arial" panose="020B0604020202020204" pitchFamily="34" charset="0"/>
              </a:rPr>
              <a:t>ong</a:t>
            </a:r>
            <a:r>
              <a:rPr lang="en-GB" sz="1100" b="1">
                <a:latin typeface="Arial" panose="020B0604020202020204" pitchFamily="34" charset="0"/>
                <a:cs typeface="Arial" panose="020B0604020202020204" pitchFamily="34" charset="0"/>
              </a:rPr>
              <a:t>-</a:t>
            </a: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term </a:t>
            </a:r>
            <a:r>
              <a:rPr lang="en-GB" sz="1100" b="1">
                <a:latin typeface="Arial" panose="020B0604020202020204" pitchFamily="34" charset="0"/>
                <a:cs typeface="Arial" panose="020B0604020202020204" pitchFamily="34" charset="0"/>
              </a:rPr>
              <a:t>c</a:t>
            </a:r>
            <a:r>
              <a:rPr kumimoji="0" lang="en-GB" sz="1100" b="1" i="0" u="none" strike="noStrike" kern="0" cap="none" spc="0" normalizeH="0" baseline="0" noProof="0" err="1">
                <a:ln>
                  <a:noFill/>
                </a:ln>
                <a:solidFill>
                  <a:sysClr val="windowText" lastClr="000000"/>
                </a:solidFill>
                <a:effectLst/>
                <a:uLnTx/>
                <a:uFillTx/>
                <a:latin typeface="Arial" panose="020B0604020202020204" pitchFamily="34" charset="0"/>
                <a:cs typeface="Arial" panose="020B0604020202020204" pitchFamily="34" charset="0"/>
              </a:rPr>
              <a:t>onditions</a:t>
            </a:r>
            <a:endPar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C565925-DDDB-80E2-D2A6-58AA1BB7294B}"/>
              </a:ext>
            </a:extLst>
          </p:cNvPr>
          <p:cNvSpPr txBox="1"/>
          <p:nvPr/>
        </p:nvSpPr>
        <p:spPr>
          <a:xfrm>
            <a:off x="860400" y="1404261"/>
            <a:ext cx="8519919" cy="261610"/>
          </a:xfrm>
          <a:prstGeom prst="rect">
            <a:avLst/>
          </a:prstGeom>
          <a:solidFill>
            <a:schemeClr val="bg1"/>
          </a:solidFill>
        </p:spPr>
        <p:txBody>
          <a:bodyPr wrap="square" rtlCol="0">
            <a:spAutoFit/>
          </a:bodyPr>
          <a:lstStyle/>
          <a:p>
            <a:r>
              <a:rPr lang="en-GB" sz="1100" b="1">
                <a:latin typeface="+mj-lt"/>
              </a:rPr>
              <a:t>BOB’s growing population and changing demographic profile is increasing demand for General Practice</a:t>
            </a:r>
          </a:p>
        </p:txBody>
      </p:sp>
      <p:sp>
        <p:nvSpPr>
          <p:cNvPr id="4" name="TextBox 3">
            <a:extLst>
              <a:ext uri="{FF2B5EF4-FFF2-40B4-BE49-F238E27FC236}">
                <a16:creationId xmlns:a16="http://schemas.microsoft.com/office/drawing/2014/main" id="{EF5C6C12-D4EE-888C-E835-1D418B75226B}"/>
              </a:ext>
            </a:extLst>
          </p:cNvPr>
          <p:cNvSpPr txBox="1"/>
          <p:nvPr/>
        </p:nvSpPr>
        <p:spPr>
          <a:xfrm>
            <a:off x="5562815" y="3244265"/>
            <a:ext cx="6096000" cy="230832"/>
          </a:xfrm>
          <a:prstGeom prst="rect">
            <a:avLst/>
          </a:prstGeom>
          <a:noFill/>
        </p:spPr>
        <p:txBody>
          <a:bodyPr wrap="square">
            <a:spAutoFit/>
          </a:bodyPr>
          <a:lstStyle/>
          <a:p>
            <a:pPr algn="r"/>
            <a:r>
              <a:rPr lang="en-GB" sz="900">
                <a:latin typeface="+mj-lt"/>
              </a:rPr>
              <a:t> ONS population estimates and the BOB Joint Forward Plan (2023) </a:t>
            </a:r>
            <a:endParaRPr lang="en-GB" sz="900"/>
          </a:p>
        </p:txBody>
      </p:sp>
    </p:spTree>
    <p:extLst>
      <p:ext uri="{BB962C8B-B14F-4D97-AF65-F5344CB8AC3E}">
        <p14:creationId xmlns:p14="http://schemas.microsoft.com/office/powerpoint/2010/main" val="335721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F417B5-13BC-17FC-3BF9-D342C3CBA6C2}"/>
              </a:ext>
            </a:extLst>
          </p:cNvPr>
          <p:cNvSpPr/>
          <p:nvPr/>
        </p:nvSpPr>
        <p:spPr>
          <a:xfrm>
            <a:off x="670983" y="1668256"/>
            <a:ext cx="10876233" cy="4496062"/>
          </a:xfrm>
          <a:prstGeom prst="rect">
            <a:avLst/>
          </a:prstGeom>
          <a:solidFill>
            <a:schemeClr val="bg1"/>
          </a:solid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lstStyle/>
          <a:p>
            <a:r>
              <a:rPr lang="en-GB" sz="2300">
                <a:latin typeface="Arial"/>
                <a:cs typeface="Arial"/>
              </a:rPr>
              <a:t>Use of 111 has increased in recent years and Primary Care related queries are the most common</a:t>
            </a:r>
          </a:p>
        </p:txBody>
      </p:sp>
      <p:sp>
        <p:nvSpPr>
          <p:cNvPr id="8" name="TextBox 7">
            <a:extLst>
              <a:ext uri="{FF2B5EF4-FFF2-40B4-BE49-F238E27FC236}">
                <a16:creationId xmlns:a16="http://schemas.microsoft.com/office/drawing/2014/main" id="{568A8FDE-7176-C6BE-2506-48D3A9A4EA64}"/>
              </a:ext>
            </a:extLst>
          </p:cNvPr>
          <p:cNvSpPr txBox="1"/>
          <p:nvPr/>
        </p:nvSpPr>
        <p:spPr>
          <a:xfrm>
            <a:off x="917386" y="1513294"/>
            <a:ext cx="3310800" cy="261610"/>
          </a:xfrm>
          <a:prstGeom prst="rect">
            <a:avLst/>
          </a:prstGeom>
          <a:solidFill>
            <a:schemeClr val="bg1"/>
          </a:solidFill>
        </p:spPr>
        <p:txBody>
          <a:bodyPr wrap="square" rtlCol="0">
            <a:spAutoFit/>
          </a:bodyPr>
          <a:lstStyle/>
          <a:p>
            <a:r>
              <a:rPr lang="en-GB" sz="1100" b="1">
                <a:latin typeface="+mn-lt"/>
              </a:rPr>
              <a:t>Use of 111 and Primary Care disposition</a:t>
            </a:r>
            <a:endParaRPr lang="en-GB" sz="1100" b="1"/>
          </a:p>
        </p:txBody>
      </p:sp>
      <p:sp>
        <p:nvSpPr>
          <p:cNvPr id="11" name="TextBox 10">
            <a:extLst>
              <a:ext uri="{FF2B5EF4-FFF2-40B4-BE49-F238E27FC236}">
                <a16:creationId xmlns:a16="http://schemas.microsoft.com/office/drawing/2014/main" id="{5AB8B491-5536-056B-16F7-E80DA82D1A69}"/>
              </a:ext>
            </a:extLst>
          </p:cNvPr>
          <p:cNvSpPr txBox="1"/>
          <p:nvPr/>
        </p:nvSpPr>
        <p:spPr>
          <a:xfrm>
            <a:off x="845769" y="1985101"/>
            <a:ext cx="10526659" cy="707886"/>
          </a:xfrm>
          <a:prstGeom prst="rect">
            <a:avLst/>
          </a:prstGeom>
          <a:noFill/>
        </p:spPr>
        <p:txBody>
          <a:bodyPr wrap="square" lIns="91440" tIns="45720" rIns="91440" bIns="45720" rtlCol="0" anchor="t">
            <a:spAutoFit/>
          </a:bodyPr>
          <a:lstStyle/>
          <a:p>
            <a:r>
              <a:rPr lang="en-GB" sz="1000"/>
              <a:t>Berkshire West receives the most 111 calls per 100,000 of the population and Oxfordshire receives the lowest number of 111 calls per 100,000 of the population. There was a steady increase in the number of 111 calls from 2019 to 2021 and rates have fallen in 2022. GP is by far the most common disposition for patients calling 111. Dispositions to Ambulance and GP fell in 2022, but ED dispositions increased. </a:t>
            </a:r>
          </a:p>
          <a:p>
            <a:endParaRPr lang="en-GB" sz="1000"/>
          </a:p>
        </p:txBody>
      </p:sp>
      <p:sp>
        <p:nvSpPr>
          <p:cNvPr id="4" name="Rectangle: Top Corners Rounded 3">
            <a:extLst>
              <a:ext uri="{FF2B5EF4-FFF2-40B4-BE49-F238E27FC236}">
                <a16:creationId xmlns:a16="http://schemas.microsoft.com/office/drawing/2014/main" id="{4B6EFF20-CE31-6651-C1C5-C6145E31C44C}"/>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3" name="TextBox 12">
            <a:extLst>
              <a:ext uri="{FF2B5EF4-FFF2-40B4-BE49-F238E27FC236}">
                <a16:creationId xmlns:a16="http://schemas.microsoft.com/office/drawing/2014/main" id="{83E0FD29-8CA6-D6F9-74C1-4CA7E76A3B2C}"/>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9" name="Rectangle: Top Corners Rounded 18">
            <a:extLst>
              <a:ext uri="{FF2B5EF4-FFF2-40B4-BE49-F238E27FC236}">
                <a16:creationId xmlns:a16="http://schemas.microsoft.com/office/drawing/2014/main" id="{9A411EF9-FD44-C056-6F9C-60AAC26291BF}"/>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2F2BED07-5E4D-2DC1-3E1F-364BB273E975}"/>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DAB0D074-4034-FB64-9788-D877C0A49D97}"/>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531AE488-CE80-4034-93BB-8D8AA7D0B422}"/>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3" name="Rectangle: Top Corners Rounded 32">
            <a:extLst>
              <a:ext uri="{FF2B5EF4-FFF2-40B4-BE49-F238E27FC236}">
                <a16:creationId xmlns:a16="http://schemas.microsoft.com/office/drawing/2014/main" id="{11585C2F-8A68-C903-7F37-709285B31AC1}"/>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Rectangle: Top Corners Rounded 34">
            <a:extLst>
              <a:ext uri="{FF2B5EF4-FFF2-40B4-BE49-F238E27FC236}">
                <a16:creationId xmlns:a16="http://schemas.microsoft.com/office/drawing/2014/main" id="{18339A36-3228-6DCB-2AB8-DBA5C9CFA360}"/>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7" name="Rectangle: Top Corners Rounded 36">
            <a:extLst>
              <a:ext uri="{FF2B5EF4-FFF2-40B4-BE49-F238E27FC236}">
                <a16:creationId xmlns:a16="http://schemas.microsoft.com/office/drawing/2014/main" id="{8B6AE1EB-15BC-7B7B-BAFC-4A4F67E04F15}"/>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TextBox 38">
            <a:extLst>
              <a:ext uri="{FF2B5EF4-FFF2-40B4-BE49-F238E27FC236}">
                <a16:creationId xmlns:a16="http://schemas.microsoft.com/office/drawing/2014/main" id="{AA154587-A2BF-2F65-364C-2E2F411E0EE2}"/>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1" name="TextBox 40">
            <a:extLst>
              <a:ext uri="{FF2B5EF4-FFF2-40B4-BE49-F238E27FC236}">
                <a16:creationId xmlns:a16="http://schemas.microsoft.com/office/drawing/2014/main" id="{1C172624-8541-3CE8-AFFC-80D251EA0DE3}"/>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5183D919-7F10-A5ED-821E-E36DC59C3368}"/>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7" name="Rectangle: Top Corners Rounded 46">
            <a:extLst>
              <a:ext uri="{FF2B5EF4-FFF2-40B4-BE49-F238E27FC236}">
                <a16:creationId xmlns:a16="http://schemas.microsoft.com/office/drawing/2014/main" id="{60DC638B-23E9-AC7C-B7C5-E9C5514A7969}"/>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E19E1AB5-F1A7-EF08-C50F-EF4DFFF70ED8}"/>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graphicFrame>
        <p:nvGraphicFramePr>
          <p:cNvPr id="3" name="Chart 2">
            <a:extLst>
              <a:ext uri="{FF2B5EF4-FFF2-40B4-BE49-F238E27FC236}">
                <a16:creationId xmlns:a16="http://schemas.microsoft.com/office/drawing/2014/main" id="{357BA093-EAF5-4896-E633-CDC5653829CC}"/>
              </a:ext>
            </a:extLst>
          </p:cNvPr>
          <p:cNvGraphicFramePr>
            <a:graphicFrameLocks/>
          </p:cNvGraphicFramePr>
          <p:nvPr>
            <p:extLst>
              <p:ext uri="{D42A27DB-BD31-4B8C-83A1-F6EECF244321}">
                <p14:modId xmlns:p14="http://schemas.microsoft.com/office/powerpoint/2010/main" val="3809229579"/>
              </p:ext>
            </p:extLst>
          </p:nvPr>
        </p:nvGraphicFramePr>
        <p:xfrm>
          <a:off x="6001441" y="2692987"/>
          <a:ext cx="5208441" cy="336097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7A7084B-4F61-6504-ACAF-B8EB16F6790E}"/>
              </a:ext>
            </a:extLst>
          </p:cNvPr>
          <p:cNvSpPr txBox="1"/>
          <p:nvPr/>
        </p:nvSpPr>
        <p:spPr>
          <a:xfrm>
            <a:off x="8354923" y="6164318"/>
            <a:ext cx="3166094" cy="230832"/>
          </a:xfrm>
          <a:prstGeom prst="rect">
            <a:avLst/>
          </a:prstGeom>
          <a:noFill/>
        </p:spPr>
        <p:txBody>
          <a:bodyPr wrap="square" rtlCol="0">
            <a:spAutoFit/>
          </a:bodyPr>
          <a:lstStyle/>
          <a:p>
            <a:pPr algn="r"/>
            <a:r>
              <a:rPr lang="en-GB" sz="900"/>
              <a:t>KPMG analysis of data shared by ICB &amp; NHS Digital</a:t>
            </a:r>
          </a:p>
        </p:txBody>
      </p:sp>
      <p:graphicFrame>
        <p:nvGraphicFramePr>
          <p:cNvPr id="5" name="Chart 4">
            <a:extLst>
              <a:ext uri="{FF2B5EF4-FFF2-40B4-BE49-F238E27FC236}">
                <a16:creationId xmlns:a16="http://schemas.microsoft.com/office/drawing/2014/main" id="{FC1A86CE-381F-F612-0A90-E8D37F182557}"/>
              </a:ext>
            </a:extLst>
          </p:cNvPr>
          <p:cNvGraphicFramePr>
            <a:graphicFrameLocks/>
          </p:cNvGraphicFramePr>
          <p:nvPr>
            <p:extLst>
              <p:ext uri="{D42A27DB-BD31-4B8C-83A1-F6EECF244321}">
                <p14:modId xmlns:p14="http://schemas.microsoft.com/office/powerpoint/2010/main" val="816893519"/>
              </p:ext>
            </p:extLst>
          </p:nvPr>
        </p:nvGraphicFramePr>
        <p:xfrm>
          <a:off x="1164338" y="2692987"/>
          <a:ext cx="4342085" cy="33609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48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941D0D-2660-DFB9-E507-2C02F0A03040}"/>
              </a:ext>
            </a:extLst>
          </p:cNvPr>
          <p:cNvSpPr/>
          <p:nvPr/>
        </p:nvSpPr>
        <p:spPr>
          <a:xfrm>
            <a:off x="670983" y="1400235"/>
            <a:ext cx="10876233" cy="4496062"/>
          </a:xfrm>
          <a:prstGeom prst="rect">
            <a:avLst/>
          </a:prstGeom>
          <a:solidFill>
            <a:schemeClr val="bg1"/>
          </a:solid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nchor="t"/>
          <a:lstStyle/>
          <a:p>
            <a:r>
              <a:rPr lang="en-GB" sz="2300">
                <a:latin typeface="Arial"/>
                <a:cs typeface="Arial"/>
              </a:rPr>
              <a:t>Oxfordshire has a higher proportion of out of hours 111 calls </a:t>
            </a:r>
          </a:p>
        </p:txBody>
      </p:sp>
      <p:sp>
        <p:nvSpPr>
          <p:cNvPr id="6" name="TextBox 5">
            <a:extLst>
              <a:ext uri="{FF2B5EF4-FFF2-40B4-BE49-F238E27FC236}">
                <a16:creationId xmlns:a16="http://schemas.microsoft.com/office/drawing/2014/main" id="{CA0EACFA-E374-1BD4-C91E-1910DFD2F004}"/>
              </a:ext>
            </a:extLst>
          </p:cNvPr>
          <p:cNvSpPr txBox="1"/>
          <p:nvPr/>
        </p:nvSpPr>
        <p:spPr>
          <a:xfrm>
            <a:off x="917386" y="1245273"/>
            <a:ext cx="4157534" cy="261610"/>
          </a:xfrm>
          <a:prstGeom prst="rect">
            <a:avLst/>
          </a:prstGeom>
          <a:solidFill>
            <a:schemeClr val="bg1"/>
          </a:solidFill>
        </p:spPr>
        <p:txBody>
          <a:bodyPr wrap="square" rtlCol="0">
            <a:spAutoFit/>
          </a:bodyPr>
          <a:lstStyle/>
          <a:p>
            <a:r>
              <a:rPr lang="en-GB" sz="1100" b="1">
                <a:latin typeface="+mn-lt"/>
              </a:rPr>
              <a:t>Use of 111 both In Hours (IH)  and Out of Hours (OH)</a:t>
            </a:r>
            <a:endParaRPr lang="en-GB" sz="1100" b="1"/>
          </a:p>
        </p:txBody>
      </p:sp>
      <p:sp>
        <p:nvSpPr>
          <p:cNvPr id="9" name="TextBox 8">
            <a:extLst>
              <a:ext uri="{FF2B5EF4-FFF2-40B4-BE49-F238E27FC236}">
                <a16:creationId xmlns:a16="http://schemas.microsoft.com/office/drawing/2014/main" id="{38B5B82E-5264-2B6F-F7F8-72EE5E6ADD4F}"/>
              </a:ext>
            </a:extLst>
          </p:cNvPr>
          <p:cNvSpPr txBox="1"/>
          <p:nvPr/>
        </p:nvSpPr>
        <p:spPr>
          <a:xfrm>
            <a:off x="994358" y="1606610"/>
            <a:ext cx="10526659" cy="861774"/>
          </a:xfrm>
          <a:prstGeom prst="rect">
            <a:avLst/>
          </a:prstGeom>
          <a:noFill/>
        </p:spPr>
        <p:txBody>
          <a:bodyPr wrap="square" rtlCol="0">
            <a:spAutoFit/>
          </a:bodyPr>
          <a:lstStyle/>
          <a:p>
            <a:r>
              <a:rPr lang="en-GB" sz="1000"/>
              <a:t>Although Oxfordshire receives lowest rate of 111 calls overall, a higher proportion of the Oxfordshire calls are Out of Hours compared to Berkshire West and Buckinghamshire. This may be due to different models across the system. In Buckinghamshire and Berkshire West, patients given a Primary Care disposition by 111 are referred to the Primary Care Clinical Assessment Service (CAS). In Oxfordshire however, these patients are offered a pre-bookable appointment in their home GP practice or told to contact their home GP practice themselves for a same day appointment. Local reports suggest the CAS has proved successful, with nearly 80% of calls closed over the phone with no additional intervention required by primary care. The CAS is reported to be under-utilised and has capacity for more practices to use it. </a:t>
            </a:r>
          </a:p>
        </p:txBody>
      </p:sp>
      <p:sp>
        <p:nvSpPr>
          <p:cNvPr id="4" name="Rectangle: Top Corners Rounded 3">
            <a:extLst>
              <a:ext uri="{FF2B5EF4-FFF2-40B4-BE49-F238E27FC236}">
                <a16:creationId xmlns:a16="http://schemas.microsoft.com/office/drawing/2014/main" id="{75630C27-F6C9-BF26-78EA-ED932807CB73}"/>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TextBox 14">
            <a:extLst>
              <a:ext uri="{FF2B5EF4-FFF2-40B4-BE49-F238E27FC236}">
                <a16:creationId xmlns:a16="http://schemas.microsoft.com/office/drawing/2014/main" id="{01E0ECA0-5E7A-3BB2-34A4-9185F62EFBEA}"/>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9" name="Rectangle: Top Corners Rounded 18">
            <a:extLst>
              <a:ext uri="{FF2B5EF4-FFF2-40B4-BE49-F238E27FC236}">
                <a16:creationId xmlns:a16="http://schemas.microsoft.com/office/drawing/2014/main" id="{827AC320-558E-CF4F-A67C-8534D252CC6C}"/>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742E7875-028A-DFBA-7D99-52B8919B55E0}"/>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03FA9FFD-6A2F-6CFD-8D7E-309A67D9DFFF}"/>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10317F46-6566-C9AB-E52C-698D5E7B34B8}"/>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3" name="Rectangle: Top Corners Rounded 32">
            <a:extLst>
              <a:ext uri="{FF2B5EF4-FFF2-40B4-BE49-F238E27FC236}">
                <a16:creationId xmlns:a16="http://schemas.microsoft.com/office/drawing/2014/main" id="{94FADEEF-AFF9-33CC-F53B-E74849FF2B03}"/>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Rectangle: Top Corners Rounded 34">
            <a:extLst>
              <a:ext uri="{FF2B5EF4-FFF2-40B4-BE49-F238E27FC236}">
                <a16:creationId xmlns:a16="http://schemas.microsoft.com/office/drawing/2014/main" id="{9BE96349-433B-9EAD-C679-0138CA5A5DF1}"/>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7" name="Rectangle: Top Corners Rounded 36">
            <a:extLst>
              <a:ext uri="{FF2B5EF4-FFF2-40B4-BE49-F238E27FC236}">
                <a16:creationId xmlns:a16="http://schemas.microsoft.com/office/drawing/2014/main" id="{48B61EF8-710A-0B45-97A9-516E53B3F2B7}"/>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TextBox 38">
            <a:extLst>
              <a:ext uri="{FF2B5EF4-FFF2-40B4-BE49-F238E27FC236}">
                <a16:creationId xmlns:a16="http://schemas.microsoft.com/office/drawing/2014/main" id="{4A73F19B-B4F2-1893-4286-E5A4C3EAAC97}"/>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1" name="TextBox 40">
            <a:extLst>
              <a:ext uri="{FF2B5EF4-FFF2-40B4-BE49-F238E27FC236}">
                <a16:creationId xmlns:a16="http://schemas.microsoft.com/office/drawing/2014/main" id="{00796B50-00F2-888E-19F6-7E5990537DD5}"/>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B18F79C4-2C12-EFA7-87FF-3378698E89C0}"/>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7" name="Rectangle: Top Corners Rounded 46">
            <a:extLst>
              <a:ext uri="{FF2B5EF4-FFF2-40B4-BE49-F238E27FC236}">
                <a16:creationId xmlns:a16="http://schemas.microsoft.com/office/drawing/2014/main" id="{2B46370C-69EC-3E02-B408-E2F9E5E23D55}"/>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244CFB58-2CE8-CC42-B2B8-527C8E7631A2}"/>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21" name="TextBox 20">
            <a:extLst>
              <a:ext uri="{FF2B5EF4-FFF2-40B4-BE49-F238E27FC236}">
                <a16:creationId xmlns:a16="http://schemas.microsoft.com/office/drawing/2014/main" id="{23AAC4E2-2BFD-F16B-8851-3AC70F373B34}"/>
              </a:ext>
            </a:extLst>
          </p:cNvPr>
          <p:cNvSpPr txBox="1"/>
          <p:nvPr/>
        </p:nvSpPr>
        <p:spPr>
          <a:xfrm>
            <a:off x="8381122" y="5936451"/>
            <a:ext cx="3166094" cy="230832"/>
          </a:xfrm>
          <a:prstGeom prst="rect">
            <a:avLst/>
          </a:prstGeom>
          <a:noFill/>
        </p:spPr>
        <p:txBody>
          <a:bodyPr wrap="square" rtlCol="0">
            <a:spAutoFit/>
          </a:bodyPr>
          <a:lstStyle/>
          <a:p>
            <a:pPr algn="r"/>
            <a:r>
              <a:rPr lang="en-GB" sz="900">
                <a:latin typeface="+mj-lt"/>
              </a:rPr>
              <a:t>KPMG analysis of data shared by ICB &amp; NHS Digital</a:t>
            </a:r>
          </a:p>
        </p:txBody>
      </p:sp>
      <p:graphicFrame>
        <p:nvGraphicFramePr>
          <p:cNvPr id="7" name="Chart 6">
            <a:extLst>
              <a:ext uri="{FF2B5EF4-FFF2-40B4-BE49-F238E27FC236}">
                <a16:creationId xmlns:a16="http://schemas.microsoft.com/office/drawing/2014/main" id="{E4D5A896-3AB8-D997-8EAB-975A87C7FAD4}"/>
              </a:ext>
            </a:extLst>
          </p:cNvPr>
          <p:cNvGraphicFramePr>
            <a:graphicFrameLocks/>
          </p:cNvGraphicFramePr>
          <p:nvPr>
            <p:extLst>
              <p:ext uri="{D42A27DB-BD31-4B8C-83A1-F6EECF244321}">
                <p14:modId xmlns:p14="http://schemas.microsoft.com/office/powerpoint/2010/main" val="2465385551"/>
              </p:ext>
            </p:extLst>
          </p:nvPr>
        </p:nvGraphicFramePr>
        <p:xfrm>
          <a:off x="4344163" y="2589539"/>
          <a:ext cx="3491284" cy="31375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1CDCA5C-4128-5471-0154-34BB9B4EF8D0}"/>
              </a:ext>
            </a:extLst>
          </p:cNvPr>
          <p:cNvGraphicFramePr>
            <a:graphicFrameLocks/>
          </p:cNvGraphicFramePr>
          <p:nvPr>
            <p:extLst>
              <p:ext uri="{D42A27DB-BD31-4B8C-83A1-F6EECF244321}">
                <p14:modId xmlns:p14="http://schemas.microsoft.com/office/powerpoint/2010/main" val="3472176310"/>
              </p:ext>
            </p:extLst>
          </p:nvPr>
        </p:nvGraphicFramePr>
        <p:xfrm>
          <a:off x="7953000" y="2589538"/>
          <a:ext cx="3374116" cy="31375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2A66544C-8781-026E-6784-957A2E4A033E}"/>
              </a:ext>
            </a:extLst>
          </p:cNvPr>
          <p:cNvGraphicFramePr>
            <a:graphicFrameLocks/>
          </p:cNvGraphicFramePr>
          <p:nvPr>
            <p:extLst>
              <p:ext uri="{D42A27DB-BD31-4B8C-83A1-F6EECF244321}">
                <p14:modId xmlns:p14="http://schemas.microsoft.com/office/powerpoint/2010/main" val="3504052040"/>
              </p:ext>
            </p:extLst>
          </p:nvPr>
        </p:nvGraphicFramePr>
        <p:xfrm>
          <a:off x="761931" y="2589537"/>
          <a:ext cx="3491284" cy="31375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828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B60ACD-237F-FCE6-07F5-7CBD77742FEE}"/>
              </a:ext>
            </a:extLst>
          </p:cNvPr>
          <p:cNvSpPr>
            <a:spLocks noGrp="1"/>
          </p:cNvSpPr>
          <p:nvPr>
            <p:ph type="title"/>
          </p:nvPr>
        </p:nvSpPr>
        <p:spPr/>
        <p:txBody>
          <a:bodyPr/>
          <a:lstStyle/>
          <a:p>
            <a:r>
              <a:rPr lang="en-GB" sz="2300"/>
              <a:t>Contents</a:t>
            </a:r>
          </a:p>
        </p:txBody>
      </p:sp>
      <p:graphicFrame>
        <p:nvGraphicFramePr>
          <p:cNvPr id="15" name="Table 14">
            <a:extLst>
              <a:ext uri="{FF2B5EF4-FFF2-40B4-BE49-F238E27FC236}">
                <a16:creationId xmlns:a16="http://schemas.microsoft.com/office/drawing/2014/main" id="{B727E920-F4BA-CFEF-48B6-9216BE400BBF}"/>
              </a:ext>
            </a:extLst>
          </p:cNvPr>
          <p:cNvGraphicFramePr>
            <a:graphicFrameLocks noGrp="1"/>
          </p:cNvGraphicFramePr>
          <p:nvPr>
            <p:extLst>
              <p:ext uri="{D42A27DB-BD31-4B8C-83A1-F6EECF244321}">
                <p14:modId xmlns:p14="http://schemas.microsoft.com/office/powerpoint/2010/main" val="292033771"/>
              </p:ext>
            </p:extLst>
          </p:nvPr>
        </p:nvGraphicFramePr>
        <p:xfrm>
          <a:off x="1188404" y="1397046"/>
          <a:ext cx="5425017" cy="3778545"/>
        </p:xfrm>
        <a:graphic>
          <a:graphicData uri="http://schemas.openxmlformats.org/drawingml/2006/table">
            <a:tbl>
              <a:tblPr firstRow="1" bandRow="1">
                <a:tableStyleId>{2D5ABB26-0587-4C30-8999-92F81FD0307C}</a:tableStyleId>
              </a:tblPr>
              <a:tblGrid>
                <a:gridCol w="273322">
                  <a:extLst>
                    <a:ext uri="{9D8B030D-6E8A-4147-A177-3AD203B41FA5}">
                      <a16:colId xmlns:a16="http://schemas.microsoft.com/office/drawing/2014/main" val="20000"/>
                    </a:ext>
                  </a:extLst>
                </a:gridCol>
                <a:gridCol w="4284023">
                  <a:extLst>
                    <a:ext uri="{9D8B030D-6E8A-4147-A177-3AD203B41FA5}">
                      <a16:colId xmlns:a16="http://schemas.microsoft.com/office/drawing/2014/main" val="20001"/>
                    </a:ext>
                  </a:extLst>
                </a:gridCol>
                <a:gridCol w="867672">
                  <a:extLst>
                    <a:ext uri="{9D8B030D-6E8A-4147-A177-3AD203B41FA5}">
                      <a16:colId xmlns:a16="http://schemas.microsoft.com/office/drawing/2014/main" val="20002"/>
                    </a:ext>
                  </a:extLst>
                </a:gridCol>
              </a:tblGrid>
              <a:tr h="566247">
                <a:tc>
                  <a:txBody>
                    <a:bodyPr/>
                    <a:lstStyle/>
                    <a:p>
                      <a:endParaRPr lang="en-US" sz="1400">
                        <a:latin typeface="Arial" panose="020B0604020202020204" pitchFamily="34" charset="0"/>
                        <a:cs typeface="Arial" panose="020B0604020202020204" pitchFamily="34" charset="0"/>
                      </a:endParaRPr>
                    </a:p>
                  </a:txBody>
                  <a:tcPr marL="36000" marR="36000" marT="36000" marB="3600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450"/>
                        </a:spcAft>
                      </a:pPr>
                      <a:r>
                        <a:rPr lang="en-US" sz="1400" b="1">
                          <a:solidFill>
                            <a:schemeClr val="tx1"/>
                          </a:solidFill>
                          <a:latin typeface="Arial"/>
                          <a:cs typeface="Arial"/>
                        </a:rPr>
                        <a:t>Introduction </a:t>
                      </a:r>
                    </a:p>
                  </a:txBody>
                  <a:tcPr marL="36000" marR="36000" marT="36000" marB="3600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a:solidFill>
                            <a:schemeClr val="tx1"/>
                          </a:solidFill>
                          <a:latin typeface="Arial" panose="020B0604020202020204" pitchFamily="34" charset="0"/>
                          <a:cs typeface="Arial" panose="020B0604020202020204" pitchFamily="34" charset="0"/>
                        </a:rPr>
                        <a:t>3 - 7</a:t>
                      </a:r>
                    </a:p>
                  </a:txBody>
                  <a:tcPr marL="36000" marR="36000" marT="36000" marB="36000" anchor="ctr">
                    <a:lnL>
                      <a:noFill/>
                    </a:lnL>
                    <a:lnR>
                      <a:noFill/>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6212">
                <a:tc>
                  <a:txBody>
                    <a:bodyPr/>
                    <a:lstStyle/>
                    <a:p>
                      <a:endParaRPr lang="en-US" sz="1400">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400" b="1" kern="1200">
                          <a:solidFill>
                            <a:schemeClr val="tx1"/>
                          </a:solidFill>
                          <a:latin typeface="Arial" panose="020B0604020202020204" pitchFamily="34" charset="0"/>
                          <a:ea typeface="+mn-ea"/>
                          <a:cs typeface="Arial" panose="020B0604020202020204" pitchFamily="34" charset="0"/>
                        </a:rPr>
                        <a:t>Current state analysis </a:t>
                      </a:r>
                    </a:p>
                  </a:txBody>
                  <a:tcPr marL="36000" marR="36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a:solidFill>
                            <a:schemeClr val="tx1"/>
                          </a:solidFill>
                          <a:latin typeface="Arial" panose="020B0604020202020204" pitchFamily="34" charset="0"/>
                          <a:cs typeface="Arial" panose="020B0604020202020204" pitchFamily="34" charset="0"/>
                        </a:rPr>
                        <a:t>8 – 80</a:t>
                      </a:r>
                    </a:p>
                  </a:txBody>
                  <a:tcPr marL="36000" marR="36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9085466"/>
                  </a:ext>
                </a:extLst>
              </a:tr>
              <a:tr h="291971">
                <a:tc>
                  <a:txBody>
                    <a:bodyPr/>
                    <a:lstStyle/>
                    <a:p>
                      <a:endParaRPr lang="en-US" sz="1400">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kern="1200">
                          <a:solidFill>
                            <a:schemeClr val="tx1"/>
                          </a:solidFill>
                          <a:latin typeface="Arial" panose="020B0604020202020204" pitchFamily="34" charset="0"/>
                          <a:ea typeface="+mn-ea"/>
                          <a:cs typeface="Arial" panose="020B0604020202020204" pitchFamily="34" charset="0"/>
                        </a:rPr>
                        <a:t>Model of care</a:t>
                      </a:r>
                    </a:p>
                  </a:txBody>
                  <a:tcPr marL="36000" marR="36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a:solidFill>
                          <a:schemeClr val="tx1"/>
                        </a:solidFill>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877354"/>
                  </a:ext>
                </a:extLst>
              </a:tr>
              <a:tr h="291993">
                <a:tc>
                  <a:txBody>
                    <a:bodyPr/>
                    <a:lstStyle/>
                    <a:p>
                      <a:endParaRPr lang="en-US" sz="1400">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kern="1200">
                          <a:solidFill>
                            <a:schemeClr val="tx1"/>
                          </a:solidFill>
                          <a:latin typeface="Arial" panose="020B0604020202020204" pitchFamily="34" charset="0"/>
                          <a:ea typeface="+mn-ea"/>
                          <a:cs typeface="Arial" panose="020B0604020202020204" pitchFamily="34" charset="0"/>
                        </a:rPr>
                        <a:t>Estates</a:t>
                      </a: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a:solidFill>
                          <a:schemeClr val="tx1"/>
                        </a:solidFill>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0346526"/>
                  </a:ext>
                </a:extLst>
              </a:tr>
              <a:tr h="299677">
                <a:tc>
                  <a:txBody>
                    <a:bodyPr/>
                    <a:lstStyle/>
                    <a:p>
                      <a:endParaRPr lang="en-US" sz="1400">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kern="1200">
                          <a:solidFill>
                            <a:schemeClr val="tx1"/>
                          </a:solidFill>
                          <a:latin typeface="Arial" panose="020B0604020202020204" pitchFamily="34" charset="0"/>
                          <a:ea typeface="+mn-ea"/>
                          <a:cs typeface="Arial" panose="020B0604020202020204" pitchFamily="34" charset="0"/>
                        </a:rPr>
                        <a:t>Workforce</a:t>
                      </a: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a:solidFill>
                          <a:schemeClr val="tx1"/>
                        </a:solidFill>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0425561"/>
                  </a:ext>
                </a:extLst>
              </a:tr>
              <a:tr h="253573">
                <a:tc>
                  <a:txBody>
                    <a:bodyPr/>
                    <a:lstStyle/>
                    <a:p>
                      <a:endParaRPr lang="en-US" sz="1400">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kern="1200">
                          <a:solidFill>
                            <a:schemeClr val="tx1"/>
                          </a:solidFill>
                          <a:latin typeface="Arial" panose="020B0604020202020204" pitchFamily="34" charset="0"/>
                          <a:ea typeface="+mn-ea"/>
                          <a:cs typeface="Arial" panose="020B0604020202020204" pitchFamily="34" charset="0"/>
                        </a:rPr>
                        <a:t>Processes</a:t>
                      </a: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a:solidFill>
                          <a:schemeClr val="tx1"/>
                        </a:solidFill>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969209"/>
                  </a:ext>
                </a:extLst>
              </a:tr>
              <a:tr h="412606">
                <a:tc>
                  <a:txBody>
                    <a:bodyPr/>
                    <a:lstStyle/>
                    <a:p>
                      <a:endParaRPr lang="en-US" sz="1400">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kern="1200">
                          <a:solidFill>
                            <a:schemeClr val="tx1"/>
                          </a:solidFill>
                          <a:latin typeface="Arial" panose="020B0604020202020204" pitchFamily="34" charset="0"/>
                          <a:ea typeface="+mn-ea"/>
                          <a:cs typeface="Arial" panose="020B0604020202020204" pitchFamily="34" charset="0"/>
                        </a:rPr>
                        <a:t>Technology </a:t>
                      </a: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a:solidFill>
                          <a:schemeClr val="tx1"/>
                        </a:solidFill>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2097636"/>
                  </a:ext>
                </a:extLst>
              </a:tr>
              <a:tr h="234473">
                <a:tc>
                  <a:txBody>
                    <a:bodyPr/>
                    <a:lstStyle/>
                    <a:p>
                      <a:endParaRPr lang="en-US" sz="1400">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kern="1200">
                          <a:solidFill>
                            <a:schemeClr val="tx1"/>
                          </a:solidFill>
                          <a:latin typeface="Arial" panose="020B0604020202020204" pitchFamily="34" charset="0"/>
                          <a:ea typeface="+mn-ea"/>
                          <a:cs typeface="Arial" panose="020B0604020202020204" pitchFamily="34" charset="0"/>
                        </a:rPr>
                        <a:t>Information</a:t>
                      </a: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a:solidFill>
                          <a:schemeClr val="tx1"/>
                        </a:solidFill>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6739440"/>
                  </a:ext>
                </a:extLst>
              </a:tr>
              <a:tr h="116420">
                <a:tc>
                  <a:txBody>
                    <a:bodyPr/>
                    <a:lstStyle/>
                    <a:p>
                      <a:endParaRPr lang="en-US" sz="1400">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kern="1200">
                          <a:solidFill>
                            <a:schemeClr val="tx1"/>
                          </a:solidFill>
                          <a:latin typeface="Arial" panose="020B0604020202020204" pitchFamily="34" charset="0"/>
                          <a:ea typeface="+mn-ea"/>
                          <a:cs typeface="Arial" panose="020B0604020202020204" pitchFamily="34" charset="0"/>
                        </a:rPr>
                        <a:t>Governance </a:t>
                      </a: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a:solidFill>
                          <a:schemeClr val="tx1"/>
                        </a:solidFill>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solidFill>
                        <a:schemeClr val="bg2"/>
                      </a:solidFill>
                      <a:prstDash val="sysDot"/>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3436699"/>
                  </a:ext>
                </a:extLst>
              </a:tr>
              <a:tr h="533759">
                <a:tc>
                  <a:txBody>
                    <a:bodyPr/>
                    <a:lstStyle/>
                    <a:p>
                      <a:endParaRPr lang="en-US" sz="1400">
                        <a:latin typeface="Arial" panose="020B0604020202020204" pitchFamily="34" charset="0"/>
                        <a:cs typeface="Arial" panose="020B0604020202020204" pitchFamily="34" charset="0"/>
                      </a:endParaRPr>
                    </a:p>
                  </a:txBody>
                  <a:tcPr marL="36000" marR="36000" marT="36000" marB="36000" anchor="ctr">
                    <a:lnL>
                      <a:noFill/>
                    </a:lnL>
                    <a:lnR>
                      <a:noFill/>
                    </a:lnR>
                    <a:lnT w="6350" cap="flat" cmpd="sng" algn="ctr">
                      <a:solidFill>
                        <a:schemeClr val="bg2"/>
                      </a:solid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450"/>
                        </a:spcAft>
                        <a:buClrTx/>
                        <a:buSzTx/>
                        <a:buFontTx/>
                        <a:buNone/>
                        <a:tabLst/>
                        <a:defRPr/>
                      </a:pPr>
                      <a:r>
                        <a:rPr kumimoji="0" lang="en-US" sz="1400" b="1" kern="1200">
                          <a:solidFill>
                            <a:schemeClr val="tx1"/>
                          </a:solidFill>
                          <a:latin typeface="Arial" panose="020B0604020202020204" pitchFamily="34" charset="0"/>
                          <a:ea typeface="+mn-ea"/>
                          <a:cs typeface="Arial" panose="020B0604020202020204" pitchFamily="34" charset="0"/>
                        </a:rPr>
                        <a:t>Summary and Conclusions</a:t>
                      </a:r>
                    </a:p>
                  </a:txBody>
                  <a:tcPr marL="36000" marR="36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lang="en-US" sz="1400">
                          <a:solidFill>
                            <a:schemeClr val="tx1"/>
                          </a:solidFill>
                          <a:latin typeface="Arial" panose="020B0604020202020204" pitchFamily="34" charset="0"/>
                          <a:cs typeface="Arial" panose="020B0604020202020204" pitchFamily="34" charset="0"/>
                        </a:rPr>
                        <a:t>81 – 87</a:t>
                      </a:r>
                    </a:p>
                  </a:txBody>
                  <a:tcPr marL="36000" marR="3600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6399536"/>
                  </a:ext>
                </a:extLst>
              </a:tr>
            </a:tbl>
          </a:graphicData>
        </a:graphic>
      </p:graphicFrame>
      <p:sp>
        <p:nvSpPr>
          <p:cNvPr id="16" name="Flowchart: Off-page Connector 11">
            <a:extLst>
              <a:ext uri="{FF2B5EF4-FFF2-40B4-BE49-F238E27FC236}">
                <a16:creationId xmlns:a16="http://schemas.microsoft.com/office/drawing/2014/main" id="{E70EEE44-1FD7-B206-2F13-6C05B845009F}"/>
              </a:ext>
            </a:extLst>
          </p:cNvPr>
          <p:cNvSpPr/>
          <p:nvPr/>
        </p:nvSpPr>
        <p:spPr>
          <a:xfrm>
            <a:off x="851303" y="1561126"/>
            <a:ext cx="449468" cy="376119"/>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2647"/>
              <a:gd name="connsiteX1" fmla="*/ 10000 w 10000"/>
              <a:gd name="connsiteY1" fmla="*/ 0 h 12647"/>
              <a:gd name="connsiteX2" fmla="*/ 10000 w 10000"/>
              <a:gd name="connsiteY2" fmla="*/ 8000 h 12647"/>
              <a:gd name="connsiteX3" fmla="*/ 5323 w 10000"/>
              <a:gd name="connsiteY3" fmla="*/ 12647 h 12647"/>
              <a:gd name="connsiteX4" fmla="*/ 0 w 10000"/>
              <a:gd name="connsiteY4" fmla="*/ 8000 h 12647"/>
              <a:gd name="connsiteX5" fmla="*/ 0 w 10000"/>
              <a:gd name="connsiteY5" fmla="*/ 0 h 1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647">
                <a:moveTo>
                  <a:pt x="0" y="0"/>
                </a:moveTo>
                <a:lnTo>
                  <a:pt x="10000" y="0"/>
                </a:lnTo>
                <a:lnTo>
                  <a:pt x="10000" y="8000"/>
                </a:lnTo>
                <a:lnTo>
                  <a:pt x="5323" y="12647"/>
                </a:lnTo>
                <a:lnTo>
                  <a:pt x="0" y="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bg1"/>
                </a:solidFill>
                <a:latin typeface="Arial" panose="020B0604020202020204" pitchFamily="34" charset="0"/>
                <a:cs typeface="Arial" panose="020B0604020202020204" pitchFamily="34" charset="0"/>
              </a:rPr>
              <a:t>01</a:t>
            </a:r>
          </a:p>
        </p:txBody>
      </p:sp>
      <p:sp>
        <p:nvSpPr>
          <p:cNvPr id="17" name="Flowchart: Off-page Connector 11">
            <a:extLst>
              <a:ext uri="{FF2B5EF4-FFF2-40B4-BE49-F238E27FC236}">
                <a16:creationId xmlns:a16="http://schemas.microsoft.com/office/drawing/2014/main" id="{FD9F63C4-1576-234A-D867-D9CE9A0FD788}"/>
              </a:ext>
            </a:extLst>
          </p:cNvPr>
          <p:cNvSpPr/>
          <p:nvPr/>
        </p:nvSpPr>
        <p:spPr>
          <a:xfrm>
            <a:off x="851303" y="2101325"/>
            <a:ext cx="449468" cy="376119"/>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2647"/>
              <a:gd name="connsiteX1" fmla="*/ 10000 w 10000"/>
              <a:gd name="connsiteY1" fmla="*/ 0 h 12647"/>
              <a:gd name="connsiteX2" fmla="*/ 10000 w 10000"/>
              <a:gd name="connsiteY2" fmla="*/ 8000 h 12647"/>
              <a:gd name="connsiteX3" fmla="*/ 5323 w 10000"/>
              <a:gd name="connsiteY3" fmla="*/ 12647 h 12647"/>
              <a:gd name="connsiteX4" fmla="*/ 0 w 10000"/>
              <a:gd name="connsiteY4" fmla="*/ 8000 h 12647"/>
              <a:gd name="connsiteX5" fmla="*/ 0 w 10000"/>
              <a:gd name="connsiteY5" fmla="*/ 0 h 1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647">
                <a:moveTo>
                  <a:pt x="0" y="0"/>
                </a:moveTo>
                <a:lnTo>
                  <a:pt x="10000" y="0"/>
                </a:lnTo>
                <a:lnTo>
                  <a:pt x="10000" y="8000"/>
                </a:lnTo>
                <a:lnTo>
                  <a:pt x="5323" y="12647"/>
                </a:lnTo>
                <a:lnTo>
                  <a:pt x="0" y="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bg1"/>
                </a:solidFill>
                <a:latin typeface="Arial" panose="020B0604020202020204" pitchFamily="34" charset="0"/>
                <a:cs typeface="Arial" panose="020B0604020202020204" pitchFamily="34" charset="0"/>
              </a:rPr>
              <a:t>02</a:t>
            </a:r>
          </a:p>
        </p:txBody>
      </p:sp>
      <p:sp>
        <p:nvSpPr>
          <p:cNvPr id="21" name="Flowchart: Off-page Connector 11">
            <a:extLst>
              <a:ext uri="{FF2B5EF4-FFF2-40B4-BE49-F238E27FC236}">
                <a16:creationId xmlns:a16="http://schemas.microsoft.com/office/drawing/2014/main" id="{BA59F560-2E6F-DE60-0D52-049AB79CF2EE}"/>
              </a:ext>
            </a:extLst>
          </p:cNvPr>
          <p:cNvSpPr/>
          <p:nvPr/>
        </p:nvSpPr>
        <p:spPr>
          <a:xfrm>
            <a:off x="851303" y="4708717"/>
            <a:ext cx="449468" cy="376119"/>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2647"/>
              <a:gd name="connsiteX1" fmla="*/ 10000 w 10000"/>
              <a:gd name="connsiteY1" fmla="*/ 0 h 12647"/>
              <a:gd name="connsiteX2" fmla="*/ 10000 w 10000"/>
              <a:gd name="connsiteY2" fmla="*/ 8000 h 12647"/>
              <a:gd name="connsiteX3" fmla="*/ 5323 w 10000"/>
              <a:gd name="connsiteY3" fmla="*/ 12647 h 12647"/>
              <a:gd name="connsiteX4" fmla="*/ 0 w 10000"/>
              <a:gd name="connsiteY4" fmla="*/ 8000 h 12647"/>
              <a:gd name="connsiteX5" fmla="*/ 0 w 10000"/>
              <a:gd name="connsiteY5" fmla="*/ 0 h 1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2647">
                <a:moveTo>
                  <a:pt x="0" y="0"/>
                </a:moveTo>
                <a:lnTo>
                  <a:pt x="10000" y="0"/>
                </a:lnTo>
                <a:lnTo>
                  <a:pt x="10000" y="8000"/>
                </a:lnTo>
                <a:lnTo>
                  <a:pt x="5323" y="12647"/>
                </a:lnTo>
                <a:lnTo>
                  <a:pt x="0" y="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a:solidFill>
                  <a:schemeClr val="bg1"/>
                </a:solidFill>
                <a:latin typeface="Arial" panose="020B0604020202020204" pitchFamily="34" charset="0"/>
                <a:cs typeface="Arial" panose="020B0604020202020204" pitchFamily="34" charset="0"/>
              </a:rPr>
              <a:t>03</a:t>
            </a:r>
          </a:p>
        </p:txBody>
      </p:sp>
      <p:sp>
        <p:nvSpPr>
          <p:cNvPr id="4" name="bg object 17">
            <a:extLst>
              <a:ext uri="{FF2B5EF4-FFF2-40B4-BE49-F238E27FC236}">
                <a16:creationId xmlns:a16="http://schemas.microsoft.com/office/drawing/2014/main" id="{AC34BE7A-D320-4589-59EA-AF2256D04DD6}"/>
              </a:ext>
            </a:extLst>
          </p:cNvPr>
          <p:cNvSpPr/>
          <p:nvPr/>
        </p:nvSpPr>
        <p:spPr>
          <a:xfrm>
            <a:off x="0" y="0"/>
            <a:ext cx="318347" cy="1148080"/>
          </a:xfrm>
          <a:custGeom>
            <a:avLst/>
            <a:gdLst/>
            <a:ahLst/>
            <a:cxnLst/>
            <a:rect l="l" t="t" r="r" b="b"/>
            <a:pathLst>
              <a:path w="238760" h="861060">
                <a:moveTo>
                  <a:pt x="238760" y="0"/>
                </a:moveTo>
                <a:lnTo>
                  <a:pt x="0" y="0"/>
                </a:lnTo>
                <a:lnTo>
                  <a:pt x="0" y="861060"/>
                </a:lnTo>
                <a:lnTo>
                  <a:pt x="238760" y="861060"/>
                </a:lnTo>
                <a:lnTo>
                  <a:pt x="238760" y="0"/>
                </a:lnTo>
                <a:close/>
              </a:path>
            </a:pathLst>
          </a:custGeom>
          <a:solidFill>
            <a:srgbClr val="033E85"/>
          </a:solidFill>
        </p:spPr>
        <p:txBody>
          <a:bodyPr wrap="square" lIns="0" tIns="0" rIns="0" bIns="0" rtlCol="0"/>
          <a:lstStyle/>
          <a:p>
            <a:endParaRPr/>
          </a:p>
        </p:txBody>
      </p:sp>
      <p:sp>
        <p:nvSpPr>
          <p:cNvPr id="6" name="bg object 18">
            <a:extLst>
              <a:ext uri="{FF2B5EF4-FFF2-40B4-BE49-F238E27FC236}">
                <a16:creationId xmlns:a16="http://schemas.microsoft.com/office/drawing/2014/main" id="{3BA65C06-D930-1636-531C-00385870136D}"/>
              </a:ext>
            </a:extLst>
          </p:cNvPr>
          <p:cNvSpPr/>
          <p:nvPr/>
        </p:nvSpPr>
        <p:spPr>
          <a:xfrm>
            <a:off x="0" y="1144693"/>
            <a:ext cx="318347" cy="1144692"/>
          </a:xfrm>
          <a:custGeom>
            <a:avLst/>
            <a:gdLst/>
            <a:ahLst/>
            <a:cxnLst/>
            <a:rect l="l" t="t" r="r" b="b"/>
            <a:pathLst>
              <a:path w="238760" h="858519">
                <a:moveTo>
                  <a:pt x="238760" y="0"/>
                </a:moveTo>
                <a:lnTo>
                  <a:pt x="0" y="0"/>
                </a:lnTo>
                <a:lnTo>
                  <a:pt x="0" y="858519"/>
                </a:lnTo>
                <a:lnTo>
                  <a:pt x="238760" y="858519"/>
                </a:lnTo>
                <a:lnTo>
                  <a:pt x="238760" y="0"/>
                </a:lnTo>
                <a:close/>
              </a:path>
            </a:pathLst>
          </a:custGeom>
          <a:solidFill>
            <a:srgbClr val="0069B3"/>
          </a:solidFill>
        </p:spPr>
        <p:txBody>
          <a:bodyPr wrap="square" lIns="0" tIns="0" rIns="0" bIns="0" rtlCol="0"/>
          <a:lstStyle/>
          <a:p>
            <a:endParaRPr/>
          </a:p>
        </p:txBody>
      </p:sp>
      <p:sp>
        <p:nvSpPr>
          <p:cNvPr id="7" name="bg object 19">
            <a:extLst>
              <a:ext uri="{FF2B5EF4-FFF2-40B4-BE49-F238E27FC236}">
                <a16:creationId xmlns:a16="http://schemas.microsoft.com/office/drawing/2014/main" id="{A987F3C5-3561-BB44-E9C8-BE7695414E9F}"/>
              </a:ext>
            </a:extLst>
          </p:cNvPr>
          <p:cNvSpPr/>
          <p:nvPr/>
        </p:nvSpPr>
        <p:spPr>
          <a:xfrm>
            <a:off x="0" y="5709919"/>
            <a:ext cx="318347" cy="1148080"/>
          </a:xfrm>
          <a:custGeom>
            <a:avLst/>
            <a:gdLst/>
            <a:ahLst/>
            <a:cxnLst/>
            <a:rect l="l" t="t" r="r" b="b"/>
            <a:pathLst>
              <a:path w="238760" h="861060">
                <a:moveTo>
                  <a:pt x="238760" y="0"/>
                </a:moveTo>
                <a:lnTo>
                  <a:pt x="0" y="0"/>
                </a:lnTo>
                <a:lnTo>
                  <a:pt x="0" y="861059"/>
                </a:lnTo>
                <a:lnTo>
                  <a:pt x="238760" y="861059"/>
                </a:lnTo>
                <a:lnTo>
                  <a:pt x="238760" y="0"/>
                </a:lnTo>
                <a:close/>
              </a:path>
            </a:pathLst>
          </a:custGeom>
          <a:solidFill>
            <a:srgbClr val="006746"/>
          </a:solidFill>
        </p:spPr>
        <p:txBody>
          <a:bodyPr wrap="square" lIns="0" tIns="0" rIns="0" bIns="0" rtlCol="0"/>
          <a:lstStyle/>
          <a:p>
            <a:endParaRPr/>
          </a:p>
        </p:txBody>
      </p:sp>
      <p:sp>
        <p:nvSpPr>
          <p:cNvPr id="8" name="bg object 20">
            <a:extLst>
              <a:ext uri="{FF2B5EF4-FFF2-40B4-BE49-F238E27FC236}">
                <a16:creationId xmlns:a16="http://schemas.microsoft.com/office/drawing/2014/main" id="{DC271E3C-3CC6-BAE3-2B8A-05113AB61972}"/>
              </a:ext>
            </a:extLst>
          </p:cNvPr>
          <p:cNvSpPr/>
          <p:nvPr/>
        </p:nvSpPr>
        <p:spPr>
          <a:xfrm>
            <a:off x="0" y="4568614"/>
            <a:ext cx="318347" cy="1144692"/>
          </a:xfrm>
          <a:custGeom>
            <a:avLst/>
            <a:gdLst/>
            <a:ahLst/>
            <a:cxnLst/>
            <a:rect l="l" t="t" r="r" b="b"/>
            <a:pathLst>
              <a:path w="238760" h="858520">
                <a:moveTo>
                  <a:pt x="238760" y="0"/>
                </a:moveTo>
                <a:lnTo>
                  <a:pt x="0" y="0"/>
                </a:lnTo>
                <a:lnTo>
                  <a:pt x="0" y="858519"/>
                </a:lnTo>
                <a:lnTo>
                  <a:pt x="238760" y="858519"/>
                </a:lnTo>
                <a:lnTo>
                  <a:pt x="238760" y="0"/>
                </a:lnTo>
                <a:close/>
              </a:path>
            </a:pathLst>
          </a:custGeom>
          <a:solidFill>
            <a:srgbClr val="009F97"/>
          </a:solidFill>
        </p:spPr>
        <p:txBody>
          <a:bodyPr wrap="square" lIns="0" tIns="0" rIns="0" bIns="0" rtlCol="0"/>
          <a:lstStyle/>
          <a:p>
            <a:endParaRPr/>
          </a:p>
        </p:txBody>
      </p:sp>
      <p:sp>
        <p:nvSpPr>
          <p:cNvPr id="9" name="bg object 21">
            <a:extLst>
              <a:ext uri="{FF2B5EF4-FFF2-40B4-BE49-F238E27FC236}">
                <a16:creationId xmlns:a16="http://schemas.microsoft.com/office/drawing/2014/main" id="{EA49C80B-D345-F0AA-998B-F69060BE8DC7}"/>
              </a:ext>
            </a:extLst>
          </p:cNvPr>
          <p:cNvSpPr/>
          <p:nvPr/>
        </p:nvSpPr>
        <p:spPr>
          <a:xfrm>
            <a:off x="0" y="3423921"/>
            <a:ext cx="318347" cy="1144692"/>
          </a:xfrm>
          <a:custGeom>
            <a:avLst/>
            <a:gdLst/>
            <a:ahLst/>
            <a:cxnLst/>
            <a:rect l="l" t="t" r="r" b="b"/>
            <a:pathLst>
              <a:path w="238760" h="858520">
                <a:moveTo>
                  <a:pt x="238760" y="0"/>
                </a:moveTo>
                <a:lnTo>
                  <a:pt x="0" y="0"/>
                </a:lnTo>
                <a:lnTo>
                  <a:pt x="0" y="858519"/>
                </a:lnTo>
                <a:lnTo>
                  <a:pt x="238760" y="858519"/>
                </a:lnTo>
                <a:lnTo>
                  <a:pt x="238760" y="0"/>
                </a:lnTo>
                <a:close/>
              </a:path>
            </a:pathLst>
          </a:custGeom>
          <a:solidFill>
            <a:srgbClr val="64B32D"/>
          </a:solidFill>
        </p:spPr>
        <p:txBody>
          <a:bodyPr wrap="square" lIns="0" tIns="0" rIns="0" bIns="0" rtlCol="0"/>
          <a:lstStyle/>
          <a:p>
            <a:endParaRPr/>
          </a:p>
        </p:txBody>
      </p:sp>
      <p:sp>
        <p:nvSpPr>
          <p:cNvPr id="10" name="bg object 22">
            <a:extLst>
              <a:ext uri="{FF2B5EF4-FFF2-40B4-BE49-F238E27FC236}">
                <a16:creationId xmlns:a16="http://schemas.microsoft.com/office/drawing/2014/main" id="{013FD904-FAF0-2D09-0565-EA8B8D34E0E4}"/>
              </a:ext>
            </a:extLst>
          </p:cNvPr>
          <p:cNvSpPr/>
          <p:nvPr/>
        </p:nvSpPr>
        <p:spPr>
          <a:xfrm>
            <a:off x="0" y="2279227"/>
            <a:ext cx="318347" cy="1148080"/>
          </a:xfrm>
          <a:custGeom>
            <a:avLst/>
            <a:gdLst/>
            <a:ahLst/>
            <a:cxnLst/>
            <a:rect l="l" t="t" r="r" b="b"/>
            <a:pathLst>
              <a:path w="238760" h="861060">
                <a:moveTo>
                  <a:pt x="238760" y="0"/>
                </a:moveTo>
                <a:lnTo>
                  <a:pt x="0" y="0"/>
                </a:lnTo>
                <a:lnTo>
                  <a:pt x="0" y="861059"/>
                </a:lnTo>
                <a:lnTo>
                  <a:pt x="238760" y="861059"/>
                </a:lnTo>
                <a:lnTo>
                  <a:pt x="238760" y="0"/>
                </a:lnTo>
                <a:close/>
              </a:path>
            </a:pathLst>
          </a:custGeom>
          <a:solidFill>
            <a:srgbClr val="00A8D6"/>
          </a:solidFill>
        </p:spPr>
        <p:txBody>
          <a:bodyPr wrap="square" lIns="0" tIns="0" rIns="0" bIns="0" rtlCol="0"/>
          <a:lstStyle/>
          <a:p>
            <a:endParaRPr/>
          </a:p>
        </p:txBody>
      </p:sp>
    </p:spTree>
    <p:extLst>
      <p:ext uri="{BB962C8B-B14F-4D97-AF65-F5344CB8AC3E}">
        <p14:creationId xmlns:p14="http://schemas.microsoft.com/office/powerpoint/2010/main" val="3376330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941D0D-2660-DFB9-E507-2C02F0A03040}"/>
              </a:ext>
            </a:extLst>
          </p:cNvPr>
          <p:cNvSpPr/>
          <p:nvPr/>
        </p:nvSpPr>
        <p:spPr>
          <a:xfrm>
            <a:off x="670983" y="1722838"/>
            <a:ext cx="11358457" cy="4496062"/>
          </a:xfrm>
          <a:prstGeom prst="rect">
            <a:avLst/>
          </a:prstGeom>
          <a:solidFill>
            <a:schemeClr val="bg1"/>
          </a:solid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nchor="t"/>
          <a:lstStyle/>
          <a:p>
            <a:r>
              <a:rPr lang="en-GB" sz="2300">
                <a:latin typeface="Arial"/>
                <a:cs typeface="Arial"/>
              </a:rPr>
              <a:t>Emergency Department (ED) activity last winter was higher than winter 2019, while Urgent Care / walk-in centre activity was lower</a:t>
            </a:r>
          </a:p>
        </p:txBody>
      </p:sp>
      <p:sp>
        <p:nvSpPr>
          <p:cNvPr id="6" name="TextBox 5">
            <a:extLst>
              <a:ext uri="{FF2B5EF4-FFF2-40B4-BE49-F238E27FC236}">
                <a16:creationId xmlns:a16="http://schemas.microsoft.com/office/drawing/2014/main" id="{CA0EACFA-E374-1BD4-C91E-1910DFD2F004}"/>
              </a:ext>
            </a:extLst>
          </p:cNvPr>
          <p:cNvSpPr txBox="1"/>
          <p:nvPr/>
        </p:nvSpPr>
        <p:spPr>
          <a:xfrm>
            <a:off x="887374" y="1562861"/>
            <a:ext cx="5587933" cy="261778"/>
          </a:xfrm>
          <a:prstGeom prst="rect">
            <a:avLst/>
          </a:prstGeom>
          <a:solidFill>
            <a:schemeClr val="bg1"/>
          </a:solidFill>
        </p:spPr>
        <p:txBody>
          <a:bodyPr wrap="square" rtlCol="0">
            <a:spAutoFit/>
          </a:bodyPr>
          <a:lstStyle/>
          <a:p>
            <a:r>
              <a:rPr lang="en-GB" sz="1100" b="1">
                <a:latin typeface="+mn-lt"/>
              </a:rPr>
              <a:t>Emergency Department activity, Urgent Care / Walk-in Centre and SDEC activity</a:t>
            </a:r>
            <a:endParaRPr lang="en-GB" sz="1100" b="1"/>
          </a:p>
        </p:txBody>
      </p:sp>
      <p:sp>
        <p:nvSpPr>
          <p:cNvPr id="11" name="Rectangle: Top Corners Rounded 10">
            <a:extLst>
              <a:ext uri="{FF2B5EF4-FFF2-40B4-BE49-F238E27FC236}">
                <a16:creationId xmlns:a16="http://schemas.microsoft.com/office/drawing/2014/main" id="{7727D3B7-84AF-386F-D347-FC4443B10B4E}"/>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TextBox 14">
            <a:extLst>
              <a:ext uri="{FF2B5EF4-FFF2-40B4-BE49-F238E27FC236}">
                <a16:creationId xmlns:a16="http://schemas.microsoft.com/office/drawing/2014/main" id="{121C4FBD-6DCA-1B17-AF9C-08C2CEC8C2FC}"/>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9" name="Rectangle: Top Corners Rounded 18">
            <a:extLst>
              <a:ext uri="{FF2B5EF4-FFF2-40B4-BE49-F238E27FC236}">
                <a16:creationId xmlns:a16="http://schemas.microsoft.com/office/drawing/2014/main" id="{787D1A6B-A34C-C3B2-FE7D-2844A379DA71}"/>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CE275B3A-858E-1F63-86DA-48F8F2F9BD79}"/>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4EEAFADD-4381-837E-8133-54E4C6BAE28B}"/>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F6378A3F-950C-CE93-556F-0FAF03F3EC36}"/>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3" name="Rectangle: Top Corners Rounded 32">
            <a:extLst>
              <a:ext uri="{FF2B5EF4-FFF2-40B4-BE49-F238E27FC236}">
                <a16:creationId xmlns:a16="http://schemas.microsoft.com/office/drawing/2014/main" id="{71E7110B-92D2-E344-A778-419A25B9B0D3}"/>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Rectangle: Top Corners Rounded 34">
            <a:extLst>
              <a:ext uri="{FF2B5EF4-FFF2-40B4-BE49-F238E27FC236}">
                <a16:creationId xmlns:a16="http://schemas.microsoft.com/office/drawing/2014/main" id="{C796E808-F9A7-39C1-4D5F-7E4EECEF9E5C}"/>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7" name="Rectangle: Top Corners Rounded 36">
            <a:extLst>
              <a:ext uri="{FF2B5EF4-FFF2-40B4-BE49-F238E27FC236}">
                <a16:creationId xmlns:a16="http://schemas.microsoft.com/office/drawing/2014/main" id="{1B2F087B-27C4-0303-88AC-C86C9FD61EA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TextBox 38">
            <a:extLst>
              <a:ext uri="{FF2B5EF4-FFF2-40B4-BE49-F238E27FC236}">
                <a16:creationId xmlns:a16="http://schemas.microsoft.com/office/drawing/2014/main" id="{03982574-B9CC-DE77-2B59-E5731058753E}"/>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1" name="TextBox 40">
            <a:extLst>
              <a:ext uri="{FF2B5EF4-FFF2-40B4-BE49-F238E27FC236}">
                <a16:creationId xmlns:a16="http://schemas.microsoft.com/office/drawing/2014/main" id="{FA19763B-0069-90BA-590B-B5AF06806008}"/>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72B77EA7-E287-9FCB-6F43-63E80FA2DC7C}"/>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7" name="Rectangle: Top Corners Rounded 46">
            <a:extLst>
              <a:ext uri="{FF2B5EF4-FFF2-40B4-BE49-F238E27FC236}">
                <a16:creationId xmlns:a16="http://schemas.microsoft.com/office/drawing/2014/main" id="{04742A33-D2C7-1AFC-D232-9D77C96E5DCF}"/>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C8E0F955-D172-CC68-576E-B56034D15CB8}"/>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graphicFrame>
        <p:nvGraphicFramePr>
          <p:cNvPr id="7" name="Chart 6">
            <a:extLst>
              <a:ext uri="{FF2B5EF4-FFF2-40B4-BE49-F238E27FC236}">
                <a16:creationId xmlns:a16="http://schemas.microsoft.com/office/drawing/2014/main" id="{E3E548CB-7C55-1482-023A-9D502AC99ADD}"/>
              </a:ext>
            </a:extLst>
          </p:cNvPr>
          <p:cNvGraphicFramePr>
            <a:graphicFrameLocks/>
          </p:cNvGraphicFramePr>
          <p:nvPr>
            <p:extLst>
              <p:ext uri="{D42A27DB-BD31-4B8C-83A1-F6EECF244321}">
                <p14:modId xmlns:p14="http://schemas.microsoft.com/office/powerpoint/2010/main" val="2776814013"/>
              </p:ext>
            </p:extLst>
          </p:nvPr>
        </p:nvGraphicFramePr>
        <p:xfrm>
          <a:off x="644784" y="2441394"/>
          <a:ext cx="90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08C8DB0-EC0B-2889-4B4C-8022765C6D72}"/>
              </a:ext>
            </a:extLst>
          </p:cNvPr>
          <p:cNvSpPr txBox="1"/>
          <p:nvPr/>
        </p:nvSpPr>
        <p:spPr>
          <a:xfrm>
            <a:off x="845769" y="1985101"/>
            <a:ext cx="10526659" cy="400110"/>
          </a:xfrm>
          <a:prstGeom prst="rect">
            <a:avLst/>
          </a:prstGeom>
          <a:noFill/>
        </p:spPr>
        <p:txBody>
          <a:bodyPr wrap="square" lIns="91440" tIns="45720" rIns="91440" bIns="45720" rtlCol="0" anchor="t">
            <a:spAutoFit/>
          </a:bodyPr>
          <a:lstStyle/>
          <a:p>
            <a:r>
              <a:rPr lang="en-GB" sz="1000"/>
              <a:t>The shift of usage from Urgent Care / Walk-in to ED may reflect an increasing proportion of higher acuity activity in A&amp;E, suggesting patients are going to the right place for the care they need. Any changes to service models pre versus post pandemic may also be a factor. Same Day Emergency Care (SDEC) activity has remained low. </a:t>
            </a:r>
          </a:p>
        </p:txBody>
      </p:sp>
      <p:sp>
        <p:nvSpPr>
          <p:cNvPr id="4" name="TextBox 3">
            <a:extLst>
              <a:ext uri="{FF2B5EF4-FFF2-40B4-BE49-F238E27FC236}">
                <a16:creationId xmlns:a16="http://schemas.microsoft.com/office/drawing/2014/main" id="{9F0C6ED4-3B23-9F19-DAB5-16C083A71B00}"/>
              </a:ext>
            </a:extLst>
          </p:cNvPr>
          <p:cNvSpPr txBox="1"/>
          <p:nvPr/>
        </p:nvSpPr>
        <p:spPr>
          <a:xfrm>
            <a:off x="5452338" y="6217013"/>
            <a:ext cx="6094878" cy="230832"/>
          </a:xfrm>
          <a:prstGeom prst="rect">
            <a:avLst/>
          </a:prstGeom>
          <a:noFill/>
        </p:spPr>
        <p:txBody>
          <a:bodyPr wrap="square">
            <a:spAutoFit/>
          </a:bodyPr>
          <a:lstStyle/>
          <a:p>
            <a:pPr algn="r"/>
            <a:r>
              <a:rPr lang="pt-BR" sz="900">
                <a:effectLst/>
                <a:latin typeface="+mn-lt"/>
              </a:rPr>
              <a:t>BOB ICB ECDS Data V2</a:t>
            </a:r>
            <a:endParaRPr lang="en-GB" sz="900">
              <a:latin typeface="+mn-lt"/>
            </a:endParaRPr>
          </a:p>
        </p:txBody>
      </p:sp>
      <p:sp>
        <p:nvSpPr>
          <p:cNvPr id="3" name="Rectangle 2">
            <a:extLst>
              <a:ext uri="{FF2B5EF4-FFF2-40B4-BE49-F238E27FC236}">
                <a16:creationId xmlns:a16="http://schemas.microsoft.com/office/drawing/2014/main" id="{CB3754A7-FFB7-C77D-DA7F-C0A88374159D}"/>
              </a:ext>
            </a:extLst>
          </p:cNvPr>
          <p:cNvSpPr/>
          <p:nvPr/>
        </p:nvSpPr>
        <p:spPr>
          <a:xfrm>
            <a:off x="9558303" y="3429000"/>
            <a:ext cx="2437272" cy="1340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GB" sz="900" i="0">
                <a:solidFill>
                  <a:schemeClr val="tx1"/>
                </a:solidFill>
                <a:effectLst/>
                <a:latin typeface="Google Sans"/>
              </a:rPr>
              <a:t>Emergency Department is for serious injuries and life-threatening emergencies only.</a:t>
            </a:r>
          </a:p>
          <a:p>
            <a:pPr marL="171450" indent="-171450" algn="l">
              <a:buFont typeface="Arial" panose="020B0604020202020204" pitchFamily="34" charset="0"/>
              <a:buChar char="•"/>
            </a:pPr>
            <a:r>
              <a:rPr lang="en-GB" sz="900" b="0" i="0">
                <a:solidFill>
                  <a:schemeClr val="tx1"/>
                </a:solidFill>
                <a:effectLst/>
                <a:latin typeface="Google Sans"/>
              </a:rPr>
              <a:t>Urgent treatment centres (UTCs) provide urgent medical help when it's not a life-threatening emergency.</a:t>
            </a:r>
          </a:p>
          <a:p>
            <a:pPr marL="171450" indent="-171450" algn="l">
              <a:buFont typeface="Arial" panose="020B0604020202020204" pitchFamily="34" charset="0"/>
              <a:buChar char="•"/>
            </a:pPr>
            <a:r>
              <a:rPr lang="en-GB" sz="900" b="0" i="0">
                <a:solidFill>
                  <a:schemeClr val="tx1"/>
                </a:solidFill>
                <a:effectLst/>
                <a:latin typeface="-apple-system"/>
              </a:rPr>
              <a:t>SDEC is the provision of same day care for emergency patients who would otherwise be admitted to hospital.</a:t>
            </a:r>
            <a:endParaRPr lang="en-GB" sz="900">
              <a:solidFill>
                <a:schemeClr val="tx1"/>
              </a:solidFill>
            </a:endParaRPr>
          </a:p>
        </p:txBody>
      </p:sp>
    </p:spTree>
    <p:extLst>
      <p:ext uri="{BB962C8B-B14F-4D97-AF65-F5344CB8AC3E}">
        <p14:creationId xmlns:p14="http://schemas.microsoft.com/office/powerpoint/2010/main" val="866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941D0D-2660-DFB9-E507-2C02F0A03040}"/>
              </a:ext>
            </a:extLst>
          </p:cNvPr>
          <p:cNvSpPr/>
          <p:nvPr/>
        </p:nvSpPr>
        <p:spPr>
          <a:xfrm>
            <a:off x="670983" y="1571297"/>
            <a:ext cx="10876233" cy="4689802"/>
          </a:xfrm>
          <a:prstGeom prst="rect">
            <a:avLst/>
          </a:prstGeom>
          <a:solidFill>
            <a:schemeClr val="bg1"/>
          </a:solid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nchor="t"/>
          <a:lstStyle/>
          <a:p>
            <a:r>
              <a:rPr lang="en-GB" sz="2300">
                <a:latin typeface="Arial"/>
                <a:cs typeface="Arial"/>
              </a:rPr>
              <a:t>Higher acuity patients now make up a greater proportion of A&amp;E activity than  4 years ago </a:t>
            </a:r>
          </a:p>
        </p:txBody>
      </p:sp>
      <p:sp>
        <p:nvSpPr>
          <p:cNvPr id="6" name="TextBox 5">
            <a:extLst>
              <a:ext uri="{FF2B5EF4-FFF2-40B4-BE49-F238E27FC236}">
                <a16:creationId xmlns:a16="http://schemas.microsoft.com/office/drawing/2014/main" id="{CA0EACFA-E374-1BD4-C91E-1910DFD2F004}"/>
              </a:ext>
            </a:extLst>
          </p:cNvPr>
          <p:cNvSpPr txBox="1"/>
          <p:nvPr/>
        </p:nvSpPr>
        <p:spPr>
          <a:xfrm>
            <a:off x="839954" y="1440492"/>
            <a:ext cx="9035566" cy="261610"/>
          </a:xfrm>
          <a:prstGeom prst="rect">
            <a:avLst/>
          </a:prstGeom>
          <a:solidFill>
            <a:schemeClr val="bg1"/>
          </a:solidFill>
        </p:spPr>
        <p:txBody>
          <a:bodyPr wrap="square" rtlCol="0">
            <a:spAutoFit/>
          </a:bodyPr>
          <a:lstStyle/>
          <a:p>
            <a:r>
              <a:rPr lang="en-GB" sz="1100" b="1">
                <a:latin typeface="+mn-lt"/>
              </a:rPr>
              <a:t>Number of ‘urgent level’ activity was 84% higher than ‘standard level’ in Dec 2022 versus 36% higher in Dec 2019 </a:t>
            </a:r>
            <a:endParaRPr lang="en-GB" sz="1100" b="1"/>
          </a:p>
        </p:txBody>
      </p:sp>
      <p:sp>
        <p:nvSpPr>
          <p:cNvPr id="11" name="Rectangle: Top Corners Rounded 10">
            <a:extLst>
              <a:ext uri="{FF2B5EF4-FFF2-40B4-BE49-F238E27FC236}">
                <a16:creationId xmlns:a16="http://schemas.microsoft.com/office/drawing/2014/main" id="{7727D3B7-84AF-386F-D347-FC4443B10B4E}"/>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TextBox 14">
            <a:extLst>
              <a:ext uri="{FF2B5EF4-FFF2-40B4-BE49-F238E27FC236}">
                <a16:creationId xmlns:a16="http://schemas.microsoft.com/office/drawing/2014/main" id="{121C4FBD-6DCA-1B17-AF9C-08C2CEC8C2FC}"/>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9" name="Rectangle: Top Corners Rounded 18">
            <a:extLst>
              <a:ext uri="{FF2B5EF4-FFF2-40B4-BE49-F238E27FC236}">
                <a16:creationId xmlns:a16="http://schemas.microsoft.com/office/drawing/2014/main" id="{787D1A6B-A34C-C3B2-FE7D-2844A379DA71}"/>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CE275B3A-858E-1F63-86DA-48F8F2F9BD79}"/>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4EEAFADD-4381-837E-8133-54E4C6BAE28B}"/>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F6378A3F-950C-CE93-556F-0FAF03F3EC36}"/>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3" name="Rectangle: Top Corners Rounded 32">
            <a:extLst>
              <a:ext uri="{FF2B5EF4-FFF2-40B4-BE49-F238E27FC236}">
                <a16:creationId xmlns:a16="http://schemas.microsoft.com/office/drawing/2014/main" id="{71E7110B-92D2-E344-A778-419A25B9B0D3}"/>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Rectangle: Top Corners Rounded 34">
            <a:extLst>
              <a:ext uri="{FF2B5EF4-FFF2-40B4-BE49-F238E27FC236}">
                <a16:creationId xmlns:a16="http://schemas.microsoft.com/office/drawing/2014/main" id="{C796E808-F9A7-39C1-4D5F-7E4EECEF9E5C}"/>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7" name="Rectangle: Top Corners Rounded 36">
            <a:extLst>
              <a:ext uri="{FF2B5EF4-FFF2-40B4-BE49-F238E27FC236}">
                <a16:creationId xmlns:a16="http://schemas.microsoft.com/office/drawing/2014/main" id="{1B2F087B-27C4-0303-88AC-C86C9FD61EA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TextBox 38">
            <a:extLst>
              <a:ext uri="{FF2B5EF4-FFF2-40B4-BE49-F238E27FC236}">
                <a16:creationId xmlns:a16="http://schemas.microsoft.com/office/drawing/2014/main" id="{03982574-B9CC-DE77-2B59-E5731058753E}"/>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1" name="TextBox 40">
            <a:extLst>
              <a:ext uri="{FF2B5EF4-FFF2-40B4-BE49-F238E27FC236}">
                <a16:creationId xmlns:a16="http://schemas.microsoft.com/office/drawing/2014/main" id="{FA19763B-0069-90BA-590B-B5AF06806008}"/>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72B77EA7-E287-9FCB-6F43-63E80FA2DC7C}"/>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7" name="Rectangle: Top Corners Rounded 46">
            <a:extLst>
              <a:ext uri="{FF2B5EF4-FFF2-40B4-BE49-F238E27FC236}">
                <a16:creationId xmlns:a16="http://schemas.microsoft.com/office/drawing/2014/main" id="{04742A33-D2C7-1AFC-D232-9D77C96E5DCF}"/>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C8E0F955-D172-CC68-576E-B56034D15CB8}"/>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7" name="Rectangle 6">
            <a:extLst>
              <a:ext uri="{FF2B5EF4-FFF2-40B4-BE49-F238E27FC236}">
                <a16:creationId xmlns:a16="http://schemas.microsoft.com/office/drawing/2014/main" id="{DBB29D76-2262-3201-EA29-8080F7154558}"/>
              </a:ext>
            </a:extLst>
          </p:cNvPr>
          <p:cNvSpPr/>
          <p:nvPr/>
        </p:nvSpPr>
        <p:spPr>
          <a:xfrm>
            <a:off x="9982200" y="5640783"/>
            <a:ext cx="1462617" cy="511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May 2023 data may be subject to a recording issue</a:t>
            </a:r>
          </a:p>
        </p:txBody>
      </p:sp>
      <p:graphicFrame>
        <p:nvGraphicFramePr>
          <p:cNvPr id="8" name="Chart 7">
            <a:extLst>
              <a:ext uri="{FF2B5EF4-FFF2-40B4-BE49-F238E27FC236}">
                <a16:creationId xmlns:a16="http://schemas.microsoft.com/office/drawing/2014/main" id="{97BC3D47-4E7A-E371-DC5D-736D9CB834B0}"/>
              </a:ext>
            </a:extLst>
          </p:cNvPr>
          <p:cNvGraphicFramePr>
            <a:graphicFrameLocks/>
          </p:cNvGraphicFramePr>
          <p:nvPr>
            <p:extLst>
              <p:ext uri="{D42A27DB-BD31-4B8C-83A1-F6EECF244321}">
                <p14:modId xmlns:p14="http://schemas.microsoft.com/office/powerpoint/2010/main" val="3154098367"/>
              </p:ext>
            </p:extLst>
          </p:nvPr>
        </p:nvGraphicFramePr>
        <p:xfrm>
          <a:off x="1652857" y="2429660"/>
          <a:ext cx="90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3D5BA2C-6437-69A7-B8E0-0C2FAB8E07B6}"/>
              </a:ext>
            </a:extLst>
          </p:cNvPr>
          <p:cNvSpPr txBox="1"/>
          <p:nvPr/>
        </p:nvSpPr>
        <p:spPr>
          <a:xfrm>
            <a:off x="845769" y="1829853"/>
            <a:ext cx="10526659" cy="246221"/>
          </a:xfrm>
          <a:prstGeom prst="rect">
            <a:avLst/>
          </a:prstGeom>
          <a:noFill/>
        </p:spPr>
        <p:txBody>
          <a:bodyPr wrap="square" lIns="91440" tIns="45720" rIns="91440" bIns="45720" rtlCol="0" anchor="t">
            <a:spAutoFit/>
          </a:bodyPr>
          <a:lstStyle/>
          <a:p>
            <a:r>
              <a:rPr lang="en-GB" sz="1000"/>
              <a:t>This rise in higher acuity activity likely reflects multiple factors related to deteriorating population health in the years following the pandemic. </a:t>
            </a:r>
          </a:p>
        </p:txBody>
      </p:sp>
      <p:sp>
        <p:nvSpPr>
          <p:cNvPr id="3" name="TextBox 2">
            <a:extLst>
              <a:ext uri="{FF2B5EF4-FFF2-40B4-BE49-F238E27FC236}">
                <a16:creationId xmlns:a16="http://schemas.microsoft.com/office/drawing/2014/main" id="{95DE62F5-EA43-1F02-C3F3-C5C7F7D06AC5}"/>
              </a:ext>
            </a:extLst>
          </p:cNvPr>
          <p:cNvSpPr txBox="1"/>
          <p:nvPr/>
        </p:nvSpPr>
        <p:spPr>
          <a:xfrm>
            <a:off x="5452338" y="6261099"/>
            <a:ext cx="6094878" cy="230832"/>
          </a:xfrm>
          <a:prstGeom prst="rect">
            <a:avLst/>
          </a:prstGeom>
          <a:noFill/>
        </p:spPr>
        <p:txBody>
          <a:bodyPr wrap="square">
            <a:spAutoFit/>
          </a:bodyPr>
          <a:lstStyle/>
          <a:p>
            <a:pPr algn="r"/>
            <a:r>
              <a:rPr lang="pt-BR" sz="900">
                <a:effectLst/>
                <a:latin typeface="+mn-lt"/>
              </a:rPr>
              <a:t>BOB ICB ECDS Data V2</a:t>
            </a:r>
            <a:endParaRPr lang="en-GB" sz="900">
              <a:latin typeface="+mn-lt"/>
            </a:endParaRPr>
          </a:p>
        </p:txBody>
      </p:sp>
    </p:spTree>
    <p:extLst>
      <p:ext uri="{BB962C8B-B14F-4D97-AF65-F5344CB8AC3E}">
        <p14:creationId xmlns:p14="http://schemas.microsoft.com/office/powerpoint/2010/main" val="325704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941D0D-2660-DFB9-E507-2C02F0A03040}"/>
              </a:ext>
            </a:extLst>
          </p:cNvPr>
          <p:cNvSpPr/>
          <p:nvPr/>
        </p:nvSpPr>
        <p:spPr>
          <a:xfrm>
            <a:off x="670983" y="1410432"/>
            <a:ext cx="10876233" cy="4689802"/>
          </a:xfrm>
          <a:prstGeom prst="rect">
            <a:avLst/>
          </a:prstGeom>
          <a:solidFill>
            <a:schemeClr val="bg1"/>
          </a:solid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nchor="t"/>
          <a:lstStyle/>
          <a:p>
            <a:r>
              <a:rPr lang="en-GB" sz="2300">
                <a:latin typeface="Arial"/>
                <a:cs typeface="Arial"/>
              </a:rPr>
              <a:t>Low acuity A&amp;E activity is relatively stable post-pandemic</a:t>
            </a:r>
          </a:p>
        </p:txBody>
      </p:sp>
      <p:sp>
        <p:nvSpPr>
          <p:cNvPr id="6" name="TextBox 5">
            <a:extLst>
              <a:ext uri="{FF2B5EF4-FFF2-40B4-BE49-F238E27FC236}">
                <a16:creationId xmlns:a16="http://schemas.microsoft.com/office/drawing/2014/main" id="{CA0EACFA-E374-1BD4-C91E-1910DFD2F004}"/>
              </a:ext>
            </a:extLst>
          </p:cNvPr>
          <p:cNvSpPr txBox="1"/>
          <p:nvPr/>
        </p:nvSpPr>
        <p:spPr>
          <a:xfrm>
            <a:off x="839955" y="1279627"/>
            <a:ext cx="4288306" cy="261610"/>
          </a:xfrm>
          <a:prstGeom prst="rect">
            <a:avLst/>
          </a:prstGeom>
          <a:solidFill>
            <a:schemeClr val="bg1"/>
          </a:solidFill>
        </p:spPr>
        <p:txBody>
          <a:bodyPr wrap="square" rtlCol="0">
            <a:spAutoFit/>
          </a:bodyPr>
          <a:lstStyle/>
          <a:p>
            <a:r>
              <a:rPr lang="en-GB" sz="1100" b="1"/>
              <a:t>Rises in A&amp;E activity are being driven by high acuity patients</a:t>
            </a:r>
          </a:p>
        </p:txBody>
      </p:sp>
      <p:sp>
        <p:nvSpPr>
          <p:cNvPr id="11" name="Rectangle: Top Corners Rounded 10">
            <a:extLst>
              <a:ext uri="{FF2B5EF4-FFF2-40B4-BE49-F238E27FC236}">
                <a16:creationId xmlns:a16="http://schemas.microsoft.com/office/drawing/2014/main" id="{7727D3B7-84AF-386F-D347-FC4443B10B4E}"/>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TextBox 14">
            <a:extLst>
              <a:ext uri="{FF2B5EF4-FFF2-40B4-BE49-F238E27FC236}">
                <a16:creationId xmlns:a16="http://schemas.microsoft.com/office/drawing/2014/main" id="{121C4FBD-6DCA-1B17-AF9C-08C2CEC8C2FC}"/>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9" name="Rectangle: Top Corners Rounded 18">
            <a:extLst>
              <a:ext uri="{FF2B5EF4-FFF2-40B4-BE49-F238E27FC236}">
                <a16:creationId xmlns:a16="http://schemas.microsoft.com/office/drawing/2014/main" id="{787D1A6B-A34C-C3B2-FE7D-2844A379DA71}"/>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CE275B3A-858E-1F63-86DA-48F8F2F9BD79}"/>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4EEAFADD-4381-837E-8133-54E4C6BAE28B}"/>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F6378A3F-950C-CE93-556F-0FAF03F3EC36}"/>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3" name="Rectangle: Top Corners Rounded 32">
            <a:extLst>
              <a:ext uri="{FF2B5EF4-FFF2-40B4-BE49-F238E27FC236}">
                <a16:creationId xmlns:a16="http://schemas.microsoft.com/office/drawing/2014/main" id="{71E7110B-92D2-E344-A778-419A25B9B0D3}"/>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Rectangle: Top Corners Rounded 34">
            <a:extLst>
              <a:ext uri="{FF2B5EF4-FFF2-40B4-BE49-F238E27FC236}">
                <a16:creationId xmlns:a16="http://schemas.microsoft.com/office/drawing/2014/main" id="{C796E808-F9A7-39C1-4D5F-7E4EECEF9E5C}"/>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7" name="Rectangle: Top Corners Rounded 36">
            <a:extLst>
              <a:ext uri="{FF2B5EF4-FFF2-40B4-BE49-F238E27FC236}">
                <a16:creationId xmlns:a16="http://schemas.microsoft.com/office/drawing/2014/main" id="{1B2F087B-27C4-0303-88AC-C86C9FD61EA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TextBox 38">
            <a:extLst>
              <a:ext uri="{FF2B5EF4-FFF2-40B4-BE49-F238E27FC236}">
                <a16:creationId xmlns:a16="http://schemas.microsoft.com/office/drawing/2014/main" id="{03982574-B9CC-DE77-2B59-E5731058753E}"/>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1" name="TextBox 40">
            <a:extLst>
              <a:ext uri="{FF2B5EF4-FFF2-40B4-BE49-F238E27FC236}">
                <a16:creationId xmlns:a16="http://schemas.microsoft.com/office/drawing/2014/main" id="{FA19763B-0069-90BA-590B-B5AF06806008}"/>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72B77EA7-E287-9FCB-6F43-63E80FA2DC7C}"/>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7" name="Rectangle: Top Corners Rounded 46">
            <a:extLst>
              <a:ext uri="{FF2B5EF4-FFF2-40B4-BE49-F238E27FC236}">
                <a16:creationId xmlns:a16="http://schemas.microsoft.com/office/drawing/2014/main" id="{04742A33-D2C7-1AFC-D232-9D77C96E5DCF}"/>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C8E0F955-D172-CC68-576E-B56034D15CB8}"/>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graphicFrame>
        <p:nvGraphicFramePr>
          <p:cNvPr id="3" name="Chart 2">
            <a:extLst>
              <a:ext uri="{FF2B5EF4-FFF2-40B4-BE49-F238E27FC236}">
                <a16:creationId xmlns:a16="http://schemas.microsoft.com/office/drawing/2014/main" id="{BEAB3A83-ED3B-7EE0-C454-70144CA422B2}"/>
              </a:ext>
            </a:extLst>
          </p:cNvPr>
          <p:cNvGraphicFramePr>
            <a:graphicFrameLocks/>
          </p:cNvGraphicFramePr>
          <p:nvPr>
            <p:extLst>
              <p:ext uri="{D42A27DB-BD31-4B8C-83A1-F6EECF244321}">
                <p14:modId xmlns:p14="http://schemas.microsoft.com/office/powerpoint/2010/main" val="2524705043"/>
              </p:ext>
            </p:extLst>
          </p:nvPr>
        </p:nvGraphicFramePr>
        <p:xfrm>
          <a:off x="1641600" y="2269135"/>
          <a:ext cx="90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35752CD-BB0E-A11D-F7EE-375054692044}"/>
              </a:ext>
            </a:extLst>
          </p:cNvPr>
          <p:cNvSpPr txBox="1"/>
          <p:nvPr/>
        </p:nvSpPr>
        <p:spPr>
          <a:xfrm>
            <a:off x="839953" y="1696182"/>
            <a:ext cx="10385395" cy="400110"/>
          </a:xfrm>
          <a:prstGeom prst="rect">
            <a:avLst/>
          </a:prstGeom>
          <a:noFill/>
        </p:spPr>
        <p:txBody>
          <a:bodyPr wrap="square" rtlCol="0">
            <a:spAutoFit/>
          </a:bodyPr>
          <a:lstStyle/>
          <a:p>
            <a:r>
              <a:rPr lang="en-GB" sz="1000"/>
              <a:t>This graph focuses in on the three bottom lines from the previous graphs and shows that A&amp;E activity appears to be largely focused appropriately on those patients who do have an emergency need. </a:t>
            </a:r>
          </a:p>
        </p:txBody>
      </p:sp>
      <p:sp>
        <p:nvSpPr>
          <p:cNvPr id="4" name="TextBox 3">
            <a:extLst>
              <a:ext uri="{FF2B5EF4-FFF2-40B4-BE49-F238E27FC236}">
                <a16:creationId xmlns:a16="http://schemas.microsoft.com/office/drawing/2014/main" id="{86A1EEF5-70D1-03D2-2BC1-756168911B59}"/>
              </a:ext>
            </a:extLst>
          </p:cNvPr>
          <p:cNvSpPr txBox="1"/>
          <p:nvPr/>
        </p:nvSpPr>
        <p:spPr>
          <a:xfrm>
            <a:off x="5452338" y="6100234"/>
            <a:ext cx="6094878" cy="230832"/>
          </a:xfrm>
          <a:prstGeom prst="rect">
            <a:avLst/>
          </a:prstGeom>
          <a:noFill/>
        </p:spPr>
        <p:txBody>
          <a:bodyPr wrap="square">
            <a:spAutoFit/>
          </a:bodyPr>
          <a:lstStyle/>
          <a:p>
            <a:pPr algn="r"/>
            <a:r>
              <a:rPr lang="pt-BR" sz="900">
                <a:effectLst/>
                <a:latin typeface="+mn-lt"/>
              </a:rPr>
              <a:t>BOB ICB ECDS Data V2</a:t>
            </a:r>
            <a:endParaRPr lang="en-GB" sz="900">
              <a:latin typeface="+mn-lt"/>
            </a:endParaRPr>
          </a:p>
        </p:txBody>
      </p:sp>
    </p:spTree>
    <p:extLst>
      <p:ext uri="{BB962C8B-B14F-4D97-AF65-F5344CB8AC3E}">
        <p14:creationId xmlns:p14="http://schemas.microsoft.com/office/powerpoint/2010/main" val="393113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941D0D-2660-DFB9-E507-2C02F0A03040}"/>
              </a:ext>
            </a:extLst>
          </p:cNvPr>
          <p:cNvSpPr/>
          <p:nvPr/>
        </p:nvSpPr>
        <p:spPr>
          <a:xfrm>
            <a:off x="670983" y="1384171"/>
            <a:ext cx="10876233" cy="4661030"/>
          </a:xfrm>
          <a:prstGeom prst="rect">
            <a:avLst/>
          </a:prstGeom>
          <a:solidFill>
            <a:schemeClr val="bg1"/>
          </a:solid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nchor="t"/>
          <a:lstStyle/>
          <a:p>
            <a:r>
              <a:rPr lang="en-GB">
                <a:latin typeface="Arial"/>
                <a:cs typeface="Arial"/>
              </a:rPr>
              <a:t>Berkshire West has the highest A&amp;E activity per population</a:t>
            </a:r>
            <a:endParaRPr lang="en-GB" sz="2300">
              <a:latin typeface="Arial"/>
              <a:cs typeface="Arial"/>
            </a:endParaRPr>
          </a:p>
        </p:txBody>
      </p:sp>
      <p:sp>
        <p:nvSpPr>
          <p:cNvPr id="6" name="TextBox 5">
            <a:extLst>
              <a:ext uri="{FF2B5EF4-FFF2-40B4-BE49-F238E27FC236}">
                <a16:creationId xmlns:a16="http://schemas.microsoft.com/office/drawing/2014/main" id="{CA0EACFA-E374-1BD4-C91E-1910DFD2F004}"/>
              </a:ext>
            </a:extLst>
          </p:cNvPr>
          <p:cNvSpPr txBox="1"/>
          <p:nvPr/>
        </p:nvSpPr>
        <p:spPr>
          <a:xfrm>
            <a:off x="917387" y="1229209"/>
            <a:ext cx="3936553" cy="261610"/>
          </a:xfrm>
          <a:prstGeom prst="rect">
            <a:avLst/>
          </a:prstGeom>
          <a:solidFill>
            <a:schemeClr val="bg1"/>
          </a:solidFill>
        </p:spPr>
        <p:txBody>
          <a:bodyPr wrap="square" rtlCol="0">
            <a:spAutoFit/>
          </a:bodyPr>
          <a:lstStyle/>
          <a:p>
            <a:r>
              <a:rPr lang="en-GB" sz="1100" b="1">
                <a:latin typeface="+mn-lt"/>
              </a:rPr>
              <a:t>There is variation in A&amp;E activity across BOB’s places</a:t>
            </a:r>
            <a:endParaRPr lang="en-GB" sz="1100" b="1"/>
          </a:p>
        </p:txBody>
      </p:sp>
      <p:sp>
        <p:nvSpPr>
          <p:cNvPr id="11" name="Rectangle: Top Corners Rounded 10">
            <a:extLst>
              <a:ext uri="{FF2B5EF4-FFF2-40B4-BE49-F238E27FC236}">
                <a16:creationId xmlns:a16="http://schemas.microsoft.com/office/drawing/2014/main" id="{7727D3B7-84AF-386F-D347-FC4443B10B4E}"/>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TextBox 14">
            <a:extLst>
              <a:ext uri="{FF2B5EF4-FFF2-40B4-BE49-F238E27FC236}">
                <a16:creationId xmlns:a16="http://schemas.microsoft.com/office/drawing/2014/main" id="{121C4FBD-6DCA-1B17-AF9C-08C2CEC8C2FC}"/>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9" name="Rectangle: Top Corners Rounded 18">
            <a:extLst>
              <a:ext uri="{FF2B5EF4-FFF2-40B4-BE49-F238E27FC236}">
                <a16:creationId xmlns:a16="http://schemas.microsoft.com/office/drawing/2014/main" id="{787D1A6B-A34C-C3B2-FE7D-2844A379DA71}"/>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CE275B3A-858E-1F63-86DA-48F8F2F9BD79}"/>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4EEAFADD-4381-837E-8133-54E4C6BAE28B}"/>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F6378A3F-950C-CE93-556F-0FAF03F3EC36}"/>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3" name="Rectangle: Top Corners Rounded 32">
            <a:extLst>
              <a:ext uri="{FF2B5EF4-FFF2-40B4-BE49-F238E27FC236}">
                <a16:creationId xmlns:a16="http://schemas.microsoft.com/office/drawing/2014/main" id="{71E7110B-92D2-E344-A778-419A25B9B0D3}"/>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Rectangle: Top Corners Rounded 34">
            <a:extLst>
              <a:ext uri="{FF2B5EF4-FFF2-40B4-BE49-F238E27FC236}">
                <a16:creationId xmlns:a16="http://schemas.microsoft.com/office/drawing/2014/main" id="{C796E808-F9A7-39C1-4D5F-7E4EECEF9E5C}"/>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7" name="Rectangle: Top Corners Rounded 36">
            <a:extLst>
              <a:ext uri="{FF2B5EF4-FFF2-40B4-BE49-F238E27FC236}">
                <a16:creationId xmlns:a16="http://schemas.microsoft.com/office/drawing/2014/main" id="{1B2F087B-27C4-0303-88AC-C86C9FD61EA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TextBox 38">
            <a:extLst>
              <a:ext uri="{FF2B5EF4-FFF2-40B4-BE49-F238E27FC236}">
                <a16:creationId xmlns:a16="http://schemas.microsoft.com/office/drawing/2014/main" id="{03982574-B9CC-DE77-2B59-E5731058753E}"/>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1" name="TextBox 40">
            <a:extLst>
              <a:ext uri="{FF2B5EF4-FFF2-40B4-BE49-F238E27FC236}">
                <a16:creationId xmlns:a16="http://schemas.microsoft.com/office/drawing/2014/main" id="{FA19763B-0069-90BA-590B-B5AF06806008}"/>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72B77EA7-E287-9FCB-6F43-63E80FA2DC7C}"/>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7" name="Rectangle: Top Corners Rounded 46">
            <a:extLst>
              <a:ext uri="{FF2B5EF4-FFF2-40B4-BE49-F238E27FC236}">
                <a16:creationId xmlns:a16="http://schemas.microsoft.com/office/drawing/2014/main" id="{04742A33-D2C7-1AFC-D232-9D77C96E5DCF}"/>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C8E0F955-D172-CC68-576E-B56034D15CB8}"/>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graphicFrame>
        <p:nvGraphicFramePr>
          <p:cNvPr id="4" name="Chart 3">
            <a:extLst>
              <a:ext uri="{FF2B5EF4-FFF2-40B4-BE49-F238E27FC236}">
                <a16:creationId xmlns:a16="http://schemas.microsoft.com/office/drawing/2014/main" id="{B2043EE0-7894-0064-519D-2A8F5CE5E2DC}"/>
              </a:ext>
            </a:extLst>
          </p:cNvPr>
          <p:cNvGraphicFramePr>
            <a:graphicFrameLocks/>
          </p:cNvGraphicFramePr>
          <p:nvPr>
            <p:extLst>
              <p:ext uri="{D42A27DB-BD31-4B8C-83A1-F6EECF244321}">
                <p14:modId xmlns:p14="http://schemas.microsoft.com/office/powerpoint/2010/main" val="2374477621"/>
              </p:ext>
            </p:extLst>
          </p:nvPr>
        </p:nvGraphicFramePr>
        <p:xfrm>
          <a:off x="1609099" y="2272465"/>
          <a:ext cx="90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665480A-20F6-D046-B40D-352D169C80D6}"/>
              </a:ext>
            </a:extLst>
          </p:cNvPr>
          <p:cNvSpPr txBox="1"/>
          <p:nvPr/>
        </p:nvSpPr>
        <p:spPr>
          <a:xfrm>
            <a:off x="832670" y="1693666"/>
            <a:ext cx="10526659" cy="246221"/>
          </a:xfrm>
          <a:prstGeom prst="rect">
            <a:avLst/>
          </a:prstGeom>
          <a:noFill/>
        </p:spPr>
        <p:txBody>
          <a:bodyPr wrap="square" rtlCol="0">
            <a:spAutoFit/>
          </a:bodyPr>
          <a:lstStyle/>
          <a:p>
            <a:r>
              <a:rPr lang="en-GB" sz="1000"/>
              <a:t>Berkshire West has a higher rate of A&amp;E activity than other Places.</a:t>
            </a:r>
          </a:p>
        </p:txBody>
      </p:sp>
      <p:sp>
        <p:nvSpPr>
          <p:cNvPr id="3" name="TextBox 2">
            <a:extLst>
              <a:ext uri="{FF2B5EF4-FFF2-40B4-BE49-F238E27FC236}">
                <a16:creationId xmlns:a16="http://schemas.microsoft.com/office/drawing/2014/main" id="{C41B4B0F-C9D2-66F5-3D0E-7AB2F8D9EB00}"/>
              </a:ext>
            </a:extLst>
          </p:cNvPr>
          <p:cNvSpPr txBox="1"/>
          <p:nvPr/>
        </p:nvSpPr>
        <p:spPr>
          <a:xfrm>
            <a:off x="5452338" y="6065456"/>
            <a:ext cx="6094878" cy="230832"/>
          </a:xfrm>
          <a:prstGeom prst="rect">
            <a:avLst/>
          </a:prstGeom>
          <a:noFill/>
        </p:spPr>
        <p:txBody>
          <a:bodyPr wrap="square">
            <a:spAutoFit/>
          </a:bodyPr>
          <a:lstStyle/>
          <a:p>
            <a:pPr algn="r"/>
            <a:r>
              <a:rPr lang="pt-BR" sz="900">
                <a:effectLst/>
                <a:latin typeface="+mn-lt"/>
              </a:rPr>
              <a:t>BOB ICB ECDS Data V2</a:t>
            </a:r>
            <a:endParaRPr lang="en-GB" sz="900">
              <a:latin typeface="+mn-lt"/>
            </a:endParaRPr>
          </a:p>
        </p:txBody>
      </p:sp>
    </p:spTree>
    <p:extLst>
      <p:ext uri="{BB962C8B-B14F-4D97-AF65-F5344CB8AC3E}">
        <p14:creationId xmlns:p14="http://schemas.microsoft.com/office/powerpoint/2010/main" val="351646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9D14-A517-A265-E4FD-1D86B069318B}"/>
              </a:ext>
            </a:extLst>
          </p:cNvPr>
          <p:cNvSpPr>
            <a:spLocks noGrp="1"/>
          </p:cNvSpPr>
          <p:nvPr>
            <p:ph type="title"/>
          </p:nvPr>
        </p:nvSpPr>
        <p:spPr/>
        <p:txBody>
          <a:bodyPr/>
          <a:lstStyle/>
          <a:p>
            <a:r>
              <a:rPr lang="en-GB" sz="2300">
                <a:latin typeface="Arial"/>
                <a:cs typeface="Arial"/>
              </a:rPr>
              <a:t>BOB has a lower percentage of dental patients seen by an NHS dentist than the national average</a:t>
            </a:r>
          </a:p>
        </p:txBody>
      </p:sp>
      <p:sp>
        <p:nvSpPr>
          <p:cNvPr id="33" name="TextBox 32">
            <a:extLst>
              <a:ext uri="{FF2B5EF4-FFF2-40B4-BE49-F238E27FC236}">
                <a16:creationId xmlns:a16="http://schemas.microsoft.com/office/drawing/2014/main" id="{F3E8BC57-1293-3F38-F714-48007EAD90EE}"/>
              </a:ext>
            </a:extLst>
          </p:cNvPr>
          <p:cNvSpPr txBox="1"/>
          <p:nvPr/>
        </p:nvSpPr>
        <p:spPr>
          <a:xfrm>
            <a:off x="6202359" y="6165565"/>
            <a:ext cx="5331906" cy="276999"/>
          </a:xfrm>
          <a:prstGeom prst="rect">
            <a:avLst/>
          </a:prstGeom>
          <a:noFill/>
        </p:spPr>
        <p:txBody>
          <a:bodyPr wrap="square" lIns="0" tIns="0" rIns="0" bIns="0">
            <a:spAutoFit/>
          </a:bodyPr>
          <a:lstStyle/>
          <a:p>
            <a:pPr algn="r"/>
            <a:r>
              <a:rPr lang="en-GB" sz="900">
                <a:latin typeface="+mn-lt"/>
              </a:rPr>
              <a:t>KPMG analysis of data provided by the ICB and BOB GP Patient Survey Dental Statistics; January to March 2023  and NHS Dental Statistics 2022-23</a:t>
            </a:r>
          </a:p>
        </p:txBody>
      </p:sp>
      <p:sp>
        <p:nvSpPr>
          <p:cNvPr id="41" name="Rectangle 40">
            <a:extLst>
              <a:ext uri="{FF2B5EF4-FFF2-40B4-BE49-F238E27FC236}">
                <a16:creationId xmlns:a16="http://schemas.microsoft.com/office/drawing/2014/main" id="{6D7EA06F-A745-1264-952F-3DFB4526B3E2}"/>
              </a:ext>
            </a:extLst>
          </p:cNvPr>
          <p:cNvSpPr/>
          <p:nvPr/>
        </p:nvSpPr>
        <p:spPr>
          <a:xfrm>
            <a:off x="670983" y="3463261"/>
            <a:ext cx="10876233" cy="2691219"/>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85BF7B71-AC0E-2B53-5E7A-2A5CB08334C6}"/>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4" name="TextBox 63">
            <a:extLst>
              <a:ext uri="{FF2B5EF4-FFF2-40B4-BE49-F238E27FC236}">
                <a16:creationId xmlns:a16="http://schemas.microsoft.com/office/drawing/2014/main" id="{CB0849AE-CD2D-1AEA-75DC-F892C1A69F78}"/>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66" name="Rectangle: Top Corners Rounded 65">
            <a:extLst>
              <a:ext uri="{FF2B5EF4-FFF2-40B4-BE49-F238E27FC236}">
                <a16:creationId xmlns:a16="http://schemas.microsoft.com/office/drawing/2014/main" id="{5001B0DA-D472-37F9-CF9C-B73964143EC5}"/>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8" name="Rectangle: Top Corners Rounded 67">
            <a:extLst>
              <a:ext uri="{FF2B5EF4-FFF2-40B4-BE49-F238E27FC236}">
                <a16:creationId xmlns:a16="http://schemas.microsoft.com/office/drawing/2014/main" id="{2F7F6670-C6F9-CDDE-460F-375AD4B7CD11}"/>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0" name="TextBox 69">
            <a:extLst>
              <a:ext uri="{FF2B5EF4-FFF2-40B4-BE49-F238E27FC236}">
                <a16:creationId xmlns:a16="http://schemas.microsoft.com/office/drawing/2014/main" id="{DBE6194D-23E5-F02C-F11C-BB7F1E17AC8D}"/>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72" name="TextBox 71">
            <a:extLst>
              <a:ext uri="{FF2B5EF4-FFF2-40B4-BE49-F238E27FC236}">
                <a16:creationId xmlns:a16="http://schemas.microsoft.com/office/drawing/2014/main" id="{2FAB35B2-1282-0262-BB20-E943BB219FFD}"/>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74" name="Rectangle: Top Corners Rounded 73">
            <a:extLst>
              <a:ext uri="{FF2B5EF4-FFF2-40B4-BE49-F238E27FC236}">
                <a16:creationId xmlns:a16="http://schemas.microsoft.com/office/drawing/2014/main" id="{38191CD9-00F6-D9B7-3669-DC1C9BE2F45B}"/>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6" name="Rectangle: Top Corners Rounded 75">
            <a:extLst>
              <a:ext uri="{FF2B5EF4-FFF2-40B4-BE49-F238E27FC236}">
                <a16:creationId xmlns:a16="http://schemas.microsoft.com/office/drawing/2014/main" id="{1BA26469-951B-4E9F-F4F3-8F147D9FFDD9}"/>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8" name="Rectangle: Top Corners Rounded 77">
            <a:extLst>
              <a:ext uri="{FF2B5EF4-FFF2-40B4-BE49-F238E27FC236}">
                <a16:creationId xmlns:a16="http://schemas.microsoft.com/office/drawing/2014/main" id="{EF0E2A8D-FC8E-02CE-92B2-9A1ADC24118E}"/>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0" name="TextBox 79">
            <a:extLst>
              <a:ext uri="{FF2B5EF4-FFF2-40B4-BE49-F238E27FC236}">
                <a16:creationId xmlns:a16="http://schemas.microsoft.com/office/drawing/2014/main" id="{F6C52EB9-20DC-B3A3-A354-9081F47ED431}"/>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82" name="TextBox 81">
            <a:extLst>
              <a:ext uri="{FF2B5EF4-FFF2-40B4-BE49-F238E27FC236}">
                <a16:creationId xmlns:a16="http://schemas.microsoft.com/office/drawing/2014/main" id="{725EA1D8-E1C5-BA0D-F8E7-F67EE266C96C}"/>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84" name="TextBox 83">
            <a:extLst>
              <a:ext uri="{FF2B5EF4-FFF2-40B4-BE49-F238E27FC236}">
                <a16:creationId xmlns:a16="http://schemas.microsoft.com/office/drawing/2014/main" id="{E9DBCE9A-C664-49C0-884A-D1C1326FA08A}"/>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86" name="Rectangle: Top Corners Rounded 85">
            <a:extLst>
              <a:ext uri="{FF2B5EF4-FFF2-40B4-BE49-F238E27FC236}">
                <a16:creationId xmlns:a16="http://schemas.microsoft.com/office/drawing/2014/main" id="{9E4964FB-D574-6967-6647-E580221B3764}"/>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8" name="TextBox 87">
            <a:extLst>
              <a:ext uri="{FF2B5EF4-FFF2-40B4-BE49-F238E27FC236}">
                <a16:creationId xmlns:a16="http://schemas.microsoft.com/office/drawing/2014/main" id="{A22F123B-ED36-29D9-382B-69723410DCE6}"/>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22" name="TextBox 21">
            <a:extLst>
              <a:ext uri="{FF2B5EF4-FFF2-40B4-BE49-F238E27FC236}">
                <a16:creationId xmlns:a16="http://schemas.microsoft.com/office/drawing/2014/main" id="{DA08803A-3AA3-A8F9-314D-9C8B0D5B8BF9}"/>
              </a:ext>
            </a:extLst>
          </p:cNvPr>
          <p:cNvSpPr txBox="1"/>
          <p:nvPr/>
        </p:nvSpPr>
        <p:spPr>
          <a:xfrm>
            <a:off x="5880797" y="3631077"/>
            <a:ext cx="5514250" cy="2246769"/>
          </a:xfrm>
          <a:prstGeom prst="rect">
            <a:avLst/>
          </a:prstGeom>
          <a:noFill/>
        </p:spPr>
        <p:txBody>
          <a:bodyPr wrap="square">
            <a:spAutoFit/>
          </a:bodyPr>
          <a:lstStyle/>
          <a:p>
            <a:r>
              <a:rPr lang="en-GB" sz="1000">
                <a:solidFill>
                  <a:schemeClr val="tx1"/>
                </a:solidFill>
              </a:rPr>
              <a:t>The graph on the left shows that the percentage of dental patients seen by NHS dentists in BOB is lower than the average for England by 3%, with some variation across the Places. Oxfordshire matches the national average, whereas Buckinghamshire sees 6% less and Berkshire West sees 4% less patients than the national rate. BOB’s number of NHS dentists per 100,000 of the population is higher (62) than the average for England at 43 (NHS Dental Statistics: 2022-23). </a:t>
            </a:r>
          </a:p>
          <a:p>
            <a:endParaRPr lang="en-GB" sz="1000">
              <a:solidFill>
                <a:schemeClr val="tx1"/>
              </a:solidFill>
            </a:endParaRPr>
          </a:p>
          <a:p>
            <a:r>
              <a:rPr lang="en-GB" sz="1000">
                <a:solidFill>
                  <a:schemeClr val="tx1"/>
                </a:solidFill>
              </a:rPr>
              <a:t>Analysis from BOB GP Survey Dental Statistics might indicate that patients are unclear about what dental treatment is available:</a:t>
            </a:r>
          </a:p>
          <a:p>
            <a:pPr marL="171450" indent="-171450">
              <a:buFont typeface="Arial" panose="020B0604020202020204" pitchFamily="34" charset="0"/>
              <a:buChar char="•"/>
            </a:pPr>
            <a:r>
              <a:rPr lang="en-GB" sz="1000">
                <a:solidFill>
                  <a:schemeClr val="tx1"/>
                </a:solidFill>
              </a:rPr>
              <a:t>When asked about the reason for not trying to get an NHS dental appointment in the last 2 years – 23% of respondents said they didn’t think they could get a NHS dentist; 37% said they prefer to go to a private dentist.</a:t>
            </a:r>
          </a:p>
          <a:p>
            <a:pPr marL="171450" indent="-171450">
              <a:buFont typeface="Arial" panose="020B0604020202020204" pitchFamily="34" charset="0"/>
              <a:buChar char="•"/>
            </a:pPr>
            <a:r>
              <a:rPr lang="en-GB" sz="1000">
                <a:solidFill>
                  <a:schemeClr val="tx1"/>
                </a:solidFill>
              </a:rPr>
              <a:t>10% of respondents said there were no dental appointments available and 9% said that the dentist was not taking on any new patients.</a:t>
            </a:r>
          </a:p>
        </p:txBody>
      </p:sp>
      <p:sp>
        <p:nvSpPr>
          <p:cNvPr id="18" name="Rectangle 17">
            <a:extLst>
              <a:ext uri="{FF2B5EF4-FFF2-40B4-BE49-F238E27FC236}">
                <a16:creationId xmlns:a16="http://schemas.microsoft.com/office/drawing/2014/main" id="{A291F761-6273-668F-85C8-8D1961FD6E9D}"/>
              </a:ext>
            </a:extLst>
          </p:cNvPr>
          <p:cNvSpPr/>
          <p:nvPr/>
        </p:nvSpPr>
        <p:spPr>
          <a:xfrm>
            <a:off x="9014265" y="1788690"/>
            <a:ext cx="2520000" cy="403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There is no clear pathway for urgent dental care</a:t>
            </a:r>
          </a:p>
        </p:txBody>
      </p:sp>
      <p:sp>
        <p:nvSpPr>
          <p:cNvPr id="19" name="Rectangle 18">
            <a:extLst>
              <a:ext uri="{FF2B5EF4-FFF2-40B4-BE49-F238E27FC236}">
                <a16:creationId xmlns:a16="http://schemas.microsoft.com/office/drawing/2014/main" id="{4CFE6051-1FFE-CC33-0693-40790BB980E6}"/>
              </a:ext>
            </a:extLst>
          </p:cNvPr>
          <p:cNvSpPr/>
          <p:nvPr/>
        </p:nvSpPr>
        <p:spPr>
          <a:xfrm>
            <a:off x="6260568" y="1788690"/>
            <a:ext cx="2520000" cy="403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People are unable to access emergency dental services</a:t>
            </a:r>
          </a:p>
        </p:txBody>
      </p:sp>
      <p:sp>
        <p:nvSpPr>
          <p:cNvPr id="20" name="Rectangle 19">
            <a:extLst>
              <a:ext uri="{FF2B5EF4-FFF2-40B4-BE49-F238E27FC236}">
                <a16:creationId xmlns:a16="http://schemas.microsoft.com/office/drawing/2014/main" id="{C87AD21D-CF28-578B-1E19-85912CA71E06}"/>
              </a:ext>
            </a:extLst>
          </p:cNvPr>
          <p:cNvSpPr/>
          <p:nvPr/>
        </p:nvSpPr>
        <p:spPr>
          <a:xfrm>
            <a:off x="3506871" y="1788690"/>
            <a:ext cx="2520000" cy="403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People are unable to afford private treatment or NHS co-payments</a:t>
            </a:r>
          </a:p>
        </p:txBody>
      </p:sp>
      <p:sp>
        <p:nvSpPr>
          <p:cNvPr id="23" name="Rectangle 22">
            <a:extLst>
              <a:ext uri="{FF2B5EF4-FFF2-40B4-BE49-F238E27FC236}">
                <a16:creationId xmlns:a16="http://schemas.microsoft.com/office/drawing/2014/main" id="{D36738F0-EC48-4A0C-FB02-65143E598664}"/>
              </a:ext>
            </a:extLst>
          </p:cNvPr>
          <p:cNvSpPr/>
          <p:nvPr/>
        </p:nvSpPr>
        <p:spPr>
          <a:xfrm>
            <a:off x="683344" y="1788690"/>
            <a:ext cx="2589829" cy="403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rPr>
              <a:t>People do not have a regular NHS dentist</a:t>
            </a:r>
            <a:endParaRPr lang="en-GB" sz="1100" b="1">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DAF1F9C-D434-3E8F-6740-77C436EFB46D}"/>
              </a:ext>
            </a:extLst>
          </p:cNvPr>
          <p:cNvSpPr/>
          <p:nvPr/>
        </p:nvSpPr>
        <p:spPr>
          <a:xfrm>
            <a:off x="683344" y="2270637"/>
            <a:ext cx="2589829" cy="1052136"/>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lIns="36000" tIns="45720" rIns="91440" bIns="45720" rtlCol="0" anchor="t" anchorCtr="0"/>
          <a:lstStyle/>
          <a:p>
            <a:pPr algn="l">
              <a:spcAft>
                <a:spcPts val="300"/>
              </a:spcAft>
            </a:pPr>
            <a:r>
              <a:rPr lang="en-GB" sz="1000">
                <a:solidFill>
                  <a:schemeClr val="tx1"/>
                </a:solidFill>
              </a:rPr>
              <a:t>Many dentists in BOB have long waiting lists to join as an NHS patient. They are unable to take on any more NHS patients or de-list those NHS patients who have not attended recently. An increasing number of dentists do only private work. </a:t>
            </a:r>
          </a:p>
        </p:txBody>
      </p:sp>
      <p:sp>
        <p:nvSpPr>
          <p:cNvPr id="25" name="Rectangle 24">
            <a:extLst>
              <a:ext uri="{FF2B5EF4-FFF2-40B4-BE49-F238E27FC236}">
                <a16:creationId xmlns:a16="http://schemas.microsoft.com/office/drawing/2014/main" id="{424BF1F0-4185-6F03-38C0-E2BB6C4BD400}"/>
              </a:ext>
            </a:extLst>
          </p:cNvPr>
          <p:cNvSpPr/>
          <p:nvPr/>
        </p:nvSpPr>
        <p:spPr>
          <a:xfrm>
            <a:off x="3506871" y="2277066"/>
            <a:ext cx="2520000" cy="1052136"/>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r>
              <a:rPr lang="en-GB" sz="1000">
                <a:solidFill>
                  <a:schemeClr val="tx1"/>
                </a:solidFill>
              </a:rPr>
              <a:t>Cost of living was cited as a major limiting factor for accessing dental treatment in BOB.</a:t>
            </a:r>
          </a:p>
        </p:txBody>
      </p:sp>
      <p:sp>
        <p:nvSpPr>
          <p:cNvPr id="26" name="Rectangle 25">
            <a:extLst>
              <a:ext uri="{FF2B5EF4-FFF2-40B4-BE49-F238E27FC236}">
                <a16:creationId xmlns:a16="http://schemas.microsoft.com/office/drawing/2014/main" id="{5BA491C6-5B40-77F3-F9C5-D74BE744BCA8}"/>
              </a:ext>
            </a:extLst>
          </p:cNvPr>
          <p:cNvSpPr/>
          <p:nvPr/>
        </p:nvSpPr>
        <p:spPr>
          <a:xfrm>
            <a:off x="6260568" y="2277215"/>
            <a:ext cx="2520000" cy="1054411"/>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r>
              <a:rPr lang="en-GB" sz="1000">
                <a:solidFill>
                  <a:schemeClr val="tx1"/>
                </a:solidFill>
              </a:rPr>
              <a:t>For those who don’t have a regular NHS dentist, or need treatment out of hours, there are a select number of dentists that are commissioned to provide this service but there are often long wait times for an appointment.</a:t>
            </a:r>
          </a:p>
          <a:p>
            <a:pPr marL="171450" indent="-171450" algn="l">
              <a:spcAft>
                <a:spcPts val="300"/>
              </a:spcAft>
              <a:buFont typeface="Arial" panose="020B0604020202020204" pitchFamily="34" charset="0"/>
              <a:buChar char="•"/>
            </a:pPr>
            <a:endParaRPr lang="en-GB" sz="1000">
              <a:solidFill>
                <a:schemeClr val="tx1"/>
              </a:solidFill>
            </a:endParaRPr>
          </a:p>
        </p:txBody>
      </p:sp>
      <p:sp>
        <p:nvSpPr>
          <p:cNvPr id="27" name="Rectangle 26">
            <a:extLst>
              <a:ext uri="{FF2B5EF4-FFF2-40B4-BE49-F238E27FC236}">
                <a16:creationId xmlns:a16="http://schemas.microsoft.com/office/drawing/2014/main" id="{29BD0557-82CD-AFCB-6229-38D12142D2C9}"/>
              </a:ext>
            </a:extLst>
          </p:cNvPr>
          <p:cNvSpPr/>
          <p:nvPr/>
        </p:nvSpPr>
        <p:spPr>
          <a:xfrm>
            <a:off x="9014265" y="2277065"/>
            <a:ext cx="2520000" cy="1054411"/>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r>
              <a:rPr lang="en-GB" sz="1000">
                <a:solidFill>
                  <a:schemeClr val="tx1"/>
                </a:solidFill>
              </a:rPr>
              <a:t>The focus groups described how there was no clear pathway for patients with an urgent dental need.</a:t>
            </a:r>
          </a:p>
        </p:txBody>
      </p:sp>
      <p:sp>
        <p:nvSpPr>
          <p:cNvPr id="28" name="TextBox 27">
            <a:extLst>
              <a:ext uri="{FF2B5EF4-FFF2-40B4-BE49-F238E27FC236}">
                <a16:creationId xmlns:a16="http://schemas.microsoft.com/office/drawing/2014/main" id="{4F8C8A77-9041-5117-5616-4FA54BC123B4}"/>
              </a:ext>
            </a:extLst>
          </p:cNvPr>
          <p:cNvSpPr txBox="1"/>
          <p:nvPr/>
        </p:nvSpPr>
        <p:spPr>
          <a:xfrm>
            <a:off x="670983" y="1434970"/>
            <a:ext cx="10876233" cy="261610"/>
          </a:xfrm>
          <a:prstGeom prst="rect">
            <a:avLst/>
          </a:prstGeom>
          <a:noFill/>
        </p:spPr>
        <p:txBody>
          <a:bodyPr wrap="square" rtlCol="0">
            <a:spAutoFit/>
          </a:bodyPr>
          <a:lstStyle/>
          <a:p>
            <a:r>
              <a:rPr lang="en-GB" sz="1100" b="1">
                <a:solidFill>
                  <a:schemeClr val="tx1"/>
                </a:solidFill>
              </a:rPr>
              <a:t>Dentists cited a number of challenges around access to dental care in focus groups</a:t>
            </a:r>
          </a:p>
        </p:txBody>
      </p:sp>
      <p:graphicFrame>
        <p:nvGraphicFramePr>
          <p:cNvPr id="3" name="Chart 2">
            <a:extLst>
              <a:ext uri="{FF2B5EF4-FFF2-40B4-BE49-F238E27FC236}">
                <a16:creationId xmlns:a16="http://schemas.microsoft.com/office/drawing/2014/main" id="{91456DDE-9C49-49FE-216E-CA5AF086CEEE}"/>
              </a:ext>
            </a:extLst>
          </p:cNvPr>
          <p:cNvGraphicFramePr>
            <a:graphicFrameLocks/>
          </p:cNvGraphicFramePr>
          <p:nvPr>
            <p:extLst>
              <p:ext uri="{D42A27DB-BD31-4B8C-83A1-F6EECF244321}">
                <p14:modId xmlns:p14="http://schemas.microsoft.com/office/powerpoint/2010/main" val="1763869072"/>
              </p:ext>
            </p:extLst>
          </p:nvPr>
        </p:nvGraphicFramePr>
        <p:xfrm>
          <a:off x="670983" y="3469689"/>
          <a:ext cx="5163760" cy="26912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73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CB47F1-75B5-5CE8-8597-C946CEB6AFB8}"/>
              </a:ext>
            </a:extLst>
          </p:cNvPr>
          <p:cNvSpPr/>
          <p:nvPr/>
        </p:nvSpPr>
        <p:spPr>
          <a:xfrm>
            <a:off x="669925" y="1655319"/>
            <a:ext cx="10882313" cy="1321228"/>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0" i="0">
              <a:solidFill>
                <a:schemeClr val="tx1"/>
              </a:solidFill>
              <a:effectLst/>
            </a:endParaRPr>
          </a:p>
        </p:txBody>
      </p:sp>
      <p:sp>
        <p:nvSpPr>
          <p:cNvPr id="8" name="Rectangle 7">
            <a:extLst>
              <a:ext uri="{FF2B5EF4-FFF2-40B4-BE49-F238E27FC236}">
                <a16:creationId xmlns:a16="http://schemas.microsoft.com/office/drawing/2014/main" id="{106CC285-F2AC-7F38-4199-1A6D1DC4B624}"/>
              </a:ext>
            </a:extLst>
          </p:cNvPr>
          <p:cNvSpPr/>
          <p:nvPr/>
        </p:nvSpPr>
        <p:spPr>
          <a:xfrm>
            <a:off x="771570" y="1518939"/>
            <a:ext cx="8488680" cy="294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spAutoFit/>
          </a:bodyPr>
          <a:lstStyle/>
          <a:p>
            <a:r>
              <a:rPr lang="en-GB" sz="1200" b="1">
                <a:solidFill>
                  <a:schemeClr val="tx1"/>
                </a:solidFill>
              </a:rPr>
              <a:t>GDS Contract: Dentists cite the national contract as a major reason for poor access to general dental services</a:t>
            </a:r>
          </a:p>
        </p:txBody>
      </p:sp>
      <p:sp>
        <p:nvSpPr>
          <p:cNvPr id="9" name="Rectangle 8">
            <a:extLst>
              <a:ext uri="{FF2B5EF4-FFF2-40B4-BE49-F238E27FC236}">
                <a16:creationId xmlns:a16="http://schemas.microsoft.com/office/drawing/2014/main" id="{869FDFB1-D356-2565-55BA-B2B76D179D3A}"/>
              </a:ext>
            </a:extLst>
          </p:cNvPr>
          <p:cNvSpPr/>
          <p:nvPr/>
        </p:nvSpPr>
        <p:spPr>
          <a:xfrm>
            <a:off x="677863" y="3173976"/>
            <a:ext cx="10882313" cy="1006435"/>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9705" indent="-179705" algn="l">
              <a:spcAft>
                <a:spcPts val="200"/>
              </a:spcAft>
              <a:buFont typeface="Arial" panose="020B0604020202020204" pitchFamily="34" charset="0"/>
              <a:buChar char="•"/>
            </a:pPr>
            <a:r>
              <a:rPr lang="en-GB" sz="1000">
                <a:solidFill>
                  <a:schemeClr val="tx1"/>
                </a:solidFill>
              </a:rPr>
              <a:t>Colleagues in BOB reflected that the ICB have been receptive and understand that the current contract isn’t fit for purpose. BOB has started a pilot for flexible commissioning, where the top 10% of the contract can vary depending on local needs – this has enabled practitioners to serve patients from underserved communities who require dental care. </a:t>
            </a:r>
            <a:endParaRPr lang="en-US"/>
          </a:p>
          <a:p>
            <a:pPr marL="179705" indent="-179705" algn="l">
              <a:spcAft>
                <a:spcPts val="200"/>
              </a:spcAft>
              <a:buFont typeface="Arial" panose="020B0604020202020204" pitchFamily="34" charset="0"/>
              <a:buChar char="•"/>
            </a:pPr>
            <a:r>
              <a:rPr lang="en-GB" sz="1000">
                <a:solidFill>
                  <a:schemeClr val="tx1"/>
                </a:solidFill>
              </a:rPr>
              <a:t>Colleagues feel positive that delegated commissioning will potentially enable different ways of working. </a:t>
            </a:r>
            <a:endParaRPr lang="en-GB" sz="1600" b="1">
              <a:solidFill>
                <a:schemeClr val="tx1"/>
              </a:solidFill>
              <a:cs typeface="Arial"/>
            </a:endParaRPr>
          </a:p>
        </p:txBody>
      </p:sp>
      <p:sp>
        <p:nvSpPr>
          <p:cNvPr id="10" name="Rectangle 9">
            <a:extLst>
              <a:ext uri="{FF2B5EF4-FFF2-40B4-BE49-F238E27FC236}">
                <a16:creationId xmlns:a16="http://schemas.microsoft.com/office/drawing/2014/main" id="{7AD2BCAB-3B3E-8A34-35C2-8D3668734DA2}"/>
              </a:ext>
            </a:extLst>
          </p:cNvPr>
          <p:cNvSpPr/>
          <p:nvPr/>
        </p:nvSpPr>
        <p:spPr>
          <a:xfrm>
            <a:off x="771570" y="3029976"/>
            <a:ext cx="9827168" cy="294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spAutoFit/>
          </a:bodyPr>
          <a:lstStyle/>
          <a:p>
            <a:r>
              <a:rPr lang="en-GB" sz="1200" b="1">
                <a:solidFill>
                  <a:schemeClr val="tx1"/>
                </a:solidFill>
              </a:rPr>
              <a:t>There may be an opportunity to explore the potential for Delegated Commissioning to improve access to general dental services</a:t>
            </a:r>
          </a:p>
        </p:txBody>
      </p:sp>
      <p:sp>
        <p:nvSpPr>
          <p:cNvPr id="11" name="Rectangle 10">
            <a:extLst>
              <a:ext uri="{FF2B5EF4-FFF2-40B4-BE49-F238E27FC236}">
                <a16:creationId xmlns:a16="http://schemas.microsoft.com/office/drawing/2014/main" id="{A63DA6A1-FBAE-47AA-8819-03180C86B11B}"/>
              </a:ext>
            </a:extLst>
          </p:cNvPr>
          <p:cNvSpPr/>
          <p:nvPr/>
        </p:nvSpPr>
        <p:spPr>
          <a:xfrm>
            <a:off x="669925" y="4476750"/>
            <a:ext cx="10890251" cy="1436688"/>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lgn="l">
              <a:spcAft>
                <a:spcPts val="200"/>
              </a:spcAft>
              <a:buFont typeface="Arial" panose="020B0604020202020204" pitchFamily="34" charset="0"/>
              <a:buChar char="•"/>
            </a:pPr>
            <a:r>
              <a:rPr kumimoji="0" lang="en-GB" sz="1000" b="0" i="0" u="none" strike="noStrike" kern="0" cap="none" spc="0" normalizeH="0" baseline="0" noProof="0">
                <a:ln>
                  <a:noFill/>
                </a:ln>
                <a:solidFill>
                  <a:prstClr val="black"/>
                </a:solidFill>
                <a:effectLst/>
                <a:uLnTx/>
                <a:uFillTx/>
                <a:latin typeface="Arial"/>
                <a:ea typeface="+mn-ea"/>
                <a:cs typeface="+mn-cs"/>
              </a:rPr>
              <a:t>Thames Valley Community Dental Services is a partnership between Berkshire Healthcare, Oxford Health and Central and North West NHS FT to provide Community Dental Services across the Thames Valley. They provide a range of specialist dental care to a both children and adult patients, who are unable to receive care from a general dental practitioner but don’t necessarily need to be seen in hospital.</a:t>
            </a:r>
            <a:r>
              <a:rPr lang="en-GB" sz="1000">
                <a:solidFill>
                  <a:prstClr val="black"/>
                </a:solidFill>
                <a:latin typeface="Arial"/>
              </a:rPr>
              <a:t> </a:t>
            </a:r>
            <a:endParaRPr kumimoji="0" lang="en-GB" sz="1000" b="0" i="0" u="none" strike="noStrike" kern="0" cap="none" spc="0" normalizeH="0" baseline="0" noProof="0">
              <a:ln>
                <a:noFill/>
              </a:ln>
              <a:solidFill>
                <a:prstClr val="black"/>
              </a:solidFill>
              <a:effectLst/>
              <a:uLnTx/>
              <a:uFillTx/>
              <a:latin typeface="Arial"/>
              <a:ea typeface="+mn-ea"/>
              <a:cs typeface="+mn-cs"/>
            </a:endParaRPr>
          </a:p>
          <a:p>
            <a:pPr marL="171450" lvl="8" indent="-171450" algn="l">
              <a:spcAft>
                <a:spcPts val="200"/>
              </a:spcAft>
              <a:buFont typeface="Arial" panose="020B0604020202020204" pitchFamily="34" charset="0"/>
              <a:buChar char="•"/>
              <a:defRPr/>
            </a:pPr>
            <a:r>
              <a:rPr kumimoji="0" lang="en-GB" sz="1000" b="0" i="0" u="none" strike="noStrike" kern="0" cap="none" spc="0" normalizeH="0" baseline="0" noProof="0">
                <a:ln>
                  <a:noFill/>
                </a:ln>
                <a:solidFill>
                  <a:prstClr val="black"/>
                </a:solidFill>
                <a:effectLst/>
                <a:uLnTx/>
                <a:uFillTx/>
                <a:latin typeface="Arial"/>
                <a:ea typeface="+mn-ea"/>
                <a:cs typeface="+mn-cs"/>
              </a:rPr>
              <a:t>Dentists </a:t>
            </a:r>
            <a:r>
              <a:rPr kumimoji="0" lang="en-GB" sz="1000" b="0" i="0" u="none" strike="noStrike" kern="0" cap="none" spc="0" normalizeH="0" baseline="0" noProof="0" err="1">
                <a:ln>
                  <a:noFill/>
                </a:ln>
                <a:solidFill>
                  <a:prstClr val="black"/>
                </a:solidFill>
                <a:effectLst/>
                <a:uLnTx/>
                <a:uFillTx/>
                <a:latin typeface="Arial"/>
                <a:ea typeface="+mn-ea"/>
                <a:cs typeface="+mn-cs"/>
              </a:rPr>
              <a:t>fro</a:t>
            </a:r>
            <a:r>
              <a:rPr lang="en-GB" sz="1000">
                <a:solidFill>
                  <a:prstClr val="black"/>
                </a:solidFill>
                <a:latin typeface="Arial"/>
              </a:rPr>
              <a:t>m the focus group reported that d</a:t>
            </a:r>
            <a:r>
              <a:rPr kumimoji="0" lang="en-GB" sz="1000" b="0" i="0" u="none" strike="noStrike" kern="0" cap="none" spc="0" normalizeH="0" baseline="0" noProof="0" err="1">
                <a:ln>
                  <a:noFill/>
                </a:ln>
                <a:solidFill>
                  <a:prstClr val="black"/>
                </a:solidFill>
                <a:effectLst/>
                <a:uLnTx/>
                <a:uFillTx/>
                <a:latin typeface="Arial"/>
                <a:ea typeface="+mn-ea"/>
                <a:cs typeface="+mn-cs"/>
              </a:rPr>
              <a:t>emand</a:t>
            </a:r>
            <a:r>
              <a:rPr kumimoji="0" lang="en-GB" sz="1000" b="0" i="0" u="none" strike="noStrike" kern="0" cap="none" spc="0" normalizeH="0" baseline="0" noProof="0">
                <a:ln>
                  <a:noFill/>
                </a:ln>
                <a:solidFill>
                  <a:prstClr val="black"/>
                </a:solidFill>
                <a:effectLst/>
                <a:uLnTx/>
                <a:uFillTx/>
                <a:latin typeface="Arial"/>
                <a:ea typeface="+mn-ea"/>
                <a:cs typeface="+mn-cs"/>
              </a:rPr>
              <a:t> on community dental services is huge and has </a:t>
            </a:r>
            <a:r>
              <a:rPr lang="en-GB" sz="1000">
                <a:solidFill>
                  <a:prstClr val="black"/>
                </a:solidFill>
                <a:latin typeface="Arial"/>
              </a:rPr>
              <a:t>worsened</a:t>
            </a:r>
            <a:r>
              <a:rPr kumimoji="0" lang="en-GB" sz="1000" b="0" i="0" u="none" strike="noStrike" kern="0" cap="none" spc="0" normalizeH="0" baseline="0" noProof="0">
                <a:ln>
                  <a:noFill/>
                </a:ln>
                <a:solidFill>
                  <a:prstClr val="black"/>
                </a:solidFill>
                <a:effectLst/>
                <a:uLnTx/>
                <a:uFillTx/>
                <a:latin typeface="Arial"/>
                <a:ea typeface="+mn-ea"/>
                <a:cs typeface="+mn-cs"/>
              </a:rPr>
              <a:t> since the Covid-19 pandemic, with an increase in inappropriate referrals to CDS due to lack of access to other NHS services. </a:t>
            </a:r>
            <a:r>
              <a:rPr lang="en-GB" sz="1000">
                <a:solidFill>
                  <a:prstClr val="black"/>
                </a:solidFill>
                <a:latin typeface="Arial"/>
              </a:rPr>
              <a:t> A</a:t>
            </a:r>
            <a:r>
              <a:rPr kumimoji="0" lang="en-GB" sz="1000" b="0" i="0" u="none" strike="noStrike" kern="0" cap="none" spc="0" normalizeH="0" baseline="0" noProof="0" err="1">
                <a:ln>
                  <a:noFill/>
                </a:ln>
                <a:solidFill>
                  <a:prstClr val="black"/>
                </a:solidFill>
                <a:effectLst/>
                <a:uLnTx/>
                <a:uFillTx/>
                <a:latin typeface="Arial"/>
                <a:ea typeface="+mn-ea"/>
                <a:cs typeface="+mn-cs"/>
              </a:rPr>
              <a:t>ccess</a:t>
            </a:r>
            <a:r>
              <a:rPr kumimoji="0" lang="en-GB" sz="1000" b="0" i="0" u="none" strike="noStrike" kern="0" cap="none" spc="0" normalizeH="0" baseline="0" noProof="0">
                <a:ln>
                  <a:noFill/>
                </a:ln>
                <a:solidFill>
                  <a:prstClr val="black"/>
                </a:solidFill>
                <a:effectLst/>
                <a:uLnTx/>
                <a:uFillTx/>
                <a:latin typeface="Arial"/>
                <a:ea typeface="+mn-ea"/>
                <a:cs typeface="+mn-cs"/>
              </a:rPr>
              <a:t> to acute theatre space for vulnerable groups is a particular challenge.</a:t>
            </a:r>
            <a:endParaRPr lang="en-GB" sz="1000">
              <a:solidFill>
                <a:prstClr val="black"/>
              </a:solidFill>
              <a:latin typeface="Arial"/>
              <a:cs typeface="Arial"/>
            </a:endParaRPr>
          </a:p>
          <a:p>
            <a:pPr marL="171450" marR="0" lvl="8" indent="-171450" algn="l" defTabSz="914400" eaLnBrk="1" fontAlgn="auto" latinLnBrk="0" hangingPunct="1">
              <a:spcAft>
                <a:spcPts val="200"/>
              </a:spcAft>
              <a:buClrTx/>
              <a:buSzTx/>
              <a:buFont typeface="Arial" panose="020B0604020202020204" pitchFamily="34" charset="0"/>
              <a:buChar char="•"/>
              <a:tabLst/>
              <a:defRPr/>
            </a:pPr>
            <a:r>
              <a:rPr kumimoji="0" lang="en-GB" sz="1000" i="0" u="none" strike="noStrike" kern="0" cap="none" spc="0" normalizeH="0" baseline="0" noProof="0">
                <a:ln>
                  <a:noFill/>
                </a:ln>
                <a:solidFill>
                  <a:schemeClr val="tx1"/>
                </a:solidFill>
                <a:effectLst/>
                <a:uLnTx/>
                <a:uFillTx/>
                <a:latin typeface="Arial"/>
                <a:ea typeface="+mn-ea"/>
                <a:cs typeface="+mn-cs"/>
              </a:rPr>
              <a:t>There are reportedly currently </a:t>
            </a:r>
            <a:r>
              <a:rPr lang="en-GB" sz="1000">
                <a:solidFill>
                  <a:schemeClr val="tx1"/>
                </a:solidFill>
                <a:latin typeface="Arial"/>
              </a:rPr>
              <a:t>a significant number of</a:t>
            </a:r>
            <a:r>
              <a:rPr kumimoji="0" lang="en-GB" sz="1000" i="0" u="none" strike="noStrike" kern="0" cap="none" spc="0" normalizeH="0" baseline="0" noProof="0">
                <a:ln>
                  <a:noFill/>
                </a:ln>
                <a:solidFill>
                  <a:schemeClr val="tx1"/>
                </a:solidFill>
                <a:effectLst/>
                <a:uLnTx/>
                <a:uFillTx/>
                <a:latin typeface="Arial"/>
                <a:ea typeface="+mn-ea"/>
                <a:cs typeface="+mn-cs"/>
              </a:rPr>
              <a:t> children on the waiting list with over 12 months waiting time in Oxford Health.</a:t>
            </a:r>
            <a:endParaRPr lang="en-GB" sz="1000" i="0" u="none" strike="noStrike" kern="0" cap="none" spc="0" normalizeH="0" baseline="0" noProof="0">
              <a:ln>
                <a:noFill/>
              </a:ln>
              <a:solidFill>
                <a:schemeClr val="tx1"/>
              </a:solidFill>
              <a:effectLst/>
              <a:uLnTx/>
              <a:uFillTx/>
              <a:latin typeface="Arial"/>
              <a:cs typeface="Arial"/>
            </a:endParaRPr>
          </a:p>
        </p:txBody>
      </p:sp>
      <p:sp>
        <p:nvSpPr>
          <p:cNvPr id="12" name="Rectangle 11">
            <a:extLst>
              <a:ext uri="{FF2B5EF4-FFF2-40B4-BE49-F238E27FC236}">
                <a16:creationId xmlns:a16="http://schemas.microsoft.com/office/drawing/2014/main" id="{FEF94C91-61A3-9104-0649-73B94EA768AD}"/>
              </a:ext>
            </a:extLst>
          </p:cNvPr>
          <p:cNvSpPr/>
          <p:nvPr/>
        </p:nvSpPr>
        <p:spPr>
          <a:xfrm>
            <a:off x="771570" y="4271172"/>
            <a:ext cx="2264319" cy="294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spAutoFit/>
          </a:bodyPr>
          <a:lstStyle/>
          <a:p>
            <a:r>
              <a:rPr lang="en-GB" sz="1200" b="1">
                <a:solidFill>
                  <a:schemeClr val="tx1"/>
                </a:solidFill>
              </a:rPr>
              <a:t>Community Dental Services</a:t>
            </a:r>
          </a:p>
        </p:txBody>
      </p:sp>
      <p:sp>
        <p:nvSpPr>
          <p:cNvPr id="7" name="Content Placeholder 34">
            <a:extLst>
              <a:ext uri="{FF2B5EF4-FFF2-40B4-BE49-F238E27FC236}">
                <a16:creationId xmlns:a16="http://schemas.microsoft.com/office/drawing/2014/main" id="{2950BC78-6EE7-822D-39FE-A91C441A429A}"/>
              </a:ext>
            </a:extLst>
          </p:cNvPr>
          <p:cNvSpPr txBox="1">
            <a:spLocks/>
          </p:cNvSpPr>
          <p:nvPr/>
        </p:nvSpPr>
        <p:spPr>
          <a:xfrm>
            <a:off x="812463" y="1832416"/>
            <a:ext cx="10708555" cy="948978"/>
          </a:xfrm>
          <a:prstGeom prst="rect">
            <a:avLst/>
          </a:prstGeom>
        </p:spPr>
        <p:txBody>
          <a:bodyPr vert="horz" wrap="square" lIns="0" tIns="0" rIns="0" bIns="0" rtlCol="0">
            <a:sp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180000" indent="-180000">
              <a:spcAft>
                <a:spcPts val="200"/>
              </a:spcAft>
              <a:buFont typeface="Arial" panose="020B0604020202020204" pitchFamily="34" charset="0"/>
              <a:buChar char="•"/>
            </a:pPr>
            <a:r>
              <a:rPr lang="en-GB" sz="1000" b="0">
                <a:solidFill>
                  <a:schemeClr val="tx1"/>
                </a:solidFill>
              </a:rPr>
              <a:t>Under the GDS contract, dentists are paid a capitated amount based on the number of NHS patients they have on their books. Under their contracts, they are then obliged to provide a certain number of UDA’s (or Units of Dental Activity) within that 12-month period.  </a:t>
            </a:r>
          </a:p>
          <a:p>
            <a:pPr marL="180000" indent="-180000">
              <a:spcAft>
                <a:spcPts val="200"/>
              </a:spcAft>
              <a:buFont typeface="Arial" panose="020B0604020202020204" pitchFamily="34" charset="0"/>
              <a:buChar char="•"/>
            </a:pPr>
            <a:r>
              <a:rPr lang="en-GB" sz="1000" b="0">
                <a:solidFill>
                  <a:schemeClr val="tx1"/>
                </a:solidFill>
              </a:rPr>
              <a:t>There was broad agreement amongst dentists in BOB that this contract disincentivised dentists from taking on NHS patients or from providing more complex treatments. Firstly because of the capitated nature of the payment mechanism (“highly skilled dental practitioners are getting the same whether they do 2 root canals or 6”) and also because the activity weighting is out of date – the GDS contract that was drawn up based on activity monitored for 6 months in 2005 in each area. Since, the population and demographics has changed, with BOB having an aging population with multiple long-term conditions.</a:t>
            </a:r>
          </a:p>
        </p:txBody>
      </p:sp>
      <p:sp>
        <p:nvSpPr>
          <p:cNvPr id="18" name="Title 1">
            <a:extLst>
              <a:ext uri="{FF2B5EF4-FFF2-40B4-BE49-F238E27FC236}">
                <a16:creationId xmlns:a16="http://schemas.microsoft.com/office/drawing/2014/main" id="{35CEA4A4-4AE1-D0AF-FAAC-5F11ACC1A557}"/>
              </a:ext>
            </a:extLst>
          </p:cNvPr>
          <p:cNvSpPr txBox="1">
            <a:spLocks/>
          </p:cNvSpPr>
          <p:nvPr/>
        </p:nvSpPr>
        <p:spPr>
          <a:xfrm>
            <a:off x="670983" y="596900"/>
            <a:ext cx="10876233" cy="774700"/>
          </a:xfrm>
          <a:prstGeom prst="rect">
            <a:avLst/>
          </a:prstGeom>
          <a:solidFill>
            <a:schemeClr val="bg1"/>
          </a:solidFill>
        </p:spPr>
        <p:txBody>
          <a:bodyPr vert="horz" lIns="0" tIns="0" rIns="0" bIns="0" rtlCol="0" anchor="t" anchorCtr="0">
            <a:noAutofit/>
          </a:bodyPr>
          <a:lstStyle>
            <a:lvl1pPr>
              <a:defRPr sz="3200" b="1">
                <a:solidFill>
                  <a:schemeClr val="tx2"/>
                </a:solidFill>
                <a:latin typeface="+mj-lt"/>
                <a:ea typeface="+mj-ea"/>
                <a:cs typeface="Arial" panose="020B0604020202020204" pitchFamily="34" charset="0"/>
              </a:defRPr>
            </a:lvl1pPr>
          </a:lstStyle>
          <a:p>
            <a:r>
              <a:rPr lang="en-GB" sz="2300">
                <a:cs typeface="Arial"/>
              </a:rPr>
              <a:t>The national contract was cited as a major reason for poor access to dental services but delegated commissioning could help</a:t>
            </a:r>
          </a:p>
        </p:txBody>
      </p:sp>
      <p:sp>
        <p:nvSpPr>
          <p:cNvPr id="53" name="Rectangle: Top Corners Rounded 52">
            <a:extLst>
              <a:ext uri="{FF2B5EF4-FFF2-40B4-BE49-F238E27FC236}">
                <a16:creationId xmlns:a16="http://schemas.microsoft.com/office/drawing/2014/main" id="{D108925E-4719-6455-6BA1-64D81FE808A5}"/>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5" name="TextBox 54">
            <a:extLst>
              <a:ext uri="{FF2B5EF4-FFF2-40B4-BE49-F238E27FC236}">
                <a16:creationId xmlns:a16="http://schemas.microsoft.com/office/drawing/2014/main" id="{2174D653-72D0-362A-05D9-3EA97ECFA90F}"/>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57" name="Rectangle: Top Corners Rounded 56">
            <a:extLst>
              <a:ext uri="{FF2B5EF4-FFF2-40B4-BE49-F238E27FC236}">
                <a16:creationId xmlns:a16="http://schemas.microsoft.com/office/drawing/2014/main" id="{4124B3EB-4435-BE5C-42C7-5B4F63883F28}"/>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9" name="Rectangle: Top Corners Rounded 58">
            <a:extLst>
              <a:ext uri="{FF2B5EF4-FFF2-40B4-BE49-F238E27FC236}">
                <a16:creationId xmlns:a16="http://schemas.microsoft.com/office/drawing/2014/main" id="{A60FCB89-80B0-71D2-1FEA-49909CE4848E}"/>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1" name="TextBox 60">
            <a:extLst>
              <a:ext uri="{FF2B5EF4-FFF2-40B4-BE49-F238E27FC236}">
                <a16:creationId xmlns:a16="http://schemas.microsoft.com/office/drawing/2014/main" id="{7F076CFC-9C1D-0AAD-FF8A-74B3B7D3839D}"/>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63" name="TextBox 62">
            <a:extLst>
              <a:ext uri="{FF2B5EF4-FFF2-40B4-BE49-F238E27FC236}">
                <a16:creationId xmlns:a16="http://schemas.microsoft.com/office/drawing/2014/main" id="{31416B93-809B-78EC-EC8D-E578BC06E09C}"/>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65" name="Rectangle: Top Corners Rounded 64">
            <a:extLst>
              <a:ext uri="{FF2B5EF4-FFF2-40B4-BE49-F238E27FC236}">
                <a16:creationId xmlns:a16="http://schemas.microsoft.com/office/drawing/2014/main" id="{1C38D484-8D00-70D9-DC9F-A5A01F9DF149}"/>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7" name="Rectangle: Top Corners Rounded 66">
            <a:extLst>
              <a:ext uri="{FF2B5EF4-FFF2-40B4-BE49-F238E27FC236}">
                <a16:creationId xmlns:a16="http://schemas.microsoft.com/office/drawing/2014/main" id="{9967AD25-CDA8-9A20-50A9-0E046D5B89E2}"/>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9" name="Rectangle: Top Corners Rounded 68">
            <a:extLst>
              <a:ext uri="{FF2B5EF4-FFF2-40B4-BE49-F238E27FC236}">
                <a16:creationId xmlns:a16="http://schemas.microsoft.com/office/drawing/2014/main" id="{3F92C994-C517-09F7-BDBD-88983F11A030}"/>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1" name="TextBox 70">
            <a:extLst>
              <a:ext uri="{FF2B5EF4-FFF2-40B4-BE49-F238E27FC236}">
                <a16:creationId xmlns:a16="http://schemas.microsoft.com/office/drawing/2014/main" id="{033D5B2B-F31F-CD03-264A-C260BF1FE672}"/>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73" name="TextBox 72">
            <a:extLst>
              <a:ext uri="{FF2B5EF4-FFF2-40B4-BE49-F238E27FC236}">
                <a16:creationId xmlns:a16="http://schemas.microsoft.com/office/drawing/2014/main" id="{830D9227-6314-38E9-377E-B603269A2E93}"/>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75" name="TextBox 74">
            <a:extLst>
              <a:ext uri="{FF2B5EF4-FFF2-40B4-BE49-F238E27FC236}">
                <a16:creationId xmlns:a16="http://schemas.microsoft.com/office/drawing/2014/main" id="{F2C0CDF7-7B8E-2EE3-8DFE-ED9C45887319}"/>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77" name="Rectangle: Top Corners Rounded 76">
            <a:extLst>
              <a:ext uri="{FF2B5EF4-FFF2-40B4-BE49-F238E27FC236}">
                <a16:creationId xmlns:a16="http://schemas.microsoft.com/office/drawing/2014/main" id="{B3DB3AF6-19A9-6B02-480E-57E906267021}"/>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9" name="TextBox 78">
            <a:extLst>
              <a:ext uri="{FF2B5EF4-FFF2-40B4-BE49-F238E27FC236}">
                <a16:creationId xmlns:a16="http://schemas.microsoft.com/office/drawing/2014/main" id="{7DB23827-9C20-8E9A-EDE5-71AE8CABB5DB}"/>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492735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9A72-B9D3-0B65-5B9B-3F42CD4A0FAC}"/>
              </a:ext>
            </a:extLst>
          </p:cNvPr>
          <p:cNvSpPr>
            <a:spLocks noGrp="1"/>
          </p:cNvSpPr>
          <p:nvPr>
            <p:ph type="title"/>
          </p:nvPr>
        </p:nvSpPr>
        <p:spPr>
          <a:xfrm>
            <a:off x="670983" y="576118"/>
            <a:ext cx="10876233" cy="774700"/>
          </a:xfrm>
          <a:solidFill>
            <a:schemeClr val="bg1"/>
          </a:solidFill>
        </p:spPr>
        <p:txBody>
          <a:bodyPr/>
          <a:lstStyle/>
          <a:p>
            <a:pPr marL="0" indent="0">
              <a:buNone/>
            </a:pPr>
            <a:r>
              <a:rPr lang="en-GB" sz="2300" b="1">
                <a:latin typeface="Arial"/>
                <a:cs typeface="Arial"/>
              </a:rPr>
              <a:t>Local reports suggests there is scope to make even more use of capacity in community pharmacy and optometry </a:t>
            </a:r>
          </a:p>
        </p:txBody>
      </p:sp>
      <p:sp>
        <p:nvSpPr>
          <p:cNvPr id="12" name="Rectangle 11">
            <a:extLst>
              <a:ext uri="{FF2B5EF4-FFF2-40B4-BE49-F238E27FC236}">
                <a16:creationId xmlns:a16="http://schemas.microsoft.com/office/drawing/2014/main" id="{2670A157-0959-F02C-16C7-EDA02B074A83}"/>
              </a:ext>
            </a:extLst>
          </p:cNvPr>
          <p:cNvSpPr/>
          <p:nvPr/>
        </p:nvSpPr>
        <p:spPr>
          <a:xfrm>
            <a:off x="9608858" y="1504854"/>
            <a:ext cx="692141" cy="725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F5AC81B-1EE8-CE13-1ADB-604330396D64}"/>
              </a:ext>
            </a:extLst>
          </p:cNvPr>
          <p:cNvSpPr/>
          <p:nvPr/>
        </p:nvSpPr>
        <p:spPr>
          <a:xfrm>
            <a:off x="670984" y="1662872"/>
            <a:ext cx="5366848" cy="4598228"/>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solidFill>
                <a:schemeClr val="tx1"/>
              </a:solidFill>
            </a:endParaRPr>
          </a:p>
        </p:txBody>
      </p:sp>
      <p:sp>
        <p:nvSpPr>
          <p:cNvPr id="23" name="Rectangle 22">
            <a:extLst>
              <a:ext uri="{FF2B5EF4-FFF2-40B4-BE49-F238E27FC236}">
                <a16:creationId xmlns:a16="http://schemas.microsoft.com/office/drawing/2014/main" id="{FD22221A-6654-9FDB-D46F-278A115A71F4}"/>
              </a:ext>
            </a:extLst>
          </p:cNvPr>
          <p:cNvSpPr/>
          <p:nvPr/>
        </p:nvSpPr>
        <p:spPr>
          <a:xfrm>
            <a:off x="2089034" y="1568453"/>
            <a:ext cx="2073106" cy="195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Community Pharmacy </a:t>
            </a:r>
          </a:p>
        </p:txBody>
      </p:sp>
      <p:sp>
        <p:nvSpPr>
          <p:cNvPr id="25" name="Content Placeholder 1">
            <a:extLst>
              <a:ext uri="{FF2B5EF4-FFF2-40B4-BE49-F238E27FC236}">
                <a16:creationId xmlns:a16="http://schemas.microsoft.com/office/drawing/2014/main" id="{8C6AA403-132C-3511-136B-A1C411A5FFB8}"/>
              </a:ext>
            </a:extLst>
          </p:cNvPr>
          <p:cNvSpPr txBox="1">
            <a:spLocks/>
          </p:cNvSpPr>
          <p:nvPr/>
        </p:nvSpPr>
        <p:spPr>
          <a:xfrm>
            <a:off x="311851" y="4071780"/>
            <a:ext cx="5631749" cy="1269556"/>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lvl="1" indent="0">
              <a:lnSpc>
                <a:spcPct val="100000"/>
              </a:lnSpc>
              <a:buNone/>
            </a:pPr>
            <a:endParaRPr lang="en-US" sz="1000"/>
          </a:p>
        </p:txBody>
      </p:sp>
      <p:sp>
        <p:nvSpPr>
          <p:cNvPr id="11" name="TextBox 10">
            <a:extLst>
              <a:ext uri="{FF2B5EF4-FFF2-40B4-BE49-F238E27FC236}">
                <a16:creationId xmlns:a16="http://schemas.microsoft.com/office/drawing/2014/main" id="{47139DEF-AE2F-FFCA-D6ED-8925004ED824}"/>
              </a:ext>
            </a:extLst>
          </p:cNvPr>
          <p:cNvSpPr txBox="1"/>
          <p:nvPr/>
        </p:nvSpPr>
        <p:spPr>
          <a:xfrm>
            <a:off x="723175" y="1740046"/>
            <a:ext cx="5157786" cy="4431983"/>
          </a:xfrm>
          <a:prstGeom prst="rect">
            <a:avLst/>
          </a:prstGeom>
          <a:noFill/>
        </p:spPr>
        <p:txBody>
          <a:bodyPr wrap="square" lIns="91440" tIns="45720" rIns="91440" bIns="45720" rtlCol="0" anchor="t">
            <a:spAutoFit/>
          </a:bodyPr>
          <a:lstStyle/>
          <a:p>
            <a:pPr algn="l">
              <a:spcAft>
                <a:spcPts val="1200"/>
              </a:spcAft>
            </a:pPr>
            <a:r>
              <a:rPr lang="en-GB" sz="1100" b="1">
                <a:solidFill>
                  <a:schemeClr val="tx1"/>
                </a:solidFill>
              </a:rPr>
              <a:t>Access affected by closures and reduced hours</a:t>
            </a:r>
          </a:p>
          <a:p>
            <a:pPr algn="l">
              <a:spcAft>
                <a:spcPts val="1200"/>
              </a:spcAft>
            </a:pPr>
            <a:r>
              <a:rPr lang="en-GB" sz="1100">
                <a:solidFill>
                  <a:schemeClr val="tx1"/>
                </a:solidFill>
              </a:rPr>
              <a:t>Reportedly there have been 20 closures in Oxfordshire and 5 in Berkshire West in 2 years, with 17 closing in 23/24 (majority Lloyds pharmacies in Sainsburys stores) alongside some 100-hour pharmacies reducing their opening hours (mainly only the 9pm-12am midnight slot). There were concerns over what this means for broader primary care when the commitment in BOB is for more patient care to be carried out by community pharmacists. </a:t>
            </a:r>
          </a:p>
          <a:p>
            <a:pPr algn="l">
              <a:spcAft>
                <a:spcPts val="1200"/>
              </a:spcAft>
            </a:pPr>
            <a:r>
              <a:rPr lang="en-GB" sz="1100" b="1">
                <a:solidFill>
                  <a:schemeClr val="tx1"/>
                </a:solidFill>
              </a:rPr>
              <a:t>Community Pharmacy Consultation Service Scheme (CPCS)</a:t>
            </a:r>
          </a:p>
          <a:p>
            <a:pPr algn="l">
              <a:spcAft>
                <a:spcPts val="1200"/>
              </a:spcAft>
            </a:pPr>
            <a:r>
              <a:rPr lang="en-GB" sz="1100">
                <a:solidFill>
                  <a:schemeClr val="tx1"/>
                </a:solidFill>
                <a:latin typeface="+mn-lt"/>
              </a:rPr>
              <a:t>BOB has the second highest number of referrals to CPCS across the Southeast Region, achieving the third highest number of referrals comparative to population (50 per 100k). The Primary Care Access and Recovery Plan for BOB reports 7,767 referrals have been made since April 2023, which equates to 1,295 hours of saved practice appointment time. </a:t>
            </a:r>
          </a:p>
          <a:p>
            <a:pPr algn="l">
              <a:spcAft>
                <a:spcPts val="1200"/>
              </a:spcAft>
            </a:pPr>
            <a:r>
              <a:rPr lang="en-GB" sz="1100">
                <a:solidFill>
                  <a:schemeClr val="tx1"/>
                </a:solidFill>
                <a:latin typeface="+mn-lt"/>
              </a:rPr>
              <a:t>122 BOB practices are ‘Live’ and referring their patients to community pharmacists via CPCS, with a further 27 ‘Engaged’ with the service and preparing to ‘Go Live’. Some GPs reported that practices advocate the initiative to their patients and find they are willing to be referred. However, it’s reported that patients living in more rural areas have found travel (and associated costs) a deterrent when it comes to using a pharmacy rather than their GP. There is a low rate of referral to CPCS from Thames Valley 111 services with just 0.4% recommended to attend. In line with national plans, BOB will develop the CPCS service into the Pharmacy First scheme in 2024. </a:t>
            </a:r>
            <a:endParaRPr lang="en-GB" sz="1100">
              <a:solidFill>
                <a:schemeClr val="tx1"/>
              </a:solidFill>
              <a:latin typeface="+mn-lt"/>
              <a:cs typeface="Arial"/>
            </a:endParaRPr>
          </a:p>
        </p:txBody>
      </p:sp>
      <p:sp>
        <p:nvSpPr>
          <p:cNvPr id="14" name="Rectangle 13">
            <a:extLst>
              <a:ext uri="{FF2B5EF4-FFF2-40B4-BE49-F238E27FC236}">
                <a16:creationId xmlns:a16="http://schemas.microsoft.com/office/drawing/2014/main" id="{ED62AA4E-E9A1-7277-72FE-39058A2CE1A4}"/>
              </a:ext>
            </a:extLst>
          </p:cNvPr>
          <p:cNvSpPr/>
          <p:nvPr/>
        </p:nvSpPr>
        <p:spPr>
          <a:xfrm>
            <a:off x="6096000" y="1665882"/>
            <a:ext cx="5366848" cy="4598228"/>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solidFill>
                <a:schemeClr val="tx1"/>
              </a:solidFill>
            </a:endParaRPr>
          </a:p>
        </p:txBody>
      </p:sp>
      <p:sp>
        <p:nvSpPr>
          <p:cNvPr id="16" name="Rectangle 15">
            <a:extLst>
              <a:ext uri="{FF2B5EF4-FFF2-40B4-BE49-F238E27FC236}">
                <a16:creationId xmlns:a16="http://schemas.microsoft.com/office/drawing/2014/main" id="{AF419A3D-0E02-E275-0994-A246CC809A4D}"/>
              </a:ext>
            </a:extLst>
          </p:cNvPr>
          <p:cNvSpPr/>
          <p:nvPr/>
        </p:nvSpPr>
        <p:spPr>
          <a:xfrm>
            <a:off x="7792346" y="1571463"/>
            <a:ext cx="2073106" cy="195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Optometry  </a:t>
            </a:r>
          </a:p>
        </p:txBody>
      </p:sp>
      <p:sp>
        <p:nvSpPr>
          <p:cNvPr id="5" name="Content Placeholder 2">
            <a:extLst>
              <a:ext uri="{FF2B5EF4-FFF2-40B4-BE49-F238E27FC236}">
                <a16:creationId xmlns:a16="http://schemas.microsoft.com/office/drawing/2014/main" id="{DDF0B335-7503-571C-E10F-67E21D2D1512}"/>
              </a:ext>
            </a:extLst>
          </p:cNvPr>
          <p:cNvSpPr txBox="1">
            <a:spLocks/>
          </p:cNvSpPr>
          <p:nvPr/>
        </p:nvSpPr>
        <p:spPr>
          <a:xfrm>
            <a:off x="6302733" y="1930409"/>
            <a:ext cx="5027255" cy="4205146"/>
          </a:xfrm>
          <a:prstGeom prst="rect">
            <a:avLst/>
          </a:prstGeom>
        </p:spPr>
        <p:txBody>
          <a:bodyPr vert="horz" lIns="0" tIns="0" rIns="0" bIns="0" rtlCol="0" anchor="t">
            <a:no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r>
              <a:rPr lang="en-GB" sz="1100"/>
              <a:t>Minor Eye Condition Service (MECS)</a:t>
            </a:r>
          </a:p>
          <a:p>
            <a:r>
              <a:rPr lang="en-GB" sz="1100" b="0"/>
              <a:t>Same day access to Optometry services is available to residents in BOB with acute minor eye conditions through the Minor Eye Conditions Community Service (MECS). This is an NHS-funded service provided by a number of opticians offering NHS services, designed to ensure patients see the right person first time (and reduce pressure on general practice by doing so). </a:t>
            </a:r>
          </a:p>
          <a:p>
            <a:r>
              <a:rPr lang="en-GB" sz="1100" b="0"/>
              <a:t>However, our focus group discussions with optometrists indicate that MECS is likely underutilised. The perception amongst opticians in our Ophthalmology Focus Group was that there was varied use of the MECS service across BOB, with very limited uptake in some areas e.g. Berkshire West. This was thought to be due to low awareness of the service amongst the appropriate referrers. </a:t>
            </a:r>
          </a:p>
          <a:p>
            <a:r>
              <a:rPr lang="en-GB" sz="1100" b="0"/>
              <a:t>Another reflection from the focus group was that access to MECS could be expanded if the terms of the contract were better. There was broad agreement amongst opticians in the Ophthalmology Focus Group that more opticians would participate in the NHS scheme if terms of remuneration were better. </a:t>
            </a:r>
          </a:p>
          <a:p>
            <a:pPr>
              <a:defRPr/>
            </a:pPr>
            <a:r>
              <a:rPr lang="en-GB" sz="1100" b="0"/>
              <a:t>There was also anecdotal evidence from the focus group that referral to the MECS service was not happening at the GP reception triage stage but rather at the point where patients are seeing or speaking to a GP. This means that the MECS appointment has not saved a GP appointment. Better triage and navigation could improve the efficiency and effectiveness of the scheme. </a:t>
            </a:r>
            <a:endParaRPr lang="en-GB" sz="1100" b="0">
              <a:highlight>
                <a:srgbClr val="FFFF00"/>
              </a:highlight>
            </a:endParaRPr>
          </a:p>
        </p:txBody>
      </p:sp>
      <p:sp>
        <p:nvSpPr>
          <p:cNvPr id="4" name="Rectangle: Top Corners Rounded 3">
            <a:extLst>
              <a:ext uri="{FF2B5EF4-FFF2-40B4-BE49-F238E27FC236}">
                <a16:creationId xmlns:a16="http://schemas.microsoft.com/office/drawing/2014/main" id="{4FCBF52A-0238-D5DF-9412-C03874E7BDA3}"/>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 name="TextBox 6">
            <a:extLst>
              <a:ext uri="{FF2B5EF4-FFF2-40B4-BE49-F238E27FC236}">
                <a16:creationId xmlns:a16="http://schemas.microsoft.com/office/drawing/2014/main" id="{868A2FBE-7482-ADC3-5C2D-FECC263228D1}"/>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8" name="Rectangle: Top Corners Rounded 17">
            <a:extLst>
              <a:ext uri="{FF2B5EF4-FFF2-40B4-BE49-F238E27FC236}">
                <a16:creationId xmlns:a16="http://schemas.microsoft.com/office/drawing/2014/main" id="{6B08DEC4-7011-D216-1626-A50A814072BC}"/>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4" name="Rectangle: Top Corners Rounded 23">
            <a:extLst>
              <a:ext uri="{FF2B5EF4-FFF2-40B4-BE49-F238E27FC236}">
                <a16:creationId xmlns:a16="http://schemas.microsoft.com/office/drawing/2014/main" id="{CF91CDAE-8D04-7A11-E74E-02764C46BFE3}"/>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ED6403E3-0E22-9F3D-34B1-04169A9B0813}"/>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7B1C5A62-44F5-AC1E-6686-26687DD16BEF}"/>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5" name="Rectangle: Top Corners Rounded 34">
            <a:extLst>
              <a:ext uri="{FF2B5EF4-FFF2-40B4-BE49-F238E27FC236}">
                <a16:creationId xmlns:a16="http://schemas.microsoft.com/office/drawing/2014/main" id="{093F45EE-F5A1-7B04-965C-98ECE771925B}"/>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Rectangle: Top Corners Rounded 39">
            <a:extLst>
              <a:ext uri="{FF2B5EF4-FFF2-40B4-BE49-F238E27FC236}">
                <a16:creationId xmlns:a16="http://schemas.microsoft.com/office/drawing/2014/main" id="{E3A52DA4-D276-E9D0-B1BA-28FB23A5354C}"/>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2" name="Rectangle: Top Corners Rounded 41">
            <a:extLst>
              <a:ext uri="{FF2B5EF4-FFF2-40B4-BE49-F238E27FC236}">
                <a16:creationId xmlns:a16="http://schemas.microsoft.com/office/drawing/2014/main" id="{3BBD7134-5D4A-966D-B339-0D43AD760752}"/>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4" name="TextBox 43">
            <a:extLst>
              <a:ext uri="{FF2B5EF4-FFF2-40B4-BE49-F238E27FC236}">
                <a16:creationId xmlns:a16="http://schemas.microsoft.com/office/drawing/2014/main" id="{5E2BC181-915A-7C72-1461-FCC1E97E32A3}"/>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6" name="TextBox 45">
            <a:extLst>
              <a:ext uri="{FF2B5EF4-FFF2-40B4-BE49-F238E27FC236}">
                <a16:creationId xmlns:a16="http://schemas.microsoft.com/office/drawing/2014/main" id="{C6BDEDAD-EC45-DBB5-38E5-81EB2293A401}"/>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8" name="TextBox 47">
            <a:extLst>
              <a:ext uri="{FF2B5EF4-FFF2-40B4-BE49-F238E27FC236}">
                <a16:creationId xmlns:a16="http://schemas.microsoft.com/office/drawing/2014/main" id="{B938859D-6B04-DCC0-7282-61D3A4AC9688}"/>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0" name="Rectangle: Top Corners Rounded 49">
            <a:extLst>
              <a:ext uri="{FF2B5EF4-FFF2-40B4-BE49-F238E27FC236}">
                <a16:creationId xmlns:a16="http://schemas.microsoft.com/office/drawing/2014/main" id="{8BFB0372-B779-1EE6-69C7-48A827BE5F97}"/>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2" name="TextBox 51">
            <a:extLst>
              <a:ext uri="{FF2B5EF4-FFF2-40B4-BE49-F238E27FC236}">
                <a16:creationId xmlns:a16="http://schemas.microsoft.com/office/drawing/2014/main" id="{F4929B52-C9DF-2E7A-F9ED-6989D8D9DBAF}"/>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37690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8548-DDF1-4DD5-B700-C0D63C6F0667}"/>
              </a:ext>
            </a:extLst>
          </p:cNvPr>
          <p:cNvSpPr>
            <a:spLocks noGrp="1"/>
          </p:cNvSpPr>
          <p:nvPr>
            <p:ph type="title"/>
          </p:nvPr>
        </p:nvSpPr>
        <p:spPr/>
        <p:txBody>
          <a:bodyPr/>
          <a:lstStyle/>
          <a:p>
            <a:r>
              <a:rPr lang="en-GB" sz="2300">
                <a:latin typeface="Arial"/>
                <a:cs typeface="Arial"/>
              </a:rPr>
              <a:t>Good Practice on Continuity</a:t>
            </a:r>
          </a:p>
        </p:txBody>
      </p:sp>
      <p:sp>
        <p:nvSpPr>
          <p:cNvPr id="4" name="Arrow: Chevron 3">
            <a:extLst>
              <a:ext uri="{FF2B5EF4-FFF2-40B4-BE49-F238E27FC236}">
                <a16:creationId xmlns:a16="http://schemas.microsoft.com/office/drawing/2014/main" id="{95C7BDB7-85FF-F417-BBC2-CEB951CB0E4A}"/>
              </a:ext>
            </a:extLst>
          </p:cNvPr>
          <p:cNvSpPr/>
          <p:nvPr/>
        </p:nvSpPr>
        <p:spPr>
          <a:xfrm>
            <a:off x="670984" y="2263794"/>
            <a:ext cx="2826744" cy="441306"/>
          </a:xfrm>
          <a:prstGeom prst="chevron">
            <a:avLst>
              <a:gd name="adj" fmla="val 342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Identification </a:t>
            </a:r>
          </a:p>
        </p:txBody>
      </p:sp>
      <p:sp>
        <p:nvSpPr>
          <p:cNvPr id="5" name="Arrow: Chevron 4">
            <a:extLst>
              <a:ext uri="{FF2B5EF4-FFF2-40B4-BE49-F238E27FC236}">
                <a16:creationId xmlns:a16="http://schemas.microsoft.com/office/drawing/2014/main" id="{90BBC97E-B892-5F26-9930-4E075C631398}"/>
              </a:ext>
            </a:extLst>
          </p:cNvPr>
          <p:cNvSpPr/>
          <p:nvPr/>
        </p:nvSpPr>
        <p:spPr>
          <a:xfrm>
            <a:off x="3408395" y="2263794"/>
            <a:ext cx="2826744" cy="441306"/>
          </a:xfrm>
          <a:prstGeom prst="chevron">
            <a:avLst>
              <a:gd name="adj" fmla="val 342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Assessment</a:t>
            </a:r>
          </a:p>
        </p:txBody>
      </p:sp>
      <p:sp>
        <p:nvSpPr>
          <p:cNvPr id="14" name="Arrow: Chevron 13">
            <a:extLst>
              <a:ext uri="{FF2B5EF4-FFF2-40B4-BE49-F238E27FC236}">
                <a16:creationId xmlns:a16="http://schemas.microsoft.com/office/drawing/2014/main" id="{18775512-9B75-F516-F9FB-61679DAF6167}"/>
              </a:ext>
            </a:extLst>
          </p:cNvPr>
          <p:cNvSpPr/>
          <p:nvPr/>
        </p:nvSpPr>
        <p:spPr>
          <a:xfrm>
            <a:off x="6145806" y="2263794"/>
            <a:ext cx="2826744" cy="441306"/>
          </a:xfrm>
          <a:prstGeom prst="chevron">
            <a:avLst>
              <a:gd name="adj" fmla="val 342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Management</a:t>
            </a:r>
          </a:p>
        </p:txBody>
      </p:sp>
      <p:sp>
        <p:nvSpPr>
          <p:cNvPr id="15" name="Arrow: Chevron 14">
            <a:extLst>
              <a:ext uri="{FF2B5EF4-FFF2-40B4-BE49-F238E27FC236}">
                <a16:creationId xmlns:a16="http://schemas.microsoft.com/office/drawing/2014/main" id="{F60C7660-2B12-C83D-1EEE-283EA02E9AF8}"/>
              </a:ext>
            </a:extLst>
          </p:cNvPr>
          <p:cNvSpPr/>
          <p:nvPr/>
        </p:nvSpPr>
        <p:spPr>
          <a:xfrm>
            <a:off x="8883217" y="2263794"/>
            <a:ext cx="2664000" cy="441306"/>
          </a:xfrm>
          <a:prstGeom prst="chevron">
            <a:avLst>
              <a:gd name="adj" fmla="val 342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solidFill>
                <a:latin typeface="Arial" panose="020B0604020202020204" pitchFamily="34" charset="0"/>
                <a:cs typeface="Arial" panose="020B0604020202020204" pitchFamily="34" charset="0"/>
              </a:rPr>
              <a:t>Programme Evaluation </a:t>
            </a:r>
          </a:p>
        </p:txBody>
      </p:sp>
      <p:sp>
        <p:nvSpPr>
          <p:cNvPr id="16" name="Rectangle 15">
            <a:extLst>
              <a:ext uri="{FF2B5EF4-FFF2-40B4-BE49-F238E27FC236}">
                <a16:creationId xmlns:a16="http://schemas.microsoft.com/office/drawing/2014/main" id="{B6D198B5-138F-E81C-326A-6CB2B9F8A3F7}"/>
              </a:ext>
            </a:extLst>
          </p:cNvPr>
          <p:cNvSpPr/>
          <p:nvPr/>
        </p:nvSpPr>
        <p:spPr>
          <a:xfrm>
            <a:off x="670983" y="2809875"/>
            <a:ext cx="2653242" cy="3451226"/>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r>
              <a:rPr lang="en-GB" sz="1000" b="1">
                <a:solidFill>
                  <a:schemeClr val="tx1"/>
                </a:solidFill>
              </a:rPr>
              <a:t>Standardised Processes in place to identify patients with or at risk from medical complexity:</a:t>
            </a:r>
          </a:p>
          <a:p>
            <a:pPr marL="180000" indent="-180000" algn="l">
              <a:spcAft>
                <a:spcPts val="300"/>
              </a:spcAft>
              <a:buFont typeface="Arial" panose="020B0604020202020204" pitchFamily="34" charset="0"/>
              <a:buChar char="•"/>
            </a:pPr>
            <a:r>
              <a:rPr lang="en-GB" sz="1000">
                <a:solidFill>
                  <a:schemeClr val="tx1"/>
                </a:solidFill>
              </a:rPr>
              <a:t>Patients can be identified from the registered list by the use of search terms determined at system level</a:t>
            </a:r>
          </a:p>
          <a:p>
            <a:pPr marL="180000" indent="-180000" algn="l">
              <a:spcAft>
                <a:spcPts val="300"/>
              </a:spcAft>
              <a:buFont typeface="Arial" panose="020B0604020202020204" pitchFamily="34" charset="0"/>
              <a:buChar char="•"/>
            </a:pPr>
            <a:r>
              <a:rPr lang="en-GB" sz="1000">
                <a:solidFill>
                  <a:schemeClr val="tx1"/>
                </a:solidFill>
              </a:rPr>
              <a:t>Some cohorts may be simple and defined by one condition (e.g. diabetes) or more complex and defined by multiple features (Age &gt; 65 with &gt;3 Long Term Conditions)</a:t>
            </a:r>
          </a:p>
          <a:p>
            <a:pPr marL="180000" indent="-180000" algn="l">
              <a:spcAft>
                <a:spcPts val="300"/>
              </a:spcAft>
              <a:buFont typeface="Arial" panose="020B0604020202020204" pitchFamily="34" charset="0"/>
              <a:buChar char="•"/>
            </a:pPr>
            <a:r>
              <a:rPr lang="en-GB" sz="1000">
                <a:solidFill>
                  <a:schemeClr val="tx1"/>
                </a:solidFill>
              </a:rPr>
              <a:t>Practices and PCNs can also conduct </a:t>
            </a:r>
            <a:r>
              <a:rPr lang="en-GB" sz="1000" b="1">
                <a:solidFill>
                  <a:schemeClr val="tx1"/>
                </a:solidFill>
              </a:rPr>
              <a:t>active case finding </a:t>
            </a:r>
            <a:r>
              <a:rPr lang="en-GB" sz="1000">
                <a:solidFill>
                  <a:schemeClr val="tx1"/>
                </a:solidFill>
              </a:rPr>
              <a:t>e.g., searching for patients with risk factors that may indicate an assessment is required, as well as recording known conditions in a disease register.  </a:t>
            </a:r>
          </a:p>
        </p:txBody>
      </p:sp>
      <p:sp>
        <p:nvSpPr>
          <p:cNvPr id="17" name="Rectangle 16">
            <a:extLst>
              <a:ext uri="{FF2B5EF4-FFF2-40B4-BE49-F238E27FC236}">
                <a16:creationId xmlns:a16="http://schemas.microsoft.com/office/drawing/2014/main" id="{8C603E7A-A6A4-06EC-08D7-35D039AECAE2}"/>
              </a:ext>
            </a:extLst>
          </p:cNvPr>
          <p:cNvSpPr/>
          <p:nvPr/>
        </p:nvSpPr>
        <p:spPr>
          <a:xfrm>
            <a:off x="3448101" y="2809875"/>
            <a:ext cx="2572403" cy="3451226"/>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80000" indent="-180000" algn="l">
              <a:spcAft>
                <a:spcPts val="300"/>
              </a:spcAft>
            </a:pPr>
            <a:r>
              <a:rPr lang="en-GB" sz="1000" b="1">
                <a:solidFill>
                  <a:schemeClr val="tx1"/>
                </a:solidFill>
              </a:rPr>
              <a:t>Assessment and Risk Stratification: </a:t>
            </a:r>
          </a:p>
          <a:p>
            <a:pPr marL="180000" indent="-180000" algn="l">
              <a:spcAft>
                <a:spcPts val="300"/>
              </a:spcAft>
              <a:buFont typeface="Arial" panose="020B0604020202020204" pitchFamily="34" charset="0"/>
              <a:buChar char="•"/>
            </a:pPr>
            <a:r>
              <a:rPr lang="en-GB" sz="1000">
                <a:solidFill>
                  <a:schemeClr val="tx1"/>
                </a:solidFill>
              </a:rPr>
              <a:t>Patients identified should have regular (e.g., annual) assessment and care planning</a:t>
            </a:r>
          </a:p>
          <a:p>
            <a:pPr marL="180000" indent="-180000" algn="l">
              <a:spcAft>
                <a:spcPts val="300"/>
              </a:spcAft>
              <a:buFont typeface="Arial" panose="020B0604020202020204" pitchFamily="34" charset="0"/>
              <a:buChar char="•"/>
            </a:pPr>
            <a:r>
              <a:rPr lang="en-GB" sz="1000">
                <a:solidFill>
                  <a:schemeClr val="tx1"/>
                </a:solidFill>
              </a:rPr>
              <a:t>Assessment should include determination of risk (e.g., do they have mild, moderate or severe frailty) </a:t>
            </a:r>
          </a:p>
          <a:p>
            <a:pPr marL="180000" indent="-180000" algn="l">
              <a:spcAft>
                <a:spcPts val="300"/>
              </a:spcAft>
              <a:buFont typeface="Arial" panose="020B0604020202020204" pitchFamily="34" charset="0"/>
              <a:buChar char="•"/>
            </a:pPr>
            <a:r>
              <a:rPr lang="en-GB" sz="1000">
                <a:solidFill>
                  <a:schemeClr val="tx1"/>
                </a:solidFill>
              </a:rPr>
              <a:t>Assessment may include digital and remote components to reduce pressure on primary care staff</a:t>
            </a:r>
          </a:p>
          <a:p>
            <a:pPr marL="180000" indent="-180000" algn="l">
              <a:spcAft>
                <a:spcPts val="300"/>
              </a:spcAft>
              <a:buFont typeface="Arial" panose="020B0604020202020204" pitchFamily="34" charset="0"/>
              <a:buChar char="•"/>
            </a:pPr>
            <a:r>
              <a:rPr lang="en-GB" sz="1000">
                <a:solidFill>
                  <a:schemeClr val="tx1"/>
                </a:solidFill>
              </a:rPr>
              <a:t>Care plans should be tailored to the individual though there are likely to be common features for each group. </a:t>
            </a:r>
          </a:p>
          <a:p>
            <a:pPr marL="180000" indent="-180000" algn="l">
              <a:spcAft>
                <a:spcPts val="300"/>
              </a:spcAft>
              <a:buFont typeface="Arial" panose="020B0604020202020204" pitchFamily="34" charset="0"/>
              <a:buChar char="•"/>
            </a:pPr>
            <a:r>
              <a:rPr lang="en-GB" sz="1000">
                <a:solidFill>
                  <a:schemeClr val="tx1"/>
                </a:solidFill>
              </a:rPr>
              <a:t>Assessment should be </a:t>
            </a:r>
            <a:r>
              <a:rPr lang="en-GB" sz="1000" b="1">
                <a:solidFill>
                  <a:schemeClr val="tx1"/>
                </a:solidFill>
              </a:rPr>
              <a:t>holistic</a:t>
            </a:r>
            <a:r>
              <a:rPr lang="en-GB" sz="1000">
                <a:solidFill>
                  <a:schemeClr val="tx1"/>
                </a:solidFill>
              </a:rPr>
              <a:t> and consider biological, psychological and social factors that precipitate and perpetuate ill health. </a:t>
            </a:r>
          </a:p>
          <a:p>
            <a:pPr marL="180000" indent="-180000" algn="l">
              <a:spcAft>
                <a:spcPts val="300"/>
              </a:spcAft>
              <a:buFont typeface="Arial" panose="020B0604020202020204" pitchFamily="34" charset="0"/>
              <a:buChar char="•"/>
            </a:pPr>
            <a:endParaRPr lang="en-GB" sz="1000">
              <a:solidFill>
                <a:schemeClr val="tx1"/>
              </a:solidFill>
            </a:endParaRPr>
          </a:p>
          <a:p>
            <a:pPr marL="180000" indent="-180000" algn="l">
              <a:spcAft>
                <a:spcPts val="300"/>
              </a:spcAft>
            </a:pPr>
            <a:r>
              <a:rPr lang="en-GB" sz="1000">
                <a:solidFill>
                  <a:schemeClr val="tx1"/>
                </a:solidFill>
              </a:rPr>
              <a:t> </a:t>
            </a:r>
          </a:p>
          <a:p>
            <a:pPr marL="180000" indent="-180000" algn="l">
              <a:spcAft>
                <a:spcPts val="300"/>
              </a:spcAft>
            </a:pPr>
            <a:endParaRPr lang="en-GB" sz="1000">
              <a:solidFill>
                <a:schemeClr val="tx1"/>
              </a:solidFill>
            </a:endParaRPr>
          </a:p>
        </p:txBody>
      </p:sp>
      <p:sp>
        <p:nvSpPr>
          <p:cNvPr id="18" name="Rectangle 17">
            <a:extLst>
              <a:ext uri="{FF2B5EF4-FFF2-40B4-BE49-F238E27FC236}">
                <a16:creationId xmlns:a16="http://schemas.microsoft.com/office/drawing/2014/main" id="{2AC25441-08E0-8825-E2AF-AA8A8AE679A7}"/>
              </a:ext>
            </a:extLst>
          </p:cNvPr>
          <p:cNvSpPr/>
          <p:nvPr/>
        </p:nvSpPr>
        <p:spPr>
          <a:xfrm>
            <a:off x="6144381" y="2809874"/>
            <a:ext cx="2653242" cy="3451226"/>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300"/>
              </a:spcAft>
            </a:pPr>
            <a:r>
              <a:rPr lang="en-GB" sz="1000" b="1">
                <a:solidFill>
                  <a:schemeClr val="tx1"/>
                </a:solidFill>
              </a:rPr>
              <a:t>Personalised Management Plans are co- developed with patients: </a:t>
            </a:r>
          </a:p>
          <a:p>
            <a:pPr marL="180000" indent="-180000" algn="l">
              <a:spcAft>
                <a:spcPts val="300"/>
              </a:spcAft>
              <a:buFont typeface="Arial" panose="020B0604020202020204" pitchFamily="34" charset="0"/>
              <a:buChar char="•"/>
            </a:pPr>
            <a:r>
              <a:rPr lang="en-GB" sz="1000" b="1">
                <a:solidFill>
                  <a:schemeClr val="tx1"/>
                </a:solidFill>
              </a:rPr>
              <a:t>Low risk </a:t>
            </a:r>
            <a:r>
              <a:rPr lang="en-GB" sz="1000">
                <a:solidFill>
                  <a:schemeClr val="tx1"/>
                </a:solidFill>
              </a:rPr>
              <a:t>patients might only require supported self-management e.g., health coaching, digital therapeutics and social prescribing</a:t>
            </a:r>
          </a:p>
          <a:p>
            <a:pPr marL="180000" indent="-180000" algn="l">
              <a:spcAft>
                <a:spcPts val="300"/>
              </a:spcAft>
              <a:buFont typeface="Arial" panose="020B0604020202020204" pitchFamily="34" charset="0"/>
              <a:buChar char="•"/>
            </a:pPr>
            <a:r>
              <a:rPr lang="en-GB" sz="1000" b="1">
                <a:solidFill>
                  <a:schemeClr val="tx1"/>
                </a:solidFill>
              </a:rPr>
              <a:t>Moderate risk </a:t>
            </a:r>
            <a:r>
              <a:rPr lang="en-GB" sz="1000">
                <a:solidFill>
                  <a:schemeClr val="tx1"/>
                </a:solidFill>
              </a:rPr>
              <a:t>might benefit from more active management e.g., care coordination, joint clinics with secondary care and more frequent reviews</a:t>
            </a:r>
          </a:p>
          <a:p>
            <a:pPr marL="180000" indent="-180000" algn="l">
              <a:spcAft>
                <a:spcPts val="300"/>
              </a:spcAft>
              <a:buFont typeface="Arial" panose="020B0604020202020204" pitchFamily="34" charset="0"/>
              <a:buChar char="•"/>
            </a:pPr>
            <a:r>
              <a:rPr lang="en-GB" sz="1000" b="1">
                <a:solidFill>
                  <a:schemeClr val="tx1"/>
                </a:solidFill>
              </a:rPr>
              <a:t>High risk </a:t>
            </a:r>
            <a:r>
              <a:rPr lang="en-GB" sz="1000">
                <a:solidFill>
                  <a:schemeClr val="tx1"/>
                </a:solidFill>
              </a:rPr>
              <a:t>patients might need more input still with active case management and weekly MDT review with specialist input e.g., social care or mental health.</a:t>
            </a:r>
          </a:p>
          <a:p>
            <a:pPr marL="180000" indent="-180000" algn="l">
              <a:spcAft>
                <a:spcPts val="300"/>
              </a:spcAft>
              <a:buFont typeface="Arial" panose="020B0604020202020204" pitchFamily="34" charset="0"/>
              <a:buChar char="•"/>
            </a:pPr>
            <a:r>
              <a:rPr lang="en-GB" sz="1000" b="1">
                <a:solidFill>
                  <a:schemeClr val="tx1"/>
                </a:solidFill>
              </a:rPr>
              <a:t>Agreed Care Pathways </a:t>
            </a:r>
            <a:r>
              <a:rPr lang="en-GB" sz="1000">
                <a:solidFill>
                  <a:schemeClr val="tx1"/>
                </a:solidFill>
              </a:rPr>
              <a:t>for common conditions can ensure coordinated and integrated care across Primary, Secondary and Community Care </a:t>
            </a:r>
          </a:p>
          <a:p>
            <a:pPr marL="180000" indent="-180000" algn="l">
              <a:spcAft>
                <a:spcPts val="300"/>
              </a:spcAft>
              <a:buFont typeface="Arial" panose="020B0604020202020204" pitchFamily="34" charset="0"/>
              <a:buChar char="•"/>
            </a:pPr>
            <a:r>
              <a:rPr lang="en-GB" sz="1000" b="1">
                <a:solidFill>
                  <a:schemeClr val="tx1"/>
                </a:solidFill>
              </a:rPr>
              <a:t>Integrated Neighbourhood Teams </a:t>
            </a:r>
            <a:r>
              <a:rPr lang="en-GB" sz="1000">
                <a:solidFill>
                  <a:schemeClr val="tx1"/>
                </a:solidFill>
              </a:rPr>
              <a:t>ensure continuity and a holistic approach to care </a:t>
            </a:r>
          </a:p>
        </p:txBody>
      </p:sp>
      <p:sp>
        <p:nvSpPr>
          <p:cNvPr id="19" name="Rectangle 18">
            <a:extLst>
              <a:ext uri="{FF2B5EF4-FFF2-40B4-BE49-F238E27FC236}">
                <a16:creationId xmlns:a16="http://schemas.microsoft.com/office/drawing/2014/main" id="{8F5D8300-5BAE-EAC4-2FF5-DD52F7567C94}"/>
              </a:ext>
            </a:extLst>
          </p:cNvPr>
          <p:cNvSpPr/>
          <p:nvPr/>
        </p:nvSpPr>
        <p:spPr>
          <a:xfrm>
            <a:off x="8916225" y="2809874"/>
            <a:ext cx="2572403" cy="3451226"/>
          </a:xfrm>
          <a:prstGeom prst="rect">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80000" indent="-180000" algn="l">
              <a:spcAft>
                <a:spcPts val="300"/>
              </a:spcAft>
              <a:buFont typeface="Arial" panose="020B0604020202020204" pitchFamily="34" charset="0"/>
              <a:buChar char="•"/>
            </a:pPr>
            <a:r>
              <a:rPr lang="en-GB" sz="1000" b="1">
                <a:solidFill>
                  <a:schemeClr val="tx1"/>
                </a:solidFill>
              </a:rPr>
              <a:t>Regular Audit: </a:t>
            </a:r>
            <a:r>
              <a:rPr lang="en-GB" sz="1000">
                <a:solidFill>
                  <a:schemeClr val="tx1"/>
                </a:solidFill>
              </a:rPr>
              <a:t>It is important to regularly audit outcomes and experience for patients in each cohort</a:t>
            </a:r>
          </a:p>
          <a:p>
            <a:pPr marL="180000" indent="-180000" algn="l">
              <a:spcAft>
                <a:spcPts val="300"/>
              </a:spcAft>
              <a:buFont typeface="Arial" panose="020B0604020202020204" pitchFamily="34" charset="0"/>
              <a:buChar char="•"/>
            </a:pPr>
            <a:r>
              <a:rPr lang="en-GB" sz="1000" b="1">
                <a:solidFill>
                  <a:schemeClr val="tx1"/>
                </a:solidFill>
              </a:rPr>
              <a:t>Quality and Performance Monitoring: </a:t>
            </a:r>
            <a:r>
              <a:rPr lang="en-GB" sz="1000">
                <a:solidFill>
                  <a:schemeClr val="tx1"/>
                </a:solidFill>
              </a:rPr>
              <a:t>For this, it should be agreed upfront what the measures of success are and what KPIs will be monitored for each cohort.</a:t>
            </a:r>
          </a:p>
        </p:txBody>
      </p:sp>
      <p:pic>
        <p:nvPicPr>
          <p:cNvPr id="20" name="Graphic 19" descr="Users outline">
            <a:extLst>
              <a:ext uri="{FF2B5EF4-FFF2-40B4-BE49-F238E27FC236}">
                <a16:creationId xmlns:a16="http://schemas.microsoft.com/office/drawing/2014/main" id="{1D16C5ED-A7D5-3C99-55D2-64C71B1E6F1C}"/>
              </a:ext>
            </a:extLst>
          </p:cNvPr>
          <p:cNvPicPr>
            <a:picLocks/>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7806" y="1753909"/>
            <a:ext cx="540000" cy="540000"/>
          </a:xfrm>
          <a:prstGeom prst="rect">
            <a:avLst/>
          </a:prstGeom>
        </p:spPr>
      </p:pic>
      <p:pic>
        <p:nvPicPr>
          <p:cNvPr id="21" name="Graphic 20" descr="User with solid fill">
            <a:extLst>
              <a:ext uri="{FF2B5EF4-FFF2-40B4-BE49-F238E27FC236}">
                <a16:creationId xmlns:a16="http://schemas.microsoft.com/office/drawing/2014/main" id="{3427065A-F890-3C78-B0AD-4BECE1CC2393}"/>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03394" y="1701653"/>
            <a:ext cx="540000" cy="540000"/>
          </a:xfrm>
          <a:prstGeom prst="rect">
            <a:avLst/>
          </a:prstGeom>
        </p:spPr>
      </p:pic>
      <p:pic>
        <p:nvPicPr>
          <p:cNvPr id="22" name="Graphic 21" descr="Radioactive outline">
            <a:extLst>
              <a:ext uri="{FF2B5EF4-FFF2-40B4-BE49-F238E27FC236}">
                <a16:creationId xmlns:a16="http://schemas.microsoft.com/office/drawing/2014/main" id="{D339C7E0-57E5-4305-FE5C-92EAEABDEEC6}"/>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8331" y="1683894"/>
            <a:ext cx="540000" cy="540000"/>
          </a:xfrm>
          <a:prstGeom prst="rect">
            <a:avLst/>
          </a:prstGeom>
        </p:spPr>
      </p:pic>
      <p:pic>
        <p:nvPicPr>
          <p:cNvPr id="23" name="Graphic 22" descr="Document outline">
            <a:extLst>
              <a:ext uri="{FF2B5EF4-FFF2-40B4-BE49-F238E27FC236}">
                <a16:creationId xmlns:a16="http://schemas.microsoft.com/office/drawing/2014/main" id="{F7E2BFE0-D05F-7363-2DE6-672F34F00C47}"/>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97281" y="1693838"/>
            <a:ext cx="540000" cy="540000"/>
          </a:xfrm>
          <a:prstGeom prst="rect">
            <a:avLst/>
          </a:prstGeom>
        </p:spPr>
      </p:pic>
      <p:sp>
        <p:nvSpPr>
          <p:cNvPr id="6" name="Content Placeholder 49">
            <a:extLst>
              <a:ext uri="{FF2B5EF4-FFF2-40B4-BE49-F238E27FC236}">
                <a16:creationId xmlns:a16="http://schemas.microsoft.com/office/drawing/2014/main" id="{75FD3793-F0A6-AE7F-7614-31D6358AE85C}"/>
              </a:ext>
            </a:extLst>
          </p:cNvPr>
          <p:cNvSpPr txBox="1">
            <a:spLocks/>
          </p:cNvSpPr>
          <p:nvPr/>
        </p:nvSpPr>
        <p:spPr>
          <a:xfrm>
            <a:off x="670983" y="1115181"/>
            <a:ext cx="10876233" cy="657027"/>
          </a:xfrm>
          <a:prstGeom prst="rect">
            <a:avLst/>
          </a:prstGeom>
        </p:spPr>
        <p:txBody>
          <a:bodyPr vert="horz" lIns="0" tIns="36000" rIns="0" bIns="0" rtlCol="0">
            <a:norm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a:spcBef>
                <a:spcPts val="600"/>
              </a:spcBef>
              <a:spcAft>
                <a:spcPts val="600"/>
              </a:spcAft>
            </a:pPr>
            <a:r>
              <a:rPr lang="en-GB" sz="1100"/>
              <a:t>Where systems both globally, nationally, and within BOB have made progress on delivering better </a:t>
            </a:r>
            <a:r>
              <a:rPr lang="en-GB" sz="1100" b="1"/>
              <a:t>continuity</a:t>
            </a:r>
            <a:r>
              <a:rPr lang="en-GB" sz="1100"/>
              <a:t> </a:t>
            </a:r>
            <a:r>
              <a:rPr lang="en-GB" sz="1100" b="1">
                <a:solidFill>
                  <a:srgbClr val="000000"/>
                </a:solidFill>
              </a:rPr>
              <a:t>of care </a:t>
            </a:r>
            <a:r>
              <a:rPr lang="en-GB" sz="1100">
                <a:solidFill>
                  <a:srgbClr val="000000"/>
                </a:solidFill>
              </a:rPr>
              <a:t>for patients with longer term medical and social issues</a:t>
            </a:r>
            <a:r>
              <a:rPr lang="en-GB" sz="1100"/>
              <a:t>, they tend to have some or all of the features below, grouped into four core components. In national guidance, </a:t>
            </a:r>
            <a:r>
              <a:rPr lang="en-GB" sz="1100" b="1"/>
              <a:t>Integrated Neighbourhood Teams (INTs), </a:t>
            </a:r>
            <a:r>
              <a:rPr lang="en-GB" sz="1100"/>
              <a:t>multi-disciplinary teams that incorporate primary, secondary and community care input are central to delivering greater continuity. </a:t>
            </a:r>
          </a:p>
        </p:txBody>
      </p:sp>
      <p:sp>
        <p:nvSpPr>
          <p:cNvPr id="7" name="Rectangle: Top Corners Rounded 6">
            <a:extLst>
              <a:ext uri="{FF2B5EF4-FFF2-40B4-BE49-F238E27FC236}">
                <a16:creationId xmlns:a16="http://schemas.microsoft.com/office/drawing/2014/main" id="{8322A38E-030A-4507-57E8-C0B2BDC49583}"/>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0" name="TextBox 9">
            <a:extLst>
              <a:ext uri="{FF2B5EF4-FFF2-40B4-BE49-F238E27FC236}">
                <a16:creationId xmlns:a16="http://schemas.microsoft.com/office/drawing/2014/main" id="{860F6D35-D45F-4CEF-BC35-159EA7108652}"/>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4" name="Rectangle: Top Corners Rounded 23">
            <a:extLst>
              <a:ext uri="{FF2B5EF4-FFF2-40B4-BE49-F238E27FC236}">
                <a16:creationId xmlns:a16="http://schemas.microsoft.com/office/drawing/2014/main" id="{17158A5B-D47B-69EC-D05D-9AB46E13459C}"/>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Rectangle: Top Corners Rounded 27">
            <a:extLst>
              <a:ext uri="{FF2B5EF4-FFF2-40B4-BE49-F238E27FC236}">
                <a16:creationId xmlns:a16="http://schemas.microsoft.com/office/drawing/2014/main" id="{1C40796D-BC44-87ED-67D7-D6FA2E1F01DB}"/>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TextBox 29">
            <a:extLst>
              <a:ext uri="{FF2B5EF4-FFF2-40B4-BE49-F238E27FC236}">
                <a16:creationId xmlns:a16="http://schemas.microsoft.com/office/drawing/2014/main" id="{34260144-9E9E-1EF0-1FCF-028D37A3FAEB}"/>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2" name="TextBox 31">
            <a:extLst>
              <a:ext uri="{FF2B5EF4-FFF2-40B4-BE49-F238E27FC236}">
                <a16:creationId xmlns:a16="http://schemas.microsoft.com/office/drawing/2014/main" id="{311A2339-02E6-5B19-2427-C900C891E2A8}"/>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4" name="Rectangle: Top Corners Rounded 33">
            <a:extLst>
              <a:ext uri="{FF2B5EF4-FFF2-40B4-BE49-F238E27FC236}">
                <a16:creationId xmlns:a16="http://schemas.microsoft.com/office/drawing/2014/main" id="{2F1DD3C0-BB3F-0DBB-5C78-C3EDCFCDD89F}"/>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6" name="Rectangle: Top Corners Rounded 35">
            <a:extLst>
              <a:ext uri="{FF2B5EF4-FFF2-40B4-BE49-F238E27FC236}">
                <a16:creationId xmlns:a16="http://schemas.microsoft.com/office/drawing/2014/main" id="{CA1805EA-2A56-A8B6-620F-6DC9FAE54D3B}"/>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8" name="Rectangle: Top Corners Rounded 37">
            <a:extLst>
              <a:ext uri="{FF2B5EF4-FFF2-40B4-BE49-F238E27FC236}">
                <a16:creationId xmlns:a16="http://schemas.microsoft.com/office/drawing/2014/main" id="{7BA63B4F-96BB-B679-48AF-A4A6E93CC40D}"/>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1" name="TextBox 40">
            <a:extLst>
              <a:ext uri="{FF2B5EF4-FFF2-40B4-BE49-F238E27FC236}">
                <a16:creationId xmlns:a16="http://schemas.microsoft.com/office/drawing/2014/main" id="{A94FA622-DD3F-3183-F5EF-3B1CB8515C11}"/>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5" name="TextBox 44">
            <a:extLst>
              <a:ext uri="{FF2B5EF4-FFF2-40B4-BE49-F238E27FC236}">
                <a16:creationId xmlns:a16="http://schemas.microsoft.com/office/drawing/2014/main" id="{54678CE2-63FC-CEED-C771-E60B16926D71}"/>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9" name="TextBox 48">
            <a:extLst>
              <a:ext uri="{FF2B5EF4-FFF2-40B4-BE49-F238E27FC236}">
                <a16:creationId xmlns:a16="http://schemas.microsoft.com/office/drawing/2014/main" id="{8DF99705-9534-8E9F-20A9-2C5AF4427651}"/>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3" name="Rectangle: Top Corners Rounded 52">
            <a:extLst>
              <a:ext uri="{FF2B5EF4-FFF2-40B4-BE49-F238E27FC236}">
                <a16:creationId xmlns:a16="http://schemas.microsoft.com/office/drawing/2014/main" id="{6944364E-ECE3-30C0-D994-BD2FA54D0532}"/>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7" name="TextBox 56">
            <a:extLst>
              <a:ext uri="{FF2B5EF4-FFF2-40B4-BE49-F238E27FC236}">
                <a16:creationId xmlns:a16="http://schemas.microsoft.com/office/drawing/2014/main" id="{53251C23-5958-D8F0-5555-26FA123736CE}"/>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346580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5BDB7C-BD71-365F-FF87-3336992C088A}"/>
              </a:ext>
            </a:extLst>
          </p:cNvPr>
          <p:cNvSpPr>
            <a:spLocks noGrp="1"/>
          </p:cNvSpPr>
          <p:nvPr>
            <p:ph type="title"/>
          </p:nvPr>
        </p:nvSpPr>
        <p:spPr/>
        <p:txBody>
          <a:bodyPr/>
          <a:lstStyle/>
          <a:p>
            <a:r>
              <a:rPr lang="en-GB" sz="2300">
                <a:latin typeface="Arial"/>
                <a:cs typeface="Arial"/>
              </a:rPr>
              <a:t>Summary of findings for Continuity  </a:t>
            </a:r>
            <a:endParaRPr lang="en-GB" sz="2600"/>
          </a:p>
        </p:txBody>
      </p:sp>
      <p:sp>
        <p:nvSpPr>
          <p:cNvPr id="3" name="Content Placeholder 49">
            <a:extLst>
              <a:ext uri="{FF2B5EF4-FFF2-40B4-BE49-F238E27FC236}">
                <a16:creationId xmlns:a16="http://schemas.microsoft.com/office/drawing/2014/main" id="{6AD9A45A-7E30-022A-482F-AB8C1844F356}"/>
              </a:ext>
            </a:extLst>
          </p:cNvPr>
          <p:cNvSpPr txBox="1">
            <a:spLocks/>
          </p:cNvSpPr>
          <p:nvPr/>
        </p:nvSpPr>
        <p:spPr>
          <a:xfrm>
            <a:off x="660335" y="1371600"/>
            <a:ext cx="10881255" cy="553998"/>
          </a:xfrm>
          <a:prstGeom prst="rect">
            <a:avLst/>
          </a:prstGeom>
        </p:spPr>
        <p:txBody>
          <a:bodyPr vert="horz" lIns="0" tIns="0" rIns="0" bIns="0" rtlCol="0">
            <a:sp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lvl="0">
              <a:defRPr/>
            </a:pPr>
            <a:r>
              <a:rPr kumimoji="0" lang="en-GB" i="0" u="none" strike="noStrike" kern="0" cap="none" spc="0" normalizeH="0" baseline="0" noProof="0">
                <a:ln>
                  <a:noFill/>
                </a:ln>
                <a:solidFill>
                  <a:sysClr val="windowText" lastClr="000000"/>
                </a:solidFill>
                <a:effectLst/>
                <a:uLnTx/>
                <a:uFillTx/>
                <a:ea typeface="+mn-ea"/>
                <a:cs typeface="+mn-cs"/>
              </a:rPr>
              <a:t>For patients with</a:t>
            </a:r>
            <a:r>
              <a:rPr lang="en-GB"/>
              <a:t> Long Term Conditions (LTCs), medical, and social complexity the </a:t>
            </a:r>
            <a:r>
              <a:rPr kumimoji="0" lang="en-GB" i="0" u="none" strike="noStrike" kern="0" cap="none" spc="0" normalizeH="0" baseline="0" noProof="0">
                <a:ln>
                  <a:noFill/>
                </a:ln>
                <a:solidFill>
                  <a:sysClr val="windowText" lastClr="000000"/>
                </a:solidFill>
                <a:effectLst/>
                <a:uLnTx/>
                <a:uFillTx/>
                <a:ea typeface="+mn-ea"/>
                <a:cs typeface="+mn-cs"/>
              </a:rPr>
              <a:t>most effective management is evidence based, preventive, proactive and coordinated. It is also continuous. Continuity of care is repeatedly shown to be independently correlated with outcomes for people with Long Term Conditions. </a:t>
            </a:r>
          </a:p>
        </p:txBody>
      </p:sp>
      <p:sp>
        <p:nvSpPr>
          <p:cNvPr id="2" name="Rectangle 1">
            <a:extLst>
              <a:ext uri="{FF2B5EF4-FFF2-40B4-BE49-F238E27FC236}">
                <a16:creationId xmlns:a16="http://schemas.microsoft.com/office/drawing/2014/main" id="{5213100D-FA8A-1BF0-2184-6F1E176CBA6F}"/>
              </a:ext>
            </a:extLst>
          </p:cNvPr>
          <p:cNvSpPr/>
          <p:nvPr/>
        </p:nvSpPr>
        <p:spPr>
          <a:xfrm>
            <a:off x="657883" y="2193540"/>
            <a:ext cx="10876233" cy="353308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lvl="0" indent="-285750">
              <a:spcBef>
                <a:spcPts val="600"/>
              </a:spcBef>
              <a:spcAft>
                <a:spcPts val="600"/>
              </a:spcAft>
              <a:buClr>
                <a:schemeClr val="tx2"/>
              </a:buClr>
              <a:buFont typeface="Arial" panose="020B0604020202020204" pitchFamily="34" charset="0"/>
              <a:buChar char="•"/>
              <a:defRPr/>
            </a:pPr>
            <a:r>
              <a:rPr lang="en-GB" sz="1300">
                <a:solidFill>
                  <a:schemeClr val="tx1"/>
                </a:solidFill>
              </a:rPr>
              <a:t>There are many examples in BOB of professionals and teams from across the system working well together to provide personalised care to people with long term conditions, medical complexity and/or social complexity. </a:t>
            </a:r>
          </a:p>
          <a:p>
            <a:pPr marL="285750" lvl="0" indent="-285750">
              <a:spcBef>
                <a:spcPts val="600"/>
              </a:spcBef>
              <a:spcAft>
                <a:spcPts val="600"/>
              </a:spcAft>
              <a:buClr>
                <a:schemeClr val="tx2"/>
              </a:buClr>
              <a:buFont typeface="Arial" panose="020B0604020202020204" pitchFamily="34" charset="0"/>
              <a:buChar char="•"/>
              <a:defRPr/>
            </a:pPr>
            <a:r>
              <a:rPr lang="en-GB" sz="1300">
                <a:solidFill>
                  <a:schemeClr val="tx1"/>
                </a:solidFill>
              </a:rPr>
              <a:t>There are multiple locally-designed commissioning approaches for General Practice, Community Pharmacy, Community Health Services, and broader partners, including the development of Integrated Delivery Networks. </a:t>
            </a:r>
          </a:p>
          <a:p>
            <a:pPr marL="285750" indent="-285750">
              <a:spcBef>
                <a:spcPts val="600"/>
              </a:spcBef>
              <a:spcAft>
                <a:spcPts val="600"/>
              </a:spcAft>
              <a:buClr>
                <a:schemeClr val="tx2"/>
              </a:buClr>
              <a:buFont typeface="Arial" panose="020B0604020202020204" pitchFamily="34" charset="0"/>
              <a:buChar char="•"/>
              <a:defRPr/>
            </a:pPr>
            <a:r>
              <a:rPr lang="en-GB" sz="1300">
                <a:solidFill>
                  <a:schemeClr val="tx1"/>
                </a:solidFill>
              </a:rPr>
              <a:t>These are designed to provide personalised integrated care and support for people with Long Term Conditions. BOB performs well on QOF and LTC management in General Practice is generally good but there is local variation.</a:t>
            </a:r>
          </a:p>
          <a:p>
            <a:pPr marL="285750" lvl="0" indent="-285750">
              <a:spcBef>
                <a:spcPts val="600"/>
              </a:spcBef>
              <a:spcAft>
                <a:spcPts val="600"/>
              </a:spcAft>
              <a:buClr>
                <a:schemeClr val="tx2"/>
              </a:buClr>
              <a:buFont typeface="Arial" panose="020B0604020202020204" pitchFamily="34" charset="0"/>
              <a:buChar char="•"/>
              <a:defRPr/>
            </a:pPr>
            <a:r>
              <a:rPr lang="en-GB" sz="1300">
                <a:solidFill>
                  <a:schemeClr val="tx1"/>
                </a:solidFill>
              </a:rPr>
              <a:t>At system level, the approach is somewhat fragmented, with variation in coverage, and a lack of ability to demonstrate the strategic value of these interventions, and underutilisation of the full range of support available for people including from the voluntary and community sector. </a:t>
            </a:r>
          </a:p>
          <a:p>
            <a:pPr marL="285750" indent="-285750">
              <a:spcBef>
                <a:spcPts val="600"/>
              </a:spcBef>
              <a:spcAft>
                <a:spcPts val="600"/>
              </a:spcAft>
              <a:buClr>
                <a:schemeClr val="tx2"/>
              </a:buClr>
              <a:buFont typeface="Arial" panose="020B0604020202020204" pitchFamily="34" charset="0"/>
              <a:buChar char="•"/>
              <a:defRPr/>
            </a:pPr>
            <a:r>
              <a:rPr lang="en-GB" sz="1300">
                <a:solidFill>
                  <a:schemeClr val="tx1"/>
                </a:solidFill>
              </a:rPr>
              <a:t>Surveys suggest patients would value still more support with LTCs, and staff in General Practice would like to spend more time on prevention and chronic disease management.</a:t>
            </a:r>
          </a:p>
          <a:p>
            <a:pPr marL="285750" lvl="0" indent="-285750">
              <a:spcBef>
                <a:spcPts val="600"/>
              </a:spcBef>
              <a:spcAft>
                <a:spcPts val="600"/>
              </a:spcAft>
              <a:buClr>
                <a:schemeClr val="tx2"/>
              </a:buClr>
              <a:buFont typeface="Arial" panose="020B0604020202020204" pitchFamily="34" charset="0"/>
              <a:buChar char="•"/>
              <a:defRPr/>
            </a:pPr>
            <a:r>
              <a:rPr lang="en-GB" sz="1300">
                <a:solidFill>
                  <a:schemeClr val="tx1"/>
                </a:solidFill>
              </a:rPr>
              <a:t>Reviews of Locally Commissioned Services (LCS) and the delegation of commissioning for Pharmacy, Optometry and Dentistry provides an opportunity to take a more strategic commissioning approach that ensures activity is well-targeted to tackle inequalities and value can be demonstrated.</a:t>
            </a:r>
          </a:p>
        </p:txBody>
      </p:sp>
      <p:grpSp>
        <p:nvGrpSpPr>
          <p:cNvPr id="7" name="Group 6">
            <a:extLst>
              <a:ext uri="{FF2B5EF4-FFF2-40B4-BE49-F238E27FC236}">
                <a16:creationId xmlns:a16="http://schemas.microsoft.com/office/drawing/2014/main" id="{0D26E3E8-CA3F-BD99-D739-D8AB1F3073B4}"/>
              </a:ext>
            </a:extLst>
          </p:cNvPr>
          <p:cNvGrpSpPr/>
          <p:nvPr/>
        </p:nvGrpSpPr>
        <p:grpSpPr>
          <a:xfrm>
            <a:off x="11098895" y="5446731"/>
            <a:ext cx="665725" cy="648170"/>
            <a:chOff x="9622406" y="4451876"/>
            <a:chExt cx="665725" cy="648170"/>
          </a:xfrm>
        </p:grpSpPr>
        <p:sp>
          <p:nvSpPr>
            <p:cNvPr id="8" name="Oval 7">
              <a:extLst>
                <a:ext uri="{FF2B5EF4-FFF2-40B4-BE49-F238E27FC236}">
                  <a16:creationId xmlns:a16="http://schemas.microsoft.com/office/drawing/2014/main" id="{A2C7B557-86CE-0AFE-59F5-7FE39B3A9A0A}"/>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Research with solid fill">
              <a:extLst>
                <a:ext uri="{FF2B5EF4-FFF2-40B4-BE49-F238E27FC236}">
                  <a16:creationId xmlns:a16="http://schemas.microsoft.com/office/drawing/2014/main" id="{A04314F5-816A-3386-ED47-75C15E3D02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553" y="4499876"/>
              <a:ext cx="552578" cy="552578"/>
            </a:xfrm>
            <a:prstGeom prst="rect">
              <a:avLst/>
            </a:prstGeom>
          </p:spPr>
        </p:pic>
      </p:grpSp>
      <p:sp>
        <p:nvSpPr>
          <p:cNvPr id="11" name="Rectangle: Top Corners Rounded 10">
            <a:extLst>
              <a:ext uri="{FF2B5EF4-FFF2-40B4-BE49-F238E27FC236}">
                <a16:creationId xmlns:a16="http://schemas.microsoft.com/office/drawing/2014/main" id="{3AEE15AF-16B1-7888-5228-1CD3E964C126}"/>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3" name="TextBox 12">
            <a:extLst>
              <a:ext uri="{FF2B5EF4-FFF2-40B4-BE49-F238E27FC236}">
                <a16:creationId xmlns:a16="http://schemas.microsoft.com/office/drawing/2014/main" id="{CE057228-CC5A-A8CA-9941-787D2169C777}"/>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5" name="Rectangle: Top Corners Rounded 14">
            <a:extLst>
              <a:ext uri="{FF2B5EF4-FFF2-40B4-BE49-F238E27FC236}">
                <a16:creationId xmlns:a16="http://schemas.microsoft.com/office/drawing/2014/main" id="{B2D7F314-2492-B1D0-4D42-AF239D396979}"/>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7" name="Rectangle: Top Corners Rounded 16">
            <a:extLst>
              <a:ext uri="{FF2B5EF4-FFF2-40B4-BE49-F238E27FC236}">
                <a16:creationId xmlns:a16="http://schemas.microsoft.com/office/drawing/2014/main" id="{AC034CF6-6AEC-9E59-D8D2-60C7BA5E50CA}"/>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9" name="TextBox 18">
            <a:extLst>
              <a:ext uri="{FF2B5EF4-FFF2-40B4-BE49-F238E27FC236}">
                <a16:creationId xmlns:a16="http://schemas.microsoft.com/office/drawing/2014/main" id="{D42EAE57-918B-D289-937B-134700F25C61}"/>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1" name="TextBox 20">
            <a:extLst>
              <a:ext uri="{FF2B5EF4-FFF2-40B4-BE49-F238E27FC236}">
                <a16:creationId xmlns:a16="http://schemas.microsoft.com/office/drawing/2014/main" id="{6188C8B1-F45F-7C15-3FDB-BC37CB560AD7}"/>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3" name="Rectangle: Top Corners Rounded 22">
            <a:extLst>
              <a:ext uri="{FF2B5EF4-FFF2-40B4-BE49-F238E27FC236}">
                <a16:creationId xmlns:a16="http://schemas.microsoft.com/office/drawing/2014/main" id="{801BF411-5EAD-60A7-F4E6-B746E0961968}"/>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5" name="Rectangle: Top Corners Rounded 24">
            <a:extLst>
              <a:ext uri="{FF2B5EF4-FFF2-40B4-BE49-F238E27FC236}">
                <a16:creationId xmlns:a16="http://schemas.microsoft.com/office/drawing/2014/main" id="{0F8E4C82-F0F5-BC3B-3A46-B85E59453BA3}"/>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05F38A9C-CF51-71D9-5ACB-75578905DBF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3" name="TextBox 32">
            <a:extLst>
              <a:ext uri="{FF2B5EF4-FFF2-40B4-BE49-F238E27FC236}">
                <a16:creationId xmlns:a16="http://schemas.microsoft.com/office/drawing/2014/main" id="{7CD20148-3EDA-C498-A9C9-50BDD3B366A4}"/>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7" name="TextBox 36">
            <a:extLst>
              <a:ext uri="{FF2B5EF4-FFF2-40B4-BE49-F238E27FC236}">
                <a16:creationId xmlns:a16="http://schemas.microsoft.com/office/drawing/2014/main" id="{F77AB024-35E2-100A-B548-1A1A71459B2B}"/>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1" name="TextBox 40">
            <a:extLst>
              <a:ext uri="{FF2B5EF4-FFF2-40B4-BE49-F238E27FC236}">
                <a16:creationId xmlns:a16="http://schemas.microsoft.com/office/drawing/2014/main" id="{0CFFF66E-F427-4557-0D3D-F2B4FAE5BAE8}"/>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5" name="Rectangle: Top Corners Rounded 44">
            <a:extLst>
              <a:ext uri="{FF2B5EF4-FFF2-40B4-BE49-F238E27FC236}">
                <a16:creationId xmlns:a16="http://schemas.microsoft.com/office/drawing/2014/main" id="{94F0BB03-8FFC-9B76-E0E4-6E9101C16371}"/>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EE976EFB-581E-F719-CAA1-F67FA2C3170B}"/>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139114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49832A-EC71-BBBF-C506-664200878AB8}"/>
              </a:ext>
            </a:extLst>
          </p:cNvPr>
          <p:cNvSpPr/>
          <p:nvPr/>
        </p:nvSpPr>
        <p:spPr>
          <a:xfrm>
            <a:off x="669925" y="3838906"/>
            <a:ext cx="10900652" cy="2484438"/>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lstStyle/>
          <a:p>
            <a:r>
              <a:rPr lang="en-GB" sz="2300">
                <a:latin typeface="Arial"/>
                <a:cs typeface="Arial"/>
              </a:rPr>
              <a:t>BOB performs well on QOF and commissions extensive Locally Commissioned Services</a:t>
            </a:r>
            <a:endParaRPr lang="en-GB"/>
          </a:p>
        </p:txBody>
      </p:sp>
      <p:sp>
        <p:nvSpPr>
          <p:cNvPr id="4" name="Content Placeholder 1">
            <a:extLst>
              <a:ext uri="{FF2B5EF4-FFF2-40B4-BE49-F238E27FC236}">
                <a16:creationId xmlns:a16="http://schemas.microsoft.com/office/drawing/2014/main" id="{A90AB549-0FCA-41AB-3A64-21D39198672E}"/>
              </a:ext>
            </a:extLst>
          </p:cNvPr>
          <p:cNvSpPr>
            <a:spLocks noGrp="1"/>
          </p:cNvSpPr>
          <p:nvPr>
            <p:ph idx="1"/>
          </p:nvPr>
        </p:nvSpPr>
        <p:spPr>
          <a:xfrm>
            <a:off x="657883" y="1418005"/>
            <a:ext cx="10876233" cy="2190788"/>
          </a:xfrm>
        </p:spPr>
        <p:txBody>
          <a:bodyPr vert="horz" lIns="0" tIns="36000" rIns="0" bIns="0" rtlCol="0" anchor="t">
            <a:spAutoFit/>
          </a:bodyPr>
          <a:lstStyle/>
          <a:p>
            <a:pPr>
              <a:spcBef>
                <a:spcPts val="600"/>
              </a:spcBef>
              <a:spcAft>
                <a:spcPts val="600"/>
              </a:spcAft>
            </a:pPr>
            <a:r>
              <a:rPr lang="en-GB" sz="1100" b="1"/>
              <a:t>General Practice performs above the national average on QOF (Quality and Outcomes Framework) though there is variation across BOB</a:t>
            </a:r>
          </a:p>
          <a:p>
            <a:pPr lvl="0">
              <a:spcBef>
                <a:spcPts val="600"/>
              </a:spcBef>
              <a:spcAft>
                <a:spcPts val="600"/>
              </a:spcAft>
            </a:pPr>
            <a:r>
              <a:rPr lang="en-GB" sz="1100" b="0"/>
              <a:t>QOF</a:t>
            </a:r>
            <a:r>
              <a:rPr lang="en-GB" sz="1100"/>
              <a:t> </a:t>
            </a:r>
            <a:r>
              <a:rPr lang="en-GB" sz="1100" b="0"/>
              <a:t>provides a national standard for management of Long-Term Conditions in General Practice, and BOB scores just above average for QOF achievement at 92.5%. However, there is variation in performance of GP practices, with 9 out of 157 practices (just over 5%) red rated. Childhood immunisations for children over 5 years are a significant contributing factor to this.</a:t>
            </a:r>
          </a:p>
          <a:p>
            <a:pPr>
              <a:spcBef>
                <a:spcPts val="600"/>
              </a:spcBef>
              <a:spcAft>
                <a:spcPts val="600"/>
              </a:spcAft>
              <a:defRPr/>
            </a:pPr>
            <a:r>
              <a:rPr kumimoji="0" lang="en-GB" sz="1100" b="0" i="0" u="none" strike="noStrike" kern="0" cap="none" spc="0" normalizeH="0" baseline="0" noProof="0">
                <a:ln>
                  <a:noFill/>
                </a:ln>
                <a:effectLst/>
                <a:uLnTx/>
                <a:uFillTx/>
                <a:latin typeface="Arial"/>
                <a:ea typeface="+mn-ea"/>
                <a:cs typeface="+mn-cs"/>
              </a:rPr>
              <a:t>Over and above requirements set out in QOF, Locally Commissioned Service (LCS) contracts, Directed Enhanced Service (DES) contracts and the Prescribing Quality Scheme (PQS) ensure high standards of care for people with longer term care needs, or medical and social complexity in BOB</a:t>
            </a:r>
            <a:r>
              <a:rPr lang="en-GB" sz="1100" b="0">
                <a:latin typeface="Arial"/>
              </a:rPr>
              <a:t> </a:t>
            </a:r>
          </a:p>
          <a:p>
            <a:pPr marL="0" marR="0" lvl="0" indent="0" defTabSz="914400" eaLnBrk="1" fontAlgn="auto" latinLnBrk="0" hangingPunct="1">
              <a:lnSpc>
                <a:spcPct val="100000"/>
              </a:lnSpc>
              <a:spcBef>
                <a:spcPts val="600"/>
              </a:spcBef>
              <a:spcAft>
                <a:spcPts val="600"/>
              </a:spcAft>
              <a:buClrTx/>
              <a:buSzTx/>
              <a:buFontTx/>
              <a:buNone/>
              <a:tabLst/>
              <a:defRPr/>
            </a:pPr>
            <a:r>
              <a:rPr kumimoji="0" lang="en-GB" sz="1100" b="0" i="0" u="none" strike="noStrike" kern="0" cap="none" spc="0" normalizeH="0" baseline="0" noProof="0">
                <a:ln>
                  <a:noFill/>
                </a:ln>
                <a:effectLst/>
                <a:uLnTx/>
                <a:uFillTx/>
                <a:latin typeface="Arial"/>
                <a:ea typeface="+mn-ea"/>
                <a:cs typeface="+mn-cs"/>
              </a:rPr>
              <a:t>BOB’s Long Term Conditions Team is involved with the commissioning of</a:t>
            </a:r>
            <a:r>
              <a:rPr lang="en-GB" sz="1100">
                <a:latin typeface="Arial"/>
              </a:rPr>
              <a:t> </a:t>
            </a:r>
            <a:r>
              <a:rPr kumimoji="0" lang="en-GB" sz="1100" b="0" i="0" u="none" strike="noStrike" kern="0" cap="none" spc="0" normalizeH="0" baseline="0" noProof="0">
                <a:ln>
                  <a:noFill/>
                </a:ln>
                <a:effectLst/>
                <a:uLnTx/>
                <a:uFillTx/>
                <a:latin typeface="Arial"/>
                <a:ea typeface="+mn-ea"/>
                <a:cs typeface="+mn-cs"/>
              </a:rPr>
              <a:t> Supplementary Network Services from the PCNs and Locally Commissioned Services (LCSs) from GP practices. It is also involved in shaping the terms set out in the Prescribing Quality Scheme. Together, these contracts are designed to incentivise gold standard management of long-term conditions, and to complement each other as the national aspects of both QOF and the PCN DES change. Participating in the Prescribing Quality Scheme is voluntary but most practices sign up to it.</a:t>
            </a:r>
            <a:r>
              <a:rPr lang="en-GB" sz="1100">
                <a:latin typeface="Arial"/>
              </a:rPr>
              <a:t> </a:t>
            </a:r>
            <a:endParaRPr lang="en-GB" sz="1100"/>
          </a:p>
        </p:txBody>
      </p:sp>
      <p:sp>
        <p:nvSpPr>
          <p:cNvPr id="11" name="Content Placeholder 1">
            <a:extLst>
              <a:ext uri="{FF2B5EF4-FFF2-40B4-BE49-F238E27FC236}">
                <a16:creationId xmlns:a16="http://schemas.microsoft.com/office/drawing/2014/main" id="{CBFAD7F1-596D-239B-E7F6-90CF88AD38C6}"/>
              </a:ext>
            </a:extLst>
          </p:cNvPr>
          <p:cNvSpPr txBox="1">
            <a:spLocks/>
          </p:cNvSpPr>
          <p:nvPr/>
        </p:nvSpPr>
        <p:spPr>
          <a:xfrm>
            <a:off x="853193" y="3699124"/>
            <a:ext cx="6048217" cy="279564"/>
          </a:xfrm>
          <a:prstGeom prst="rect">
            <a:avLst/>
          </a:prstGeom>
          <a:solidFill>
            <a:schemeClr val="bg1"/>
          </a:solidFill>
        </p:spPr>
        <p:txBody>
          <a:bodyPr vert="horz" lIns="54610" tIns="54610" rIns="54610" bIns="54610" rtlCol="0">
            <a:sp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a:ea typeface="+mn-ea"/>
                <a:cs typeface="+mn-cs"/>
              </a:rPr>
              <a:t>The following services are locally commissioned from General Practice across BOB:</a:t>
            </a:r>
          </a:p>
        </p:txBody>
      </p:sp>
      <p:graphicFrame>
        <p:nvGraphicFramePr>
          <p:cNvPr id="14" name="Table 13">
            <a:extLst>
              <a:ext uri="{FF2B5EF4-FFF2-40B4-BE49-F238E27FC236}">
                <a16:creationId xmlns:a16="http://schemas.microsoft.com/office/drawing/2014/main" id="{3FDDC968-2276-A8C4-E666-14048EE7AD3A}"/>
              </a:ext>
            </a:extLst>
          </p:cNvPr>
          <p:cNvGraphicFramePr>
            <a:graphicFrameLocks noGrp="1"/>
          </p:cNvGraphicFramePr>
          <p:nvPr>
            <p:extLst>
              <p:ext uri="{D42A27DB-BD31-4B8C-83A1-F6EECF244321}">
                <p14:modId xmlns:p14="http://schemas.microsoft.com/office/powerpoint/2010/main" val="1628680448"/>
              </p:ext>
            </p:extLst>
          </p:nvPr>
        </p:nvGraphicFramePr>
        <p:xfrm>
          <a:off x="710892" y="4081695"/>
          <a:ext cx="2561270" cy="2088201"/>
        </p:xfrm>
        <a:graphic>
          <a:graphicData uri="http://schemas.openxmlformats.org/drawingml/2006/table">
            <a:tbl>
              <a:tblPr firstRow="1" firstCol="1" bandRow="1">
                <a:tableStyleId>{2D5ABB26-0587-4C30-8999-92F81FD0307C}</a:tableStyleId>
              </a:tblPr>
              <a:tblGrid>
                <a:gridCol w="2561270">
                  <a:extLst>
                    <a:ext uri="{9D8B030D-6E8A-4147-A177-3AD203B41FA5}">
                      <a16:colId xmlns:a16="http://schemas.microsoft.com/office/drawing/2014/main" val="2530373292"/>
                    </a:ext>
                  </a:extLst>
                </a:gridCol>
              </a:tblGrid>
              <a:tr h="180440">
                <a:tc>
                  <a:txBody>
                    <a:bodyPr/>
                    <a:lstStyle/>
                    <a:p>
                      <a:pPr marL="171450" lvl="0" indent="-171450" algn="l">
                        <a:lnSpc>
                          <a:spcPct val="150000"/>
                        </a:lnSpc>
                        <a:buFont typeface="Arial" panose="020B0604020202020204" pitchFamily="34" charset="0"/>
                        <a:buChar char="•"/>
                      </a:pPr>
                      <a:r>
                        <a:rPr lang="en-GB" sz="1000">
                          <a:effectLst/>
                          <a:latin typeface="+mn-lt"/>
                          <a:ea typeface="Times New Roman" panose="02020603050405020304" pitchFamily="18" charset="0"/>
                        </a:rPr>
                        <a:t>Asylum Seeker Screening</a:t>
                      </a:r>
                      <a:endParaRPr lang="en-GB" sz="1000">
                        <a:effectLst/>
                        <a:latin typeface="+mn-lt"/>
                        <a:ea typeface="Calibri" panose="020F0502020204030204" pitchFamily="34" charset="0"/>
                      </a:endParaRPr>
                    </a:p>
                    <a:p>
                      <a:pPr marL="171450" lvl="0" indent="-171450" algn="l">
                        <a:lnSpc>
                          <a:spcPct val="150000"/>
                        </a:lnSpc>
                        <a:buFont typeface="Arial" panose="020B0604020202020204" pitchFamily="34" charset="0"/>
                        <a:buChar char="•"/>
                      </a:pPr>
                      <a:r>
                        <a:rPr lang="en-GB" sz="1000">
                          <a:effectLst/>
                          <a:latin typeface="+mn-lt"/>
                          <a:ea typeface="Times New Roman" panose="02020603050405020304" pitchFamily="18" charset="0"/>
                        </a:rPr>
                        <a:t>Antiviral prescribing</a:t>
                      </a:r>
                      <a:endParaRPr lang="en-GB" sz="1000">
                        <a:effectLst/>
                      </a:endParaRPr>
                    </a:p>
                    <a:p>
                      <a:pPr marL="171450" indent="-171450">
                        <a:lnSpc>
                          <a:spcPct val="150000"/>
                        </a:lnSpc>
                        <a:buFont typeface="Arial" panose="020B0604020202020204" pitchFamily="34" charset="0"/>
                        <a:buChar char="•"/>
                      </a:pPr>
                      <a:r>
                        <a:rPr lang="en-GB" sz="1000">
                          <a:effectLst/>
                        </a:rPr>
                        <a:t>Anti-Coagulation (BW - Hungerford Only)</a:t>
                      </a:r>
                    </a:p>
                  </a:txBody>
                  <a:tcPr marL="24714" marR="24714" marT="0" marB="0"/>
                </a:tc>
                <a:extLst>
                  <a:ext uri="{0D108BD9-81ED-4DB2-BD59-A6C34878D82A}">
                    <a16:rowId xmlns:a16="http://schemas.microsoft.com/office/drawing/2014/main" val="3773539919"/>
                  </a:ext>
                </a:extLst>
              </a:tr>
              <a:tr h="149594">
                <a:tc>
                  <a:txBody>
                    <a:bodyPr/>
                    <a:lstStyle/>
                    <a:p>
                      <a:pPr marL="171450" indent="-171450">
                        <a:lnSpc>
                          <a:spcPct val="150000"/>
                        </a:lnSpc>
                        <a:buFont typeface="Arial" panose="020B0604020202020204" pitchFamily="34" charset="0"/>
                        <a:buChar char="•"/>
                      </a:pPr>
                      <a:r>
                        <a:rPr lang="en-GB" sz="1000">
                          <a:effectLst/>
                        </a:rPr>
                        <a:t>Arrythmia Diagnostic Services (Ox)</a:t>
                      </a:r>
                    </a:p>
                  </a:txBody>
                  <a:tcPr marL="24714" marR="24714" marT="0" marB="0"/>
                </a:tc>
                <a:extLst>
                  <a:ext uri="{0D108BD9-81ED-4DB2-BD59-A6C34878D82A}">
                    <a16:rowId xmlns:a16="http://schemas.microsoft.com/office/drawing/2014/main" val="1872093540"/>
                  </a:ext>
                </a:extLst>
              </a:tr>
              <a:tr h="149594">
                <a:tc>
                  <a:txBody>
                    <a:bodyPr/>
                    <a:lstStyle/>
                    <a:p>
                      <a:pPr marL="171450" indent="-171450">
                        <a:lnSpc>
                          <a:spcPct val="150000"/>
                        </a:lnSpc>
                        <a:buFont typeface="Arial" panose="020B0604020202020204" pitchFamily="34" charset="0"/>
                        <a:buChar char="•"/>
                      </a:pPr>
                      <a:r>
                        <a:rPr lang="en-GB" sz="1000">
                          <a:effectLst/>
                        </a:rPr>
                        <a:t>Aural Toilet (Ox)</a:t>
                      </a:r>
                    </a:p>
                  </a:txBody>
                  <a:tcPr marL="24714" marR="24714" marT="0" marB="0"/>
                </a:tc>
                <a:extLst>
                  <a:ext uri="{0D108BD9-81ED-4DB2-BD59-A6C34878D82A}">
                    <a16:rowId xmlns:a16="http://schemas.microsoft.com/office/drawing/2014/main" val="4282313954"/>
                  </a:ext>
                </a:extLst>
              </a:tr>
              <a:tr h="180440">
                <a:tc>
                  <a:txBody>
                    <a:bodyPr/>
                    <a:lstStyle/>
                    <a:p>
                      <a:pPr marL="171450" indent="-171450">
                        <a:lnSpc>
                          <a:spcPct val="150000"/>
                        </a:lnSpc>
                        <a:buFont typeface="Arial" panose="020B0604020202020204" pitchFamily="34" charset="0"/>
                        <a:buChar char="•"/>
                      </a:pPr>
                      <a:r>
                        <a:rPr lang="en-GB" sz="1000">
                          <a:effectLst/>
                        </a:rPr>
                        <a:t>Cancer Monitoring (Ox)</a:t>
                      </a:r>
                    </a:p>
                  </a:txBody>
                  <a:tcPr marL="24714" marR="24714" marT="0" marB="0"/>
                </a:tc>
                <a:extLst>
                  <a:ext uri="{0D108BD9-81ED-4DB2-BD59-A6C34878D82A}">
                    <a16:rowId xmlns:a16="http://schemas.microsoft.com/office/drawing/2014/main" val="2940995568"/>
                  </a:ext>
                </a:extLst>
              </a:tr>
              <a:tr h="149594">
                <a:tc>
                  <a:txBody>
                    <a:bodyPr/>
                    <a:lstStyle/>
                    <a:p>
                      <a:pPr marL="171450" indent="-171450">
                        <a:lnSpc>
                          <a:spcPct val="150000"/>
                        </a:lnSpc>
                        <a:buFont typeface="Arial" panose="020B0604020202020204" pitchFamily="34" charset="0"/>
                        <a:buChar char="•"/>
                      </a:pPr>
                      <a:r>
                        <a:rPr lang="en-GB" sz="1000">
                          <a:effectLst/>
                        </a:rPr>
                        <a:t>Care Home SNS (Ox)</a:t>
                      </a:r>
                    </a:p>
                  </a:txBody>
                  <a:tcPr marL="24714" marR="24714" marT="0" marB="0"/>
                </a:tc>
                <a:extLst>
                  <a:ext uri="{0D108BD9-81ED-4DB2-BD59-A6C34878D82A}">
                    <a16:rowId xmlns:a16="http://schemas.microsoft.com/office/drawing/2014/main" val="4273006268"/>
                  </a:ext>
                </a:extLst>
              </a:tr>
              <a:tr h="180440">
                <a:tc>
                  <a:txBody>
                    <a:bodyPr/>
                    <a:lstStyle/>
                    <a:p>
                      <a:pPr marL="171450" indent="-171450">
                        <a:lnSpc>
                          <a:spcPct val="150000"/>
                        </a:lnSpc>
                        <a:buFont typeface="Arial" panose="020B0604020202020204" pitchFamily="34" charset="0"/>
                        <a:buChar char="•"/>
                      </a:pPr>
                      <a:r>
                        <a:rPr lang="en-GB" sz="1000">
                          <a:effectLst/>
                        </a:rPr>
                        <a:t>Depot Antipsychotics (Ox)</a:t>
                      </a:r>
                    </a:p>
                  </a:txBody>
                  <a:tcPr marL="24714" marR="24714" marT="0" marB="0"/>
                </a:tc>
                <a:extLst>
                  <a:ext uri="{0D108BD9-81ED-4DB2-BD59-A6C34878D82A}">
                    <a16:rowId xmlns:a16="http://schemas.microsoft.com/office/drawing/2014/main" val="3066255008"/>
                  </a:ext>
                </a:extLst>
              </a:tr>
              <a:tr h="320288">
                <a:tc>
                  <a:txBody>
                    <a:bodyPr/>
                    <a:lstStyle/>
                    <a:p>
                      <a:pPr marL="171450" indent="-171450">
                        <a:lnSpc>
                          <a:spcPct val="150000"/>
                        </a:lnSpc>
                        <a:buFont typeface="Arial" panose="020B0604020202020204" pitchFamily="34" charset="0"/>
                        <a:buChar char="•"/>
                      </a:pPr>
                      <a:r>
                        <a:rPr lang="en-GB" sz="1000">
                          <a:effectLst/>
                        </a:rPr>
                        <a:t>Dermatology – Skin (Ox)</a:t>
                      </a:r>
                    </a:p>
                    <a:p>
                      <a:pPr marL="171450" indent="-171450">
                        <a:lnSpc>
                          <a:spcPct val="150000"/>
                        </a:lnSpc>
                        <a:buFont typeface="Arial" panose="020B0604020202020204" pitchFamily="34" charset="0"/>
                        <a:buChar char="•"/>
                      </a:pPr>
                      <a:r>
                        <a:rPr lang="en-GB" sz="1000">
                          <a:effectLst/>
                        </a:rPr>
                        <a:t>DVT Testing (Ox)</a:t>
                      </a:r>
                    </a:p>
                  </a:txBody>
                  <a:tcPr marL="24714" marR="24714" marT="0" marB="0"/>
                </a:tc>
                <a:extLst>
                  <a:ext uri="{0D108BD9-81ED-4DB2-BD59-A6C34878D82A}">
                    <a16:rowId xmlns:a16="http://schemas.microsoft.com/office/drawing/2014/main" val="4283747308"/>
                  </a:ext>
                </a:extLst>
              </a:tr>
            </a:tbl>
          </a:graphicData>
        </a:graphic>
      </p:graphicFrame>
      <p:sp>
        <p:nvSpPr>
          <p:cNvPr id="16" name="TextBox 15">
            <a:extLst>
              <a:ext uri="{FF2B5EF4-FFF2-40B4-BE49-F238E27FC236}">
                <a16:creationId xmlns:a16="http://schemas.microsoft.com/office/drawing/2014/main" id="{9708606F-8CBE-FA9D-BCD0-D377ADAFCE69}"/>
              </a:ext>
            </a:extLst>
          </p:cNvPr>
          <p:cNvSpPr txBox="1"/>
          <p:nvPr/>
        </p:nvSpPr>
        <p:spPr>
          <a:xfrm>
            <a:off x="3541976" y="4081695"/>
            <a:ext cx="4066916" cy="2000548"/>
          </a:xfrm>
          <a:prstGeom prst="rect">
            <a:avLst/>
          </a:prstGeom>
          <a:noFill/>
        </p:spPr>
        <p:txBody>
          <a:bodyPr wrap="square" lIns="0" tIns="0" rIns="0" bIns="0">
            <a:spAutoFit/>
          </a:bodyPr>
          <a:lstStyle/>
          <a:p>
            <a:pPr marL="180000" marR="0" lvl="0" indent="-180000" algn="l" defTabSz="914400" eaLnBrk="1" fontAlgn="t" latinLnBrk="0" hangingPunct="1">
              <a:spcBef>
                <a:spcPts val="0"/>
              </a:spcBef>
              <a:spcAft>
                <a:spcPts val="600"/>
              </a:spcAft>
              <a:buClrTx/>
              <a:buSzPts val="1000"/>
              <a:buFont typeface="Arial" panose="020B0604020202020204" pitchFamily="34" charset="0"/>
              <a:buChar char="•"/>
              <a:tabLst/>
              <a:defRPr/>
            </a:pPr>
            <a:r>
              <a:rPr kumimoji="0" lang="en-GB" sz="1000" b="0" i="0" u="none" strike="noStrike" kern="0" cap="none" spc="0" normalizeH="0" baseline="0" noProof="0">
                <a:ln>
                  <a:noFill/>
                </a:ln>
                <a:solidFill>
                  <a:sysClr val="windowText" lastClr="000000"/>
                </a:solidFill>
                <a:effectLst/>
                <a:uLnTx/>
                <a:uFillTx/>
              </a:rPr>
              <a:t>ECGs in Primary Care (currently not commissioned from PC budget)</a:t>
            </a:r>
          </a:p>
          <a:p>
            <a:pPr marL="180000" marR="0" lvl="0" indent="-180000" algn="l" defTabSz="914400" eaLnBrk="1" fontAlgn="t" latinLnBrk="0" hangingPunct="1">
              <a:spcBef>
                <a:spcPts val="0"/>
              </a:spcBef>
              <a:spcAft>
                <a:spcPts val="600"/>
              </a:spcAft>
              <a:buClrTx/>
              <a:buSzPts val="1000"/>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rPr>
              <a:t>Exam of </a:t>
            </a:r>
            <a:r>
              <a:rPr kumimoji="0" lang="en-GB" sz="1000" b="0" i="0" u="none" strike="noStrike" kern="0" cap="none" spc="0" normalizeH="0" baseline="0" noProof="0" err="1">
                <a:ln>
                  <a:noFill/>
                </a:ln>
                <a:solidFill>
                  <a:srgbClr val="000000"/>
                </a:solidFill>
                <a:effectLst/>
                <a:uLnTx/>
                <a:uFillTx/>
                <a:latin typeface="Arial" panose="020B0604020202020204" pitchFamily="34" charset="0"/>
              </a:rPr>
              <a:t>Newborns</a:t>
            </a:r>
            <a:r>
              <a:rPr kumimoji="0" lang="en-GB" sz="1000" b="0" i="0" u="none" strike="noStrike" kern="0" cap="none" spc="0" normalizeH="0" baseline="0" noProof="0">
                <a:ln>
                  <a:noFill/>
                </a:ln>
                <a:solidFill>
                  <a:srgbClr val="000000"/>
                </a:solidFill>
                <a:effectLst/>
                <a:uLnTx/>
                <a:uFillTx/>
                <a:latin typeface="Arial" panose="020B0604020202020204" pitchFamily="34" charset="0"/>
              </a:rPr>
              <a:t>/Home Births (Ox/BW)</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endParaRPr>
          </a:p>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rPr>
              <a:t>H Pylori (Ox)</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endParaRPr>
          </a:p>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rPr>
              <a:t>IUS for non-contraception (Ox)</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endParaRPr>
          </a:p>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rPr>
              <a:t>PC Memory Assessment Services (Ox)</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endParaRPr>
          </a:p>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rPr>
              <a:t>Phlebotomy (Inc. at request from secondary care) (BOB)</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endParaRPr>
          </a:p>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rPr>
              <a:t>PSA Monitoring (Ox)</a:t>
            </a:r>
          </a:p>
          <a:p>
            <a:pPr marL="180000" marR="0" lvl="0" indent="-180000" algn="l" defTabSz="914400" eaLnBrk="1" fontAlgn="auto"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ysClr val="windowText" lastClr="000000"/>
                </a:solidFill>
                <a:effectLst/>
                <a:uLnTx/>
                <a:uFillTx/>
                <a:latin typeface="Arial"/>
                <a:ea typeface="Times New Roman" panose="02020603050405020304" pitchFamily="18" charset="0"/>
              </a:rPr>
              <a:t>SMI </a:t>
            </a:r>
            <a:r>
              <a:rPr kumimoji="0" lang="en-GB" sz="1000" b="0" i="0" u="none" strike="noStrike" kern="0" cap="none" spc="0" normalizeH="0" baseline="0" noProof="0" err="1">
                <a:ln>
                  <a:noFill/>
                </a:ln>
                <a:solidFill>
                  <a:sysClr val="windowText" lastClr="000000"/>
                </a:solidFill>
                <a:effectLst/>
                <a:uLnTx/>
                <a:uFillTx/>
                <a:latin typeface="Arial"/>
                <a:ea typeface="Times New Roman" panose="02020603050405020304" pitchFamily="18" charset="0"/>
              </a:rPr>
              <a:t>Healthchecks</a:t>
            </a:r>
            <a:r>
              <a:rPr kumimoji="0" lang="en-GB" sz="1000" b="0" i="0" u="none" strike="noStrike" kern="0" cap="none" spc="0" normalizeH="0" baseline="0" noProof="0">
                <a:ln>
                  <a:noFill/>
                </a:ln>
                <a:solidFill>
                  <a:sysClr val="windowText" lastClr="000000"/>
                </a:solidFill>
                <a:effectLst/>
                <a:uLnTx/>
                <a:uFillTx/>
                <a:latin typeface="Arial"/>
                <a:ea typeface="Times New Roman" panose="02020603050405020304" pitchFamily="18" charset="0"/>
              </a:rPr>
              <a:t>, nationally mandated</a:t>
            </a:r>
            <a:endParaRPr kumimoji="0" lang="en-GB" sz="1000" b="0" i="0" u="none" strike="noStrike" kern="0" cap="none" spc="0" normalizeH="0" baseline="0" noProof="0">
              <a:ln>
                <a:noFill/>
              </a:ln>
              <a:solidFill>
                <a:sysClr val="windowText" lastClr="000000"/>
              </a:solidFill>
              <a:effectLst/>
              <a:uLnTx/>
              <a:uFillTx/>
              <a:latin typeface="Arial"/>
              <a:ea typeface="Calibri" panose="020F0502020204030204" pitchFamily="34" charset="0"/>
            </a:endParaRPr>
          </a:p>
          <a:p>
            <a:pPr marL="180000" marR="0" lvl="0" indent="-180000" algn="l" defTabSz="914400" eaLnBrk="1" fontAlgn="auto"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ysClr val="windowText" lastClr="000000"/>
                </a:solidFill>
                <a:effectLst/>
                <a:uLnTx/>
                <a:uFillTx/>
                <a:latin typeface="Arial"/>
                <a:ea typeface="Times New Roman" panose="02020603050405020304" pitchFamily="18" charset="0"/>
              </a:rPr>
              <a:t>Spirometry SNS </a:t>
            </a:r>
            <a:endParaRPr kumimoji="0" lang="en-GB" sz="1000" b="0" i="0" u="none" strike="noStrike" kern="0" cap="none" spc="0" normalizeH="0" baseline="0" noProof="0">
              <a:ln>
                <a:noFill/>
              </a:ln>
              <a:solidFill>
                <a:sysClr val="windowText" lastClr="000000"/>
              </a:solidFill>
              <a:effectLst/>
              <a:uLnTx/>
              <a:uFillTx/>
              <a:latin typeface="Arial"/>
              <a:ea typeface="Calibri" panose="020F0502020204030204" pitchFamily="34" charset="0"/>
            </a:endParaRPr>
          </a:p>
        </p:txBody>
      </p:sp>
      <p:sp>
        <p:nvSpPr>
          <p:cNvPr id="17" name="TextBox 16">
            <a:extLst>
              <a:ext uri="{FF2B5EF4-FFF2-40B4-BE49-F238E27FC236}">
                <a16:creationId xmlns:a16="http://schemas.microsoft.com/office/drawing/2014/main" id="{81AB462D-062E-F02B-3CC3-73F1AB7F30CC}"/>
              </a:ext>
            </a:extLst>
          </p:cNvPr>
          <p:cNvSpPr txBox="1"/>
          <p:nvPr/>
        </p:nvSpPr>
        <p:spPr>
          <a:xfrm>
            <a:off x="7809662" y="4081695"/>
            <a:ext cx="3706054" cy="1461939"/>
          </a:xfrm>
          <a:prstGeom prst="rect">
            <a:avLst/>
          </a:prstGeom>
          <a:noFill/>
        </p:spPr>
        <p:txBody>
          <a:bodyPr wrap="square" lIns="0" tIns="0" rIns="0" bIns="0">
            <a:spAutoFit/>
          </a:bodyPr>
          <a:lstStyle/>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rPr>
              <a:t>Ravenswood LD Home (BW – x2 Wokingham practices)</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endParaRPr>
          </a:p>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rPr>
              <a:t>Vaginal Pessary (currently not commissioned from PC budget)</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endParaRPr>
          </a:p>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rgbClr val="000000"/>
                </a:solidFill>
                <a:effectLst/>
                <a:uLnTx/>
                <a:uFillTx/>
                <a:latin typeface="Arial" panose="020B0604020202020204" pitchFamily="34" charset="0"/>
              </a:rPr>
              <a:t>Warfarin Monitoring (Ox)</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endParaRPr>
          </a:p>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err="1">
                <a:ln>
                  <a:noFill/>
                </a:ln>
                <a:solidFill>
                  <a:srgbClr val="000000"/>
                </a:solidFill>
                <a:effectLst/>
                <a:uLnTx/>
                <a:uFillTx/>
                <a:latin typeface="Arial" panose="020B0604020202020204" pitchFamily="34" charset="0"/>
              </a:rPr>
              <a:t>Zoladex</a:t>
            </a:r>
            <a:r>
              <a:rPr kumimoji="0" lang="en-GB" sz="1000" b="0" i="0" u="none" strike="noStrike" kern="0" cap="none" spc="0" normalizeH="0" baseline="0" noProof="0">
                <a:ln>
                  <a:noFill/>
                </a:ln>
                <a:solidFill>
                  <a:srgbClr val="000000"/>
                </a:solidFill>
                <a:effectLst/>
                <a:uLnTx/>
                <a:uFillTx/>
                <a:latin typeface="Arial" panose="020B0604020202020204" pitchFamily="34" charset="0"/>
              </a:rPr>
              <a:t> (BW) </a:t>
            </a:r>
          </a:p>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rPr>
              <a:t>Diabetes – working towards one spec across BOB (Currently various specs across BOB)</a:t>
            </a:r>
          </a:p>
          <a:p>
            <a:pPr marL="180000" marR="0" lvl="0" indent="-180000" algn="l" defTabSz="914400" eaLnBrk="1" fontAlgn="t" latinLnBrk="0" hangingPunct="1">
              <a:spcBef>
                <a:spcPts val="0"/>
              </a:spcBef>
              <a:spcAft>
                <a:spcPts val="600"/>
              </a:spcAft>
              <a:buClrTx/>
              <a:buSzTx/>
              <a:buFont typeface="Arial" panose="020B0604020202020204" pitchFamily="34" charset="0"/>
              <a:buChar char="•"/>
              <a:tabLst/>
              <a:defRPr/>
            </a:pPr>
            <a:r>
              <a:rPr lang="en-GB" sz="1000">
                <a:latin typeface="Arial"/>
                <a:ea typeface="Times New Roman" panose="02020603050405020304" pitchFamily="18" charset="0"/>
              </a:rPr>
              <a:t>Near patient testing</a:t>
            </a:r>
          </a:p>
        </p:txBody>
      </p:sp>
      <p:sp>
        <p:nvSpPr>
          <p:cNvPr id="24" name="Rectangle: Top Corners Rounded 23">
            <a:extLst>
              <a:ext uri="{FF2B5EF4-FFF2-40B4-BE49-F238E27FC236}">
                <a16:creationId xmlns:a16="http://schemas.microsoft.com/office/drawing/2014/main" id="{68EAA6BF-DA18-0060-B9DD-5ACDF1A3CF99}"/>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6" name="TextBox 25">
            <a:extLst>
              <a:ext uri="{FF2B5EF4-FFF2-40B4-BE49-F238E27FC236}">
                <a16:creationId xmlns:a16="http://schemas.microsoft.com/office/drawing/2014/main" id="{D8AAA245-F27C-0F5E-6087-B0001CFFE38D}"/>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8" name="Rectangle: Top Corners Rounded 27">
            <a:extLst>
              <a:ext uri="{FF2B5EF4-FFF2-40B4-BE49-F238E27FC236}">
                <a16:creationId xmlns:a16="http://schemas.microsoft.com/office/drawing/2014/main" id="{28682BF7-0085-BC3B-296E-7343ED897E73}"/>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CC37C59A-6004-C808-58B9-033095BEB02A}"/>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TextBox 31">
            <a:extLst>
              <a:ext uri="{FF2B5EF4-FFF2-40B4-BE49-F238E27FC236}">
                <a16:creationId xmlns:a16="http://schemas.microsoft.com/office/drawing/2014/main" id="{18658047-2F93-5381-0C5D-27FB00551E81}"/>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4" name="TextBox 33">
            <a:extLst>
              <a:ext uri="{FF2B5EF4-FFF2-40B4-BE49-F238E27FC236}">
                <a16:creationId xmlns:a16="http://schemas.microsoft.com/office/drawing/2014/main" id="{992766D4-4B9B-6113-1825-E62AB4B28C65}"/>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6" name="Rectangle: Top Corners Rounded 35">
            <a:extLst>
              <a:ext uri="{FF2B5EF4-FFF2-40B4-BE49-F238E27FC236}">
                <a16:creationId xmlns:a16="http://schemas.microsoft.com/office/drawing/2014/main" id="{838625DA-2709-8260-6833-6D3A33E6D1CF}"/>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8" name="Rectangle: Top Corners Rounded 37">
            <a:extLst>
              <a:ext uri="{FF2B5EF4-FFF2-40B4-BE49-F238E27FC236}">
                <a16:creationId xmlns:a16="http://schemas.microsoft.com/office/drawing/2014/main" id="{935BB92E-ADA2-3D6F-0A74-A46EBD05BC6B}"/>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Rectangle: Top Corners Rounded 39">
            <a:extLst>
              <a:ext uri="{FF2B5EF4-FFF2-40B4-BE49-F238E27FC236}">
                <a16:creationId xmlns:a16="http://schemas.microsoft.com/office/drawing/2014/main" id="{8DA571CC-7441-C6EE-478C-8A485913F5DB}"/>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2" name="TextBox 41">
            <a:extLst>
              <a:ext uri="{FF2B5EF4-FFF2-40B4-BE49-F238E27FC236}">
                <a16:creationId xmlns:a16="http://schemas.microsoft.com/office/drawing/2014/main" id="{F8CA2A64-F315-33C2-A89E-6613EE5EBE94}"/>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4" name="TextBox 43">
            <a:extLst>
              <a:ext uri="{FF2B5EF4-FFF2-40B4-BE49-F238E27FC236}">
                <a16:creationId xmlns:a16="http://schemas.microsoft.com/office/drawing/2014/main" id="{0323B62A-4B04-D9EB-9421-E43BA411A651}"/>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6" name="TextBox 45">
            <a:extLst>
              <a:ext uri="{FF2B5EF4-FFF2-40B4-BE49-F238E27FC236}">
                <a16:creationId xmlns:a16="http://schemas.microsoft.com/office/drawing/2014/main" id="{AB56FCCB-1679-8DB2-4925-3CF341A83670}"/>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8" name="Rectangle: Top Corners Rounded 47">
            <a:extLst>
              <a:ext uri="{FF2B5EF4-FFF2-40B4-BE49-F238E27FC236}">
                <a16:creationId xmlns:a16="http://schemas.microsoft.com/office/drawing/2014/main" id="{AD3FDC84-CC8E-9B85-17ED-E205529DFB29}"/>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0" name="TextBox 49">
            <a:extLst>
              <a:ext uri="{FF2B5EF4-FFF2-40B4-BE49-F238E27FC236}">
                <a16:creationId xmlns:a16="http://schemas.microsoft.com/office/drawing/2014/main" id="{7ACBC9D1-2F42-53E3-7A2B-57858FF67728}"/>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25067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1D745D35-7C72-797F-3B1B-B5CD64BEA4CC}"/>
              </a:ext>
            </a:extLst>
          </p:cNvPr>
          <p:cNvSpPr>
            <a:spLocks noGrp="1"/>
          </p:cNvSpPr>
          <p:nvPr>
            <p:ph type="title"/>
          </p:nvPr>
        </p:nvSpPr>
        <p:spPr>
          <a:xfrm>
            <a:off x="669925" y="596900"/>
            <a:ext cx="10882313" cy="619157"/>
          </a:xfrm>
        </p:spPr>
        <p:txBody>
          <a:bodyPr/>
          <a:lstStyle/>
          <a:p>
            <a:r>
              <a:rPr lang="en-US" sz="2300">
                <a:latin typeface="Arial"/>
                <a:cs typeface="Arial"/>
              </a:rPr>
              <a:t>National and Local Context</a:t>
            </a:r>
            <a:endParaRPr lang="en-GB" sz="2300">
              <a:latin typeface="Arial"/>
              <a:cs typeface="Arial"/>
            </a:endParaRPr>
          </a:p>
        </p:txBody>
      </p:sp>
      <p:sp>
        <p:nvSpPr>
          <p:cNvPr id="14" name="Text Placeholder 13">
            <a:extLst>
              <a:ext uri="{FF2B5EF4-FFF2-40B4-BE49-F238E27FC236}">
                <a16:creationId xmlns:a16="http://schemas.microsoft.com/office/drawing/2014/main" id="{3DA42563-DADE-0627-2FCE-DEDB7960AD41}"/>
              </a:ext>
            </a:extLst>
          </p:cNvPr>
          <p:cNvSpPr>
            <a:spLocks noGrp="1"/>
          </p:cNvSpPr>
          <p:nvPr>
            <p:ph type="body" sz="quarter" idx="10"/>
          </p:nvPr>
        </p:nvSpPr>
        <p:spPr>
          <a:xfrm>
            <a:off x="669925" y="1557338"/>
            <a:ext cx="4915603" cy="2416046"/>
          </a:xfrm>
        </p:spPr>
        <p:txBody>
          <a:bodyPr wrap="square">
            <a:spAutoFit/>
          </a:bodyPr>
          <a:lstStyle/>
          <a:p>
            <a:pPr lvl="1"/>
            <a:r>
              <a:rPr lang="en-GB" sz="1100"/>
              <a:t>At the heart of the Fuller Stocktake is a new vision for integrating primary care, which centres around three components: </a:t>
            </a:r>
          </a:p>
          <a:p>
            <a:pPr lvl="2">
              <a:buFont typeface="Wingdings" panose="05000000000000000000" pitchFamily="2" charset="2"/>
              <a:buChar char="ü"/>
            </a:pPr>
            <a:r>
              <a:rPr lang="en-GB" sz="1100"/>
              <a:t>Access – streamlining access to care and advice for people who get ill but only use health services infrequently</a:t>
            </a:r>
          </a:p>
          <a:p>
            <a:pPr lvl="2">
              <a:buFont typeface="Wingdings" panose="05000000000000000000" pitchFamily="2" charset="2"/>
              <a:buChar char="ü"/>
            </a:pPr>
            <a:r>
              <a:rPr lang="en-GB" sz="1100"/>
              <a:t>Continuity – providing personalised care from a multidisciplinary team to people with more complex needs</a:t>
            </a:r>
          </a:p>
          <a:p>
            <a:pPr lvl="2">
              <a:buFont typeface="Wingdings" panose="05000000000000000000" pitchFamily="2" charset="2"/>
              <a:buChar char="ü"/>
            </a:pPr>
            <a:r>
              <a:rPr lang="en-GB" sz="1100"/>
              <a:t>Prevention – helping people to stay well for longer</a:t>
            </a:r>
          </a:p>
          <a:p>
            <a:pPr lvl="1"/>
            <a:r>
              <a:rPr lang="en-GB" sz="1100"/>
              <a:t>Nationally, access has been prioritised in 2023, with guidance, funding and improvement support available for primary care.</a:t>
            </a:r>
          </a:p>
          <a:p>
            <a:pPr lvl="1"/>
            <a:r>
              <a:rPr lang="en-GB" sz="1100"/>
              <a:t>National and local plans to tackle delays in ambulance and emergency services include a strong focus on expanding access to care outside of hospital to avoid people ending up in the emergency pathway unnecessarily. </a:t>
            </a:r>
          </a:p>
        </p:txBody>
      </p:sp>
      <p:sp>
        <p:nvSpPr>
          <p:cNvPr id="3" name="TextBox 2">
            <a:extLst>
              <a:ext uri="{FF2B5EF4-FFF2-40B4-BE49-F238E27FC236}">
                <a16:creationId xmlns:a16="http://schemas.microsoft.com/office/drawing/2014/main" id="{3F1342E7-A9EE-7E5B-21D9-E9077AC70878}"/>
              </a:ext>
            </a:extLst>
          </p:cNvPr>
          <p:cNvSpPr txBox="1"/>
          <p:nvPr/>
        </p:nvSpPr>
        <p:spPr>
          <a:xfrm>
            <a:off x="669925" y="4239079"/>
            <a:ext cx="1294748" cy="338554"/>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The Fuller Stocktake </a:t>
            </a:r>
          </a:p>
        </p:txBody>
      </p:sp>
      <p:pic>
        <p:nvPicPr>
          <p:cNvPr id="6" name="Picture 5">
            <a:extLst>
              <a:ext uri="{FF2B5EF4-FFF2-40B4-BE49-F238E27FC236}">
                <a16:creationId xmlns:a16="http://schemas.microsoft.com/office/drawing/2014/main" id="{E60E4578-FB9D-94C9-301B-F7D2FB486274}"/>
              </a:ext>
            </a:extLst>
          </p:cNvPr>
          <p:cNvPicPr>
            <a:picLocks noChangeAspect="1"/>
          </p:cNvPicPr>
          <p:nvPr/>
        </p:nvPicPr>
        <p:blipFill>
          <a:blip r:embed="rId2"/>
          <a:stretch>
            <a:fillRect/>
          </a:stretch>
        </p:blipFill>
        <p:spPr>
          <a:xfrm>
            <a:off x="888284" y="4665733"/>
            <a:ext cx="858031" cy="1224000"/>
          </a:xfrm>
          <a:prstGeom prst="rect">
            <a:avLst/>
          </a:prstGeom>
          <a:ln>
            <a:solidFill>
              <a:schemeClr val="tx2"/>
            </a:solidFill>
          </a:ln>
        </p:spPr>
      </p:pic>
      <p:sp>
        <p:nvSpPr>
          <p:cNvPr id="9" name="TextBox 8">
            <a:extLst>
              <a:ext uri="{FF2B5EF4-FFF2-40B4-BE49-F238E27FC236}">
                <a16:creationId xmlns:a16="http://schemas.microsoft.com/office/drawing/2014/main" id="{AC9A524D-7F20-610F-6060-6D6518B4398B}"/>
              </a:ext>
            </a:extLst>
          </p:cNvPr>
          <p:cNvSpPr txBox="1"/>
          <p:nvPr/>
        </p:nvSpPr>
        <p:spPr>
          <a:xfrm>
            <a:off x="2144577" y="4239079"/>
            <a:ext cx="1394400" cy="338554"/>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100" b="1">
                <a:solidFill>
                  <a:schemeClr val="accent2"/>
                </a:solidFill>
                <a:latin typeface="Arial" panose="020B0604020202020204" pitchFamily="34" charset="0"/>
                <a:cs typeface="Arial" panose="020B0604020202020204" pitchFamily="34" charset="0"/>
              </a:rPr>
              <a:t>Recovering access to Primary Care </a:t>
            </a:r>
            <a:endParaRPr kumimoji="0" lang="en-GB" sz="11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FB881D3-DE88-6C6F-E8D4-23FAD47776CF}"/>
              </a:ext>
            </a:extLst>
          </p:cNvPr>
          <p:cNvPicPr>
            <a:picLocks noChangeAspect="1"/>
          </p:cNvPicPr>
          <p:nvPr/>
        </p:nvPicPr>
        <p:blipFill>
          <a:blip r:embed="rId3"/>
          <a:stretch>
            <a:fillRect/>
          </a:stretch>
        </p:blipFill>
        <p:spPr>
          <a:xfrm>
            <a:off x="2405746" y="4689438"/>
            <a:ext cx="872062" cy="1224000"/>
          </a:xfrm>
          <a:prstGeom prst="rect">
            <a:avLst/>
          </a:prstGeom>
          <a:ln>
            <a:solidFill>
              <a:schemeClr val="tx2"/>
            </a:solidFill>
          </a:ln>
        </p:spPr>
      </p:pic>
      <p:sp>
        <p:nvSpPr>
          <p:cNvPr id="12" name="TextBox 11">
            <a:extLst>
              <a:ext uri="{FF2B5EF4-FFF2-40B4-BE49-F238E27FC236}">
                <a16:creationId xmlns:a16="http://schemas.microsoft.com/office/drawing/2014/main" id="{9F80AEE6-44FF-CD5F-7321-F3CD70310B69}"/>
              </a:ext>
            </a:extLst>
          </p:cNvPr>
          <p:cNvSpPr txBox="1"/>
          <p:nvPr/>
        </p:nvSpPr>
        <p:spPr>
          <a:xfrm>
            <a:off x="3752263" y="4239079"/>
            <a:ext cx="1738552" cy="338554"/>
          </a:xfrm>
          <a:prstGeom prst="rect">
            <a:avLst/>
          </a:prstGeom>
        </p:spPr>
        <p:txBody>
          <a:bodyPr vert="horz"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1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Recovering Urgent and Emergency services</a:t>
            </a:r>
          </a:p>
        </p:txBody>
      </p:sp>
      <p:pic>
        <p:nvPicPr>
          <p:cNvPr id="13" name="Picture 12">
            <a:extLst>
              <a:ext uri="{FF2B5EF4-FFF2-40B4-BE49-F238E27FC236}">
                <a16:creationId xmlns:a16="http://schemas.microsoft.com/office/drawing/2014/main" id="{509747EE-3A57-95DB-03E1-6A5A2940A670}"/>
              </a:ext>
            </a:extLst>
          </p:cNvPr>
          <p:cNvPicPr>
            <a:picLocks noChangeAspect="1"/>
          </p:cNvPicPr>
          <p:nvPr/>
        </p:nvPicPr>
        <p:blipFill>
          <a:blip r:embed="rId4"/>
          <a:stretch>
            <a:fillRect/>
          </a:stretch>
        </p:blipFill>
        <p:spPr>
          <a:xfrm>
            <a:off x="4189024" y="4689438"/>
            <a:ext cx="865031" cy="1224000"/>
          </a:xfrm>
          <a:prstGeom prst="rect">
            <a:avLst/>
          </a:prstGeom>
          <a:ln>
            <a:solidFill>
              <a:schemeClr val="tx2"/>
            </a:solidFill>
          </a:ln>
        </p:spPr>
      </p:pic>
      <p:sp>
        <p:nvSpPr>
          <p:cNvPr id="15" name="Rectangle 14">
            <a:extLst>
              <a:ext uri="{FF2B5EF4-FFF2-40B4-BE49-F238E27FC236}">
                <a16:creationId xmlns:a16="http://schemas.microsoft.com/office/drawing/2014/main" id="{E3DC7037-676F-2EE1-4D2C-3C76297DC502}"/>
              </a:ext>
            </a:extLst>
          </p:cNvPr>
          <p:cNvSpPr/>
          <p:nvPr/>
        </p:nvSpPr>
        <p:spPr>
          <a:xfrm>
            <a:off x="6078589" y="3686942"/>
            <a:ext cx="1578217" cy="97815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fontAlgn="base"/>
            <a:r>
              <a:rPr lang="en-GB" sz="1200" b="1" i="0" u="none" strike="noStrike">
                <a:solidFill>
                  <a:schemeClr val="bg1"/>
                </a:solidFill>
                <a:effectLst/>
              </a:rPr>
              <a:t>Improve patient experience</a:t>
            </a:r>
            <a:r>
              <a:rPr lang="en-US" sz="1200" b="1" i="0">
                <a:solidFill>
                  <a:schemeClr val="bg1"/>
                </a:solidFill>
                <a:effectLst/>
              </a:rPr>
              <a:t>​</a:t>
            </a:r>
          </a:p>
        </p:txBody>
      </p:sp>
      <p:sp>
        <p:nvSpPr>
          <p:cNvPr id="16" name="Rectangle 15">
            <a:extLst>
              <a:ext uri="{FF2B5EF4-FFF2-40B4-BE49-F238E27FC236}">
                <a16:creationId xmlns:a16="http://schemas.microsoft.com/office/drawing/2014/main" id="{E68079EE-BD4F-A4A6-D9A4-EB6F797D9C9B}"/>
              </a:ext>
            </a:extLst>
          </p:cNvPr>
          <p:cNvSpPr/>
          <p:nvPr/>
        </p:nvSpPr>
        <p:spPr>
          <a:xfrm>
            <a:off x="8016572" y="4911575"/>
            <a:ext cx="1578217" cy="97815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fontAlgn="base"/>
            <a:r>
              <a:rPr lang="en-GB" sz="1200" b="1" i="0" u="none" strike="noStrike">
                <a:solidFill>
                  <a:schemeClr val="bg1"/>
                </a:solidFill>
                <a:effectLst/>
              </a:rPr>
              <a:t>Improve staff experience</a:t>
            </a:r>
            <a:r>
              <a:rPr lang="en-US" sz="1200" b="1" i="0">
                <a:solidFill>
                  <a:schemeClr val="bg1"/>
                </a:solidFill>
                <a:effectLst/>
              </a:rPr>
              <a:t>​</a:t>
            </a:r>
          </a:p>
        </p:txBody>
      </p:sp>
      <p:sp>
        <p:nvSpPr>
          <p:cNvPr id="17" name="Rectangle 16">
            <a:extLst>
              <a:ext uri="{FF2B5EF4-FFF2-40B4-BE49-F238E27FC236}">
                <a16:creationId xmlns:a16="http://schemas.microsoft.com/office/drawing/2014/main" id="{872B888E-8E44-D88D-2E72-34FB1FFFA12A}"/>
              </a:ext>
            </a:extLst>
          </p:cNvPr>
          <p:cNvSpPr/>
          <p:nvPr/>
        </p:nvSpPr>
        <p:spPr>
          <a:xfrm>
            <a:off x="8026305" y="3686939"/>
            <a:ext cx="1578217" cy="9781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r>
              <a:rPr lang="en-GB" sz="1200" b="1" i="0" u="none" strike="noStrike">
                <a:solidFill>
                  <a:schemeClr val="bg1"/>
                </a:solidFill>
                <a:effectLst/>
              </a:rPr>
              <a:t>Improve outcomes for long term conditions</a:t>
            </a:r>
            <a:r>
              <a:rPr lang="en-US" sz="1200" b="1" i="0">
                <a:solidFill>
                  <a:schemeClr val="bg1"/>
                </a:solidFill>
                <a:effectLst/>
              </a:rPr>
              <a:t>​</a:t>
            </a:r>
          </a:p>
        </p:txBody>
      </p:sp>
      <p:sp>
        <p:nvSpPr>
          <p:cNvPr id="18" name="Rectangle 17">
            <a:extLst>
              <a:ext uri="{FF2B5EF4-FFF2-40B4-BE49-F238E27FC236}">
                <a16:creationId xmlns:a16="http://schemas.microsoft.com/office/drawing/2014/main" id="{38C694BA-B352-E338-BD32-F6C52469D17B}"/>
              </a:ext>
            </a:extLst>
          </p:cNvPr>
          <p:cNvSpPr/>
          <p:nvPr/>
        </p:nvSpPr>
        <p:spPr>
          <a:xfrm>
            <a:off x="9974021" y="3686939"/>
            <a:ext cx="1578217" cy="97815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fontAlgn="base"/>
            <a:r>
              <a:rPr lang="en-GB" sz="1200" b="1" i="0" u="none" strike="noStrike">
                <a:solidFill>
                  <a:schemeClr val="bg1"/>
                </a:solidFill>
                <a:effectLst/>
              </a:rPr>
              <a:t>Ensure access to same day care where clinical need</a:t>
            </a:r>
            <a:r>
              <a:rPr lang="en-US" sz="1200" b="1" i="0">
                <a:solidFill>
                  <a:schemeClr val="bg1"/>
                </a:solidFill>
                <a:effectLst/>
              </a:rPr>
              <a:t>​</a:t>
            </a:r>
          </a:p>
        </p:txBody>
      </p:sp>
      <p:sp>
        <p:nvSpPr>
          <p:cNvPr id="19" name="Rectangle 18">
            <a:extLst>
              <a:ext uri="{FF2B5EF4-FFF2-40B4-BE49-F238E27FC236}">
                <a16:creationId xmlns:a16="http://schemas.microsoft.com/office/drawing/2014/main" id="{AE7B865A-166A-AE6A-BC8C-53AF114D213A}"/>
              </a:ext>
            </a:extLst>
          </p:cNvPr>
          <p:cNvSpPr/>
          <p:nvPr/>
        </p:nvSpPr>
        <p:spPr>
          <a:xfrm>
            <a:off x="9974021" y="4911575"/>
            <a:ext cx="1578217" cy="978158"/>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fontAlgn="base"/>
            <a:r>
              <a:rPr lang="en-GB" sz="1200" b="1" i="0" u="none" strike="noStrike">
                <a:solidFill>
                  <a:schemeClr val="bg1"/>
                </a:solidFill>
                <a:effectLst/>
              </a:rPr>
              <a:t>Create a more sustainable model of Primary Care</a:t>
            </a:r>
            <a:endParaRPr lang="en-US" sz="1200" b="1" i="0">
              <a:solidFill>
                <a:schemeClr val="bg1"/>
              </a:solidFill>
              <a:effectLst/>
            </a:endParaRPr>
          </a:p>
        </p:txBody>
      </p:sp>
      <p:sp>
        <p:nvSpPr>
          <p:cNvPr id="20" name="Rectangle 19">
            <a:extLst>
              <a:ext uri="{FF2B5EF4-FFF2-40B4-BE49-F238E27FC236}">
                <a16:creationId xmlns:a16="http://schemas.microsoft.com/office/drawing/2014/main" id="{9AD118F1-38BA-4927-A679-1F4CC63D14C4}"/>
              </a:ext>
            </a:extLst>
          </p:cNvPr>
          <p:cNvSpPr/>
          <p:nvPr/>
        </p:nvSpPr>
        <p:spPr>
          <a:xfrm>
            <a:off x="6059122" y="4911575"/>
            <a:ext cx="1578217" cy="97815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fontAlgn="base"/>
            <a:r>
              <a:rPr lang="en-GB" sz="1200" b="1" i="0" u="none" strike="noStrike">
                <a:solidFill>
                  <a:schemeClr val="bg1"/>
                </a:solidFill>
                <a:effectLst/>
              </a:rPr>
              <a:t>Reduce workload pressure in primary care</a:t>
            </a:r>
            <a:r>
              <a:rPr lang="en-US" sz="1200" b="1" i="0">
                <a:solidFill>
                  <a:schemeClr val="bg1"/>
                </a:solidFill>
                <a:effectLst/>
              </a:rPr>
              <a:t>​</a:t>
            </a:r>
          </a:p>
        </p:txBody>
      </p:sp>
      <p:sp>
        <p:nvSpPr>
          <p:cNvPr id="24" name="Text Placeholder 13">
            <a:extLst>
              <a:ext uri="{FF2B5EF4-FFF2-40B4-BE49-F238E27FC236}">
                <a16:creationId xmlns:a16="http://schemas.microsoft.com/office/drawing/2014/main" id="{6BFEFF30-9B3F-681C-176B-2C4840F2F090}"/>
              </a:ext>
            </a:extLst>
          </p:cNvPr>
          <p:cNvSpPr txBox="1">
            <a:spLocks/>
          </p:cNvSpPr>
          <p:nvPr/>
        </p:nvSpPr>
        <p:spPr>
          <a:xfrm>
            <a:off x="6096000" y="1557338"/>
            <a:ext cx="5456238" cy="1923604"/>
          </a:xfrm>
          <a:prstGeom prst="rect">
            <a:avLst/>
          </a:prstGeom>
        </p:spPr>
        <p:txBody>
          <a:bodyPr vert="horz" wrap="square" lIns="0" tIns="0" rIns="0" bIns="0" rtlCol="0">
            <a:sp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lvl="1"/>
            <a:r>
              <a:rPr lang="en-US" sz="1100"/>
              <a:t>BOB ICS is putting primary care at the heart of our transformation – to deliver our vision that:</a:t>
            </a:r>
          </a:p>
          <a:p>
            <a:pPr marL="0" lvl="1" indent="0">
              <a:buNone/>
            </a:pPr>
            <a:r>
              <a:rPr lang="en-US" sz="1100" b="1"/>
              <a:t>Everyone who lives in BOB should have the best possible start in life, live happier, healthier lives for longer and be able to access the right support when they need it.</a:t>
            </a:r>
          </a:p>
          <a:p>
            <a:pPr lvl="1"/>
            <a:r>
              <a:rPr lang="en-US" sz="1100"/>
              <a:t>We currently deliver some outstanding primary care, but services are under considerable pressure, we have workforce gaps, high workloads and inequalities in access, experience and outcomes across our population. </a:t>
            </a:r>
          </a:p>
          <a:p>
            <a:pPr lvl="1"/>
            <a:r>
              <a:rPr lang="en-US" sz="1100"/>
              <a:t>As a result, we are developing a system-wide primary care strategy that has the following objectives: </a:t>
            </a:r>
          </a:p>
        </p:txBody>
      </p:sp>
      <p:cxnSp>
        <p:nvCxnSpPr>
          <p:cNvPr id="26" name="Straight Connector 25">
            <a:extLst>
              <a:ext uri="{FF2B5EF4-FFF2-40B4-BE49-F238E27FC236}">
                <a16:creationId xmlns:a16="http://schemas.microsoft.com/office/drawing/2014/main" id="{A10615B9-E590-5FDC-E39C-AB96C0838206}"/>
              </a:ext>
            </a:extLst>
          </p:cNvPr>
          <p:cNvCxnSpPr/>
          <p:nvPr/>
        </p:nvCxnSpPr>
        <p:spPr>
          <a:xfrm>
            <a:off x="5840764" y="1557338"/>
            <a:ext cx="0" cy="43323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522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lstStyle/>
          <a:p>
            <a:r>
              <a:rPr lang="en-GB" sz="2300">
                <a:latin typeface="Arial"/>
                <a:cs typeface="Arial"/>
              </a:rPr>
              <a:t>Locally Commissioned Services are under review in BOB to ensure they are coordinated, effective and providing value for money</a:t>
            </a:r>
          </a:p>
        </p:txBody>
      </p:sp>
      <p:sp>
        <p:nvSpPr>
          <p:cNvPr id="3" name="Rectangle 2">
            <a:extLst>
              <a:ext uri="{FF2B5EF4-FFF2-40B4-BE49-F238E27FC236}">
                <a16:creationId xmlns:a16="http://schemas.microsoft.com/office/drawing/2014/main" id="{5769FD0A-F07F-8B55-8B98-06D2D9FBC9D3}"/>
              </a:ext>
            </a:extLst>
          </p:cNvPr>
          <p:cNvSpPr/>
          <p:nvPr/>
        </p:nvSpPr>
        <p:spPr>
          <a:xfrm>
            <a:off x="670983" y="1629866"/>
            <a:ext cx="10876233" cy="4631234"/>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a:ea typeface="+mn-ea"/>
              <a:cs typeface="+mn-cs"/>
            </a:endParaRPr>
          </a:p>
        </p:txBody>
      </p:sp>
      <p:sp>
        <p:nvSpPr>
          <p:cNvPr id="9" name="Content Placeholder 1">
            <a:extLst>
              <a:ext uri="{FF2B5EF4-FFF2-40B4-BE49-F238E27FC236}">
                <a16:creationId xmlns:a16="http://schemas.microsoft.com/office/drawing/2014/main" id="{669A63E2-07EB-DD23-20ED-B31AA4B46566}"/>
              </a:ext>
            </a:extLst>
          </p:cNvPr>
          <p:cNvSpPr txBox="1">
            <a:spLocks/>
          </p:cNvSpPr>
          <p:nvPr/>
        </p:nvSpPr>
        <p:spPr>
          <a:xfrm>
            <a:off x="961546" y="2015344"/>
            <a:ext cx="10293451" cy="1156481"/>
          </a:xfrm>
          <a:prstGeom prst="rect">
            <a:avLst/>
          </a:prstGeom>
        </p:spPr>
        <p:txBody>
          <a:bodyPr vert="horz" lIns="0" tIns="36000" rIns="0" bIns="0" rtlCol="0">
            <a:no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a:ea typeface="+mn-ea"/>
                <a:cs typeface="+mn-cs"/>
              </a:rPr>
              <a:t>A LCS is an optional contract for GP practices, </a:t>
            </a:r>
            <a:r>
              <a:rPr lang="en-GB" sz="1100">
                <a:latin typeface="Arial"/>
              </a:rPr>
              <a:t>so </a:t>
            </a:r>
            <a:r>
              <a:rPr kumimoji="0" lang="en-GB" sz="1100" b="0" i="0" u="none" strike="noStrike" kern="0" cap="none" spc="0" normalizeH="0" baseline="0" noProof="0">
                <a:ln>
                  <a:noFill/>
                </a:ln>
                <a:solidFill>
                  <a:sysClr val="windowText" lastClr="000000"/>
                </a:solidFill>
                <a:effectLst/>
                <a:uLnTx/>
                <a:uFillTx/>
                <a:latin typeface="Arial"/>
                <a:ea typeface="+mn-ea"/>
                <a:cs typeface="+mn-cs"/>
              </a:rPr>
              <a:t>practices are not obliged to provide that enhanced service if they do not wish to. Uptake is reportedly high of the Locally Commissioned Service contracts in BOB, but this approach leaves room for variation. </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a:ea typeface="+mn-ea"/>
                <a:cs typeface="+mn-cs"/>
              </a:rPr>
              <a:t>BOB attempted to address this issue by taking a different approach to commissioning of spirometry services. Instead of a LCS, BOB commissioned the Primary Care Networks to deliver spirometry through </a:t>
            </a:r>
            <a:r>
              <a:rPr lang="en-GB" sz="1100">
                <a:latin typeface="Arial"/>
              </a:rPr>
              <a:t>a supplementary network service to the </a:t>
            </a:r>
            <a:r>
              <a:rPr kumimoji="0" lang="en-GB" sz="1100" b="0" i="0" u="none" strike="noStrike" kern="0" cap="none" spc="0" normalizeH="0" baseline="0" noProof="0">
                <a:ln>
                  <a:noFill/>
                </a:ln>
                <a:solidFill>
                  <a:sysClr val="windowText" lastClr="000000"/>
                </a:solidFill>
                <a:effectLst/>
                <a:uLnTx/>
                <a:uFillTx/>
                <a:latin typeface="Arial"/>
                <a:ea typeface="+mn-ea"/>
                <a:cs typeface="+mn-cs"/>
              </a:rPr>
              <a:t>Network DES (Directly Enhanced Service). However, instead of a centralised service, spirometry was delegated to individual practices to deliver – and not all did. This has raised questions about how to ensure equity of access to enhanced services across the system through General Practice. </a:t>
            </a:r>
            <a:endParaRPr kumimoji="0" lang="en-GB" sz="1100" b="1"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5264951B-F5BF-575E-61C7-C804F5FDADCE}"/>
              </a:ext>
            </a:extLst>
          </p:cNvPr>
          <p:cNvSpPr/>
          <p:nvPr/>
        </p:nvSpPr>
        <p:spPr>
          <a:xfrm>
            <a:off x="787942" y="1899110"/>
            <a:ext cx="10554342" cy="1288267"/>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Arial"/>
              <a:ea typeface="+mn-ea"/>
              <a:cs typeface="+mn-cs"/>
            </a:endParaRPr>
          </a:p>
        </p:txBody>
      </p:sp>
      <p:sp>
        <p:nvSpPr>
          <p:cNvPr id="11" name="Content Placeholder 1">
            <a:extLst>
              <a:ext uri="{FF2B5EF4-FFF2-40B4-BE49-F238E27FC236}">
                <a16:creationId xmlns:a16="http://schemas.microsoft.com/office/drawing/2014/main" id="{77FC5A18-A1EA-63D4-18A5-E07800B75850}"/>
              </a:ext>
            </a:extLst>
          </p:cNvPr>
          <p:cNvSpPr txBox="1">
            <a:spLocks/>
          </p:cNvSpPr>
          <p:nvPr/>
        </p:nvSpPr>
        <p:spPr>
          <a:xfrm>
            <a:off x="1074302" y="1780157"/>
            <a:ext cx="1837310" cy="285530"/>
          </a:xfrm>
          <a:prstGeom prst="rect">
            <a:avLst/>
          </a:prstGeom>
          <a:solidFill>
            <a:schemeClr val="bg1"/>
          </a:solidFill>
        </p:spPr>
        <p:txBody>
          <a:bodyPr vert="horz" lIns="0" tIns="36000" rIns="0" bIns="0" rtlCol="0">
            <a:no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a:ea typeface="+mn-ea"/>
                <a:cs typeface="+mn-cs"/>
              </a:rPr>
              <a:t>Variation in Coverage  </a:t>
            </a:r>
          </a:p>
        </p:txBody>
      </p:sp>
      <p:sp>
        <p:nvSpPr>
          <p:cNvPr id="12" name="Content Placeholder 1">
            <a:extLst>
              <a:ext uri="{FF2B5EF4-FFF2-40B4-BE49-F238E27FC236}">
                <a16:creationId xmlns:a16="http://schemas.microsoft.com/office/drawing/2014/main" id="{EA1C676F-7414-2B13-DA00-86CD59F4ED79}"/>
              </a:ext>
            </a:extLst>
          </p:cNvPr>
          <p:cNvSpPr txBox="1">
            <a:spLocks/>
          </p:cNvSpPr>
          <p:nvPr/>
        </p:nvSpPr>
        <p:spPr>
          <a:xfrm>
            <a:off x="818388" y="3551726"/>
            <a:ext cx="10585670" cy="507831"/>
          </a:xfrm>
          <a:prstGeom prst="rect">
            <a:avLst/>
          </a:prstGeom>
        </p:spPr>
        <p:txBody>
          <a:bodyPr vert="horz" wrap="square" lIns="0" tIns="0" rIns="0" bIns="0" rtlCol="0" anchor="t">
            <a:sp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a:defRPr/>
            </a:pPr>
            <a:r>
              <a:rPr kumimoji="0" lang="en-GB" sz="1100" b="0" i="0" u="none" strike="noStrike" kern="0" cap="none" spc="0" normalizeH="0" baseline="0" noProof="0">
                <a:ln>
                  <a:noFill/>
                </a:ln>
                <a:effectLst/>
                <a:uLnTx/>
                <a:uFillTx/>
                <a:latin typeface="Arial"/>
                <a:ea typeface="+mn-ea"/>
                <a:cs typeface="+mn-cs"/>
              </a:rPr>
              <a:t>Uptake of Locally Commissioned Service contracts among GP practices is high across BOB and the services are often perceived to be of high value by both patients and practitioners alike. However, we heard of a number of locally commissioned services that were discontinued – either due to a lack of funds or being unable to demonstrate impact and value for money. System leaders described an opportunity to better monitor and evaluate </a:t>
            </a:r>
            <a:r>
              <a:rPr lang="en-GB" sz="1100">
                <a:latin typeface="Arial"/>
              </a:rPr>
              <a:t>contracts </a:t>
            </a:r>
            <a:r>
              <a:rPr kumimoji="0" lang="en-GB" sz="1100" b="0" i="0" u="none" strike="noStrike" kern="0" cap="none" spc="0" normalizeH="0" baseline="0" noProof="0">
                <a:ln>
                  <a:noFill/>
                </a:ln>
                <a:effectLst/>
                <a:uLnTx/>
                <a:uFillTx/>
                <a:latin typeface="Arial"/>
                <a:ea typeface="+mn-ea"/>
                <a:cs typeface="+mn-cs"/>
              </a:rPr>
              <a:t>so their value could be demonstrated.</a:t>
            </a:r>
            <a:r>
              <a:rPr lang="en-GB" sz="1100">
                <a:latin typeface="Arial"/>
              </a:rPr>
              <a:t> </a:t>
            </a:r>
            <a:endParaRPr kumimoji="0" lang="en-GB" sz="1100" b="1" i="0" u="none" strike="noStrike" kern="0" cap="none" spc="0" normalizeH="0" baseline="0" noProof="0">
              <a:ln>
                <a:noFill/>
              </a:ln>
              <a:effectLst/>
              <a:uLnTx/>
              <a:uFillTx/>
              <a:latin typeface="Arial"/>
              <a:ea typeface="+mn-ea"/>
              <a:cs typeface="+mn-cs"/>
            </a:endParaRPr>
          </a:p>
        </p:txBody>
      </p:sp>
      <p:sp>
        <p:nvSpPr>
          <p:cNvPr id="13" name="Rectangle 12">
            <a:extLst>
              <a:ext uri="{FF2B5EF4-FFF2-40B4-BE49-F238E27FC236}">
                <a16:creationId xmlns:a16="http://schemas.microsoft.com/office/drawing/2014/main" id="{35717FA6-ED91-205A-D5C8-CFAD727ACA0E}"/>
              </a:ext>
            </a:extLst>
          </p:cNvPr>
          <p:cNvSpPr/>
          <p:nvPr/>
        </p:nvSpPr>
        <p:spPr>
          <a:xfrm>
            <a:off x="787942" y="3371044"/>
            <a:ext cx="10554342" cy="767077"/>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Arial"/>
              <a:ea typeface="+mn-ea"/>
              <a:cs typeface="+mn-cs"/>
            </a:endParaRPr>
          </a:p>
        </p:txBody>
      </p:sp>
      <p:sp>
        <p:nvSpPr>
          <p:cNvPr id="14" name="Content Placeholder 1">
            <a:extLst>
              <a:ext uri="{FF2B5EF4-FFF2-40B4-BE49-F238E27FC236}">
                <a16:creationId xmlns:a16="http://schemas.microsoft.com/office/drawing/2014/main" id="{E8A28A36-5684-C9A4-3C0C-F170010B933F}"/>
              </a:ext>
            </a:extLst>
          </p:cNvPr>
          <p:cNvSpPr txBox="1">
            <a:spLocks/>
          </p:cNvSpPr>
          <p:nvPr/>
        </p:nvSpPr>
        <p:spPr>
          <a:xfrm>
            <a:off x="1074302" y="3294477"/>
            <a:ext cx="1509242" cy="285530"/>
          </a:xfrm>
          <a:prstGeom prst="rect">
            <a:avLst/>
          </a:prstGeom>
          <a:solidFill>
            <a:schemeClr val="bg1"/>
          </a:solidFill>
        </p:spPr>
        <p:txBody>
          <a:bodyPr vert="horz" lIns="0" tIns="36000" rIns="0" bIns="0" rtlCol="0">
            <a:no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a:ea typeface="+mn-ea"/>
                <a:cs typeface="+mn-cs"/>
              </a:rPr>
              <a:t>Uncertain Value </a:t>
            </a:r>
          </a:p>
        </p:txBody>
      </p:sp>
      <p:sp>
        <p:nvSpPr>
          <p:cNvPr id="18" name="Content Placeholder 1">
            <a:extLst>
              <a:ext uri="{FF2B5EF4-FFF2-40B4-BE49-F238E27FC236}">
                <a16:creationId xmlns:a16="http://schemas.microsoft.com/office/drawing/2014/main" id="{43E9CFAA-EA43-5D96-1E5A-77FCAC467E78}"/>
              </a:ext>
            </a:extLst>
          </p:cNvPr>
          <p:cNvSpPr txBox="1">
            <a:spLocks/>
          </p:cNvSpPr>
          <p:nvPr/>
        </p:nvSpPr>
        <p:spPr>
          <a:xfrm>
            <a:off x="961546" y="4542669"/>
            <a:ext cx="10155506" cy="391245"/>
          </a:xfrm>
          <a:prstGeom prst="rect">
            <a:avLst/>
          </a:prstGeom>
        </p:spPr>
        <p:txBody>
          <a:bodyPr vert="horz" lIns="0" tIns="36000" rIns="0" bIns="0" rtlCol="0">
            <a:no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a:ea typeface="+mn-ea"/>
                <a:cs typeface="+mn-cs"/>
              </a:rPr>
              <a:t>LCS contracts have historically been infrequently reviewed. This has led to LCSs being rolled on year on year with no uplift, leaving some GP practices out of pocket and needing to withdraw from the service. Regular review of the terms through a better commissioning cycle would ensure the services were properly funded and this would support uptake.  </a:t>
            </a:r>
            <a:endParaRPr kumimoji="0" lang="en-GB" sz="1100" b="1" i="0" u="none" strike="noStrike" kern="0" cap="none" spc="0" normalizeH="0" baseline="0" noProof="0">
              <a:ln>
                <a:noFill/>
              </a:ln>
              <a:solidFill>
                <a:sysClr val="windowText" lastClr="00000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3326EE99-9159-DC63-42C4-95EBBF7EC81D}"/>
              </a:ext>
            </a:extLst>
          </p:cNvPr>
          <p:cNvSpPr/>
          <p:nvPr/>
        </p:nvSpPr>
        <p:spPr>
          <a:xfrm>
            <a:off x="787942" y="4442605"/>
            <a:ext cx="10554342" cy="704308"/>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Arial"/>
              <a:ea typeface="+mn-ea"/>
              <a:cs typeface="+mn-cs"/>
            </a:endParaRPr>
          </a:p>
        </p:txBody>
      </p:sp>
      <p:sp>
        <p:nvSpPr>
          <p:cNvPr id="20" name="Content Placeholder 1">
            <a:extLst>
              <a:ext uri="{FF2B5EF4-FFF2-40B4-BE49-F238E27FC236}">
                <a16:creationId xmlns:a16="http://schemas.microsoft.com/office/drawing/2014/main" id="{9EF8F970-F205-4E51-7434-8A09E53DC396}"/>
              </a:ext>
            </a:extLst>
          </p:cNvPr>
          <p:cNvSpPr txBox="1">
            <a:spLocks/>
          </p:cNvSpPr>
          <p:nvPr/>
        </p:nvSpPr>
        <p:spPr>
          <a:xfrm>
            <a:off x="1074302" y="4280744"/>
            <a:ext cx="1918322" cy="285530"/>
          </a:xfrm>
          <a:prstGeom prst="rect">
            <a:avLst/>
          </a:prstGeom>
          <a:solidFill>
            <a:schemeClr val="bg1"/>
          </a:solidFill>
        </p:spPr>
        <p:txBody>
          <a:bodyPr vert="horz" lIns="0" tIns="36000" rIns="0" bIns="0" rtlCol="0">
            <a:no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a:ea typeface="+mn-ea"/>
                <a:cs typeface="+mn-cs"/>
              </a:rPr>
              <a:t>Financial Sustainability </a:t>
            </a:r>
          </a:p>
        </p:txBody>
      </p:sp>
      <p:sp>
        <p:nvSpPr>
          <p:cNvPr id="31" name="Content Placeholder 1">
            <a:extLst>
              <a:ext uri="{FF2B5EF4-FFF2-40B4-BE49-F238E27FC236}">
                <a16:creationId xmlns:a16="http://schemas.microsoft.com/office/drawing/2014/main" id="{FA6BF2D8-1BBC-DE16-BE2D-4F39B79FF92A}"/>
              </a:ext>
            </a:extLst>
          </p:cNvPr>
          <p:cNvSpPr txBox="1">
            <a:spLocks/>
          </p:cNvSpPr>
          <p:nvPr/>
        </p:nvSpPr>
        <p:spPr>
          <a:xfrm>
            <a:off x="787942" y="5383920"/>
            <a:ext cx="10554342" cy="544183"/>
          </a:xfrm>
          <a:prstGeom prst="rect">
            <a:avLst/>
          </a:prstGeom>
        </p:spPr>
        <p:txBody>
          <a:bodyPr vert="horz" wrap="square" lIns="0" tIns="36000" rIns="0" bIns="0" rtlCol="0">
            <a:sp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a:ea typeface="+mn-ea"/>
                <a:cs typeface="+mn-cs"/>
              </a:rPr>
              <a:t>One suggestion for future commissioning is that LCS are longer than a year to enable better planning by practices and PCNs and another is to bundle some of them so they do not come up at staggered intervals throughout the year. There is also discussion about how to support practices that aren’t in a position to sign up due to workload pressures. Many GPs expressed a strong desire to be more involved in prevention and continuity but felt they didn’t have the time. </a:t>
            </a:r>
          </a:p>
        </p:txBody>
      </p:sp>
      <p:sp>
        <p:nvSpPr>
          <p:cNvPr id="29" name="Rectangle: Top Corners Rounded 28">
            <a:extLst>
              <a:ext uri="{FF2B5EF4-FFF2-40B4-BE49-F238E27FC236}">
                <a16:creationId xmlns:a16="http://schemas.microsoft.com/office/drawing/2014/main" id="{D8F53833-4A5B-B4E3-3B0F-C0E45366D560}"/>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TextBox 31">
            <a:extLst>
              <a:ext uri="{FF2B5EF4-FFF2-40B4-BE49-F238E27FC236}">
                <a16:creationId xmlns:a16="http://schemas.microsoft.com/office/drawing/2014/main" id="{928C608B-4423-EDFB-559C-EBE0FAC75920}"/>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34" name="Rectangle: Top Corners Rounded 33">
            <a:extLst>
              <a:ext uri="{FF2B5EF4-FFF2-40B4-BE49-F238E27FC236}">
                <a16:creationId xmlns:a16="http://schemas.microsoft.com/office/drawing/2014/main" id="{EF4A6279-0195-81DD-3E70-4C8D06CC992D}"/>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6" name="Rectangle: Top Corners Rounded 35">
            <a:extLst>
              <a:ext uri="{FF2B5EF4-FFF2-40B4-BE49-F238E27FC236}">
                <a16:creationId xmlns:a16="http://schemas.microsoft.com/office/drawing/2014/main" id="{9452686C-2476-FA09-3BCE-D3D18FB1B71E}"/>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8" name="TextBox 37">
            <a:extLst>
              <a:ext uri="{FF2B5EF4-FFF2-40B4-BE49-F238E27FC236}">
                <a16:creationId xmlns:a16="http://schemas.microsoft.com/office/drawing/2014/main" id="{3920C050-3E09-9919-B18A-8FCA3949018D}"/>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40" name="TextBox 39">
            <a:extLst>
              <a:ext uri="{FF2B5EF4-FFF2-40B4-BE49-F238E27FC236}">
                <a16:creationId xmlns:a16="http://schemas.microsoft.com/office/drawing/2014/main" id="{21AD24B9-C43B-8A41-CBA0-5621E0D76CBF}"/>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42" name="Rectangle: Top Corners Rounded 41">
            <a:extLst>
              <a:ext uri="{FF2B5EF4-FFF2-40B4-BE49-F238E27FC236}">
                <a16:creationId xmlns:a16="http://schemas.microsoft.com/office/drawing/2014/main" id="{C9437C82-0B7C-5C19-0AD9-B7B8E69F41F0}"/>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4" name="Rectangle: Top Corners Rounded 43">
            <a:extLst>
              <a:ext uri="{FF2B5EF4-FFF2-40B4-BE49-F238E27FC236}">
                <a16:creationId xmlns:a16="http://schemas.microsoft.com/office/drawing/2014/main" id="{449C9392-2974-BD1F-96CF-93B3F45AB2F9}"/>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6" name="Rectangle: Top Corners Rounded 45">
            <a:extLst>
              <a:ext uri="{FF2B5EF4-FFF2-40B4-BE49-F238E27FC236}">
                <a16:creationId xmlns:a16="http://schemas.microsoft.com/office/drawing/2014/main" id="{6BB06930-080F-1C2D-4A2F-D504D6992674}"/>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8" name="TextBox 47">
            <a:extLst>
              <a:ext uri="{FF2B5EF4-FFF2-40B4-BE49-F238E27FC236}">
                <a16:creationId xmlns:a16="http://schemas.microsoft.com/office/drawing/2014/main" id="{06381680-AE97-C13D-9877-95F43DFA6635}"/>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50" name="TextBox 49">
            <a:extLst>
              <a:ext uri="{FF2B5EF4-FFF2-40B4-BE49-F238E27FC236}">
                <a16:creationId xmlns:a16="http://schemas.microsoft.com/office/drawing/2014/main" id="{1D586199-6F20-5A48-7495-B9640D5B9741}"/>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52" name="TextBox 51">
            <a:extLst>
              <a:ext uri="{FF2B5EF4-FFF2-40B4-BE49-F238E27FC236}">
                <a16:creationId xmlns:a16="http://schemas.microsoft.com/office/drawing/2014/main" id="{A612F2DD-2218-4F09-0508-C1040FFD965A}"/>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4" name="Rectangle: Top Corners Rounded 53">
            <a:extLst>
              <a:ext uri="{FF2B5EF4-FFF2-40B4-BE49-F238E27FC236}">
                <a16:creationId xmlns:a16="http://schemas.microsoft.com/office/drawing/2014/main" id="{E08DA8EF-6BD9-11B6-A5F5-C8E29CA4F825}"/>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6" name="TextBox 55">
            <a:extLst>
              <a:ext uri="{FF2B5EF4-FFF2-40B4-BE49-F238E27FC236}">
                <a16:creationId xmlns:a16="http://schemas.microsoft.com/office/drawing/2014/main" id="{5B75109D-2F09-7CDD-E280-26F4774146DA}"/>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4" name="Content Placeholder 1">
            <a:extLst>
              <a:ext uri="{FF2B5EF4-FFF2-40B4-BE49-F238E27FC236}">
                <a16:creationId xmlns:a16="http://schemas.microsoft.com/office/drawing/2014/main" id="{A90AB549-0FCA-41AB-3A64-21D39198672E}"/>
              </a:ext>
            </a:extLst>
          </p:cNvPr>
          <p:cNvSpPr>
            <a:spLocks noGrp="1"/>
          </p:cNvSpPr>
          <p:nvPr>
            <p:ph idx="1"/>
          </p:nvPr>
        </p:nvSpPr>
        <p:spPr>
          <a:xfrm>
            <a:off x="961546" y="1509292"/>
            <a:ext cx="7044534" cy="308597"/>
          </a:xfrm>
          <a:solidFill>
            <a:schemeClr val="bg1"/>
          </a:solidFill>
        </p:spPr>
        <p:txBody>
          <a:bodyPr>
            <a:noAutofit/>
          </a:bodyPr>
          <a:lstStyle/>
          <a:p>
            <a:pPr lvl="0" algn="ctr"/>
            <a:r>
              <a:rPr lang="en-GB" sz="1100" b="1"/>
              <a:t>BOB is currently undergoing a review of all its Locally Commissioned Services (LCSs) to address:</a:t>
            </a:r>
          </a:p>
        </p:txBody>
      </p:sp>
    </p:spTree>
    <p:extLst>
      <p:ext uri="{BB962C8B-B14F-4D97-AF65-F5344CB8AC3E}">
        <p14:creationId xmlns:p14="http://schemas.microsoft.com/office/powerpoint/2010/main" val="123909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xfrm>
            <a:off x="670983" y="596900"/>
            <a:ext cx="10863133" cy="774700"/>
          </a:xfrm>
          <a:solidFill>
            <a:schemeClr val="bg1"/>
          </a:solidFill>
        </p:spPr>
        <p:txBody>
          <a:bodyPr/>
          <a:lstStyle/>
          <a:p>
            <a:r>
              <a:rPr lang="en-GB" sz="2300">
                <a:latin typeface="Arial"/>
                <a:cs typeface="Arial"/>
              </a:rPr>
              <a:t>BOB also commissions Supplementary Network Services from PCNs but despite this, patients would still value more support with LTCs</a:t>
            </a:r>
          </a:p>
        </p:txBody>
      </p:sp>
      <p:sp>
        <p:nvSpPr>
          <p:cNvPr id="4" name="Content Placeholder 1">
            <a:extLst>
              <a:ext uri="{FF2B5EF4-FFF2-40B4-BE49-F238E27FC236}">
                <a16:creationId xmlns:a16="http://schemas.microsoft.com/office/drawing/2014/main" id="{A90AB549-0FCA-41AB-3A64-21D39198672E}"/>
              </a:ext>
            </a:extLst>
          </p:cNvPr>
          <p:cNvSpPr>
            <a:spLocks noGrp="1"/>
          </p:cNvSpPr>
          <p:nvPr>
            <p:ph idx="1"/>
          </p:nvPr>
        </p:nvSpPr>
        <p:spPr>
          <a:xfrm>
            <a:off x="670983" y="1555427"/>
            <a:ext cx="10876233" cy="707886"/>
          </a:xfrm>
        </p:spPr>
        <p:txBody>
          <a:bodyPr vert="horz" lIns="0" tIns="0" rIns="0" bIns="0" rtlCol="0" anchor="t">
            <a:spAutoFit/>
          </a:bodyPr>
          <a:lstStyle/>
          <a:p>
            <a:pPr lvl="0">
              <a:spcAft>
                <a:spcPts val="600"/>
              </a:spcAft>
            </a:pPr>
            <a:r>
              <a:rPr lang="en-GB" sz="1100" b="1"/>
              <a:t>Directed Enhanced Service provided by the PCN has a nationally mandated component and a tailored component (Supplementary Network Services) for BOB</a:t>
            </a:r>
          </a:p>
          <a:p>
            <a:pPr lvl="0">
              <a:spcAft>
                <a:spcPts val="600"/>
              </a:spcAft>
            </a:pPr>
            <a:r>
              <a:rPr lang="en-GB" sz="1000" b="0"/>
              <a:t>The Directed Enhanced Service contract for PCNs identifies 6 nationally mandated key areas for them to work at scale for their populations: Enhanced Care in Care Homes, Early Cancer Diagnosis, Structured Medication Reviews and Medicines Optimisation, Cardiovascular disease (CVD) diagnosis and prevention, Tackling neighbourhood inequalities, Personalised care and Anticipatory care. In addition to these, the Long Terms Conditions Team has added components tailored to BOB. The Spirometry services was an SNS for example.</a:t>
            </a:r>
            <a:endParaRPr lang="en-GB" sz="1100" b="0"/>
          </a:p>
        </p:txBody>
      </p:sp>
      <p:sp>
        <p:nvSpPr>
          <p:cNvPr id="9" name="Content Placeholder 1">
            <a:extLst>
              <a:ext uri="{FF2B5EF4-FFF2-40B4-BE49-F238E27FC236}">
                <a16:creationId xmlns:a16="http://schemas.microsoft.com/office/drawing/2014/main" id="{F7DD406E-99E3-2638-D5CB-F1DCEDCC9045}"/>
              </a:ext>
            </a:extLst>
          </p:cNvPr>
          <p:cNvSpPr txBox="1">
            <a:spLocks/>
          </p:cNvSpPr>
          <p:nvPr/>
        </p:nvSpPr>
        <p:spPr>
          <a:xfrm>
            <a:off x="657883" y="2498367"/>
            <a:ext cx="10876233" cy="1015663"/>
          </a:xfrm>
          <a:prstGeom prst="rect">
            <a:avLst/>
          </a:prstGeom>
        </p:spPr>
        <p:txBody>
          <a:bodyPr vert="horz" lIns="0" tIns="0" rIns="0" bIns="0" rtlCol="0">
            <a:sp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a:ea typeface="+mn-ea"/>
                <a:cs typeface="+mn-cs"/>
              </a:rPr>
              <a:t>There is also good practice outside the LCS and DES contracts that ensures coordinated care from GP practices and wider community services</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a:ea typeface="+mn-ea"/>
                <a:cs typeface="+mn-cs"/>
              </a:rPr>
              <a:t>GPs highlighted the work that happens above and beyond what is stipulated in Enhanced Services contracts. This includes (but is not limited to) the work to identify patients in the last 12 months of life and to ensure advanced planning and support services are in place for them through the Gold Standards Framework. Work also happens to identify frequent users of either primary care services or urgent and emergency services and put support measures in place for them, particularly through the Social Prescribing team. As well as this, many practices meet regularly with external care organisations e.g. District Nurses to discuss patients with complex medical and social problems to coordinate </a:t>
            </a:r>
            <a:r>
              <a:rPr lang="en-GB" sz="1000">
                <a:latin typeface="Arial"/>
              </a:rPr>
              <a:t>ca</a:t>
            </a:r>
            <a:r>
              <a:rPr kumimoji="0" lang="en-GB" sz="1000" b="0" i="0" u="none" strike="noStrike" kern="0" cap="none" spc="0" normalizeH="0" baseline="0" noProof="0">
                <a:ln>
                  <a:noFill/>
                </a:ln>
                <a:solidFill>
                  <a:sysClr val="windowText" lastClr="000000"/>
                </a:solidFill>
                <a:effectLst/>
                <a:uLnTx/>
                <a:uFillTx/>
                <a:latin typeface="Arial"/>
                <a:ea typeface="+mn-ea"/>
                <a:cs typeface="+mn-cs"/>
              </a:rPr>
              <a:t>re around these patients. Currently, this work is not formally recognised and rewarded by the system though it is also variable in delivery across the system. </a:t>
            </a:r>
            <a:endParaRPr kumimoji="0" lang="en-GB" sz="1100" b="1"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A6BFAE9A-A691-C587-53BA-93FE29F8C75D}"/>
              </a:ext>
            </a:extLst>
          </p:cNvPr>
          <p:cNvSpPr txBox="1"/>
          <p:nvPr/>
        </p:nvSpPr>
        <p:spPr>
          <a:xfrm>
            <a:off x="657883" y="3772739"/>
            <a:ext cx="10808260" cy="169277"/>
          </a:xfrm>
          <a:prstGeom prst="rect">
            <a:avLst/>
          </a:prstGeom>
          <a:solidFill>
            <a:schemeClr val="bg1"/>
          </a:solidFill>
        </p:spPr>
        <p:txBody>
          <a:bodyPr wrap="square" lIns="0" tIns="0" rIns="0" bIns="0" rtlCol="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Despite this good work, there is variation across BOB in terms of patient access to these services and the support they feel they get </a:t>
            </a:r>
          </a:p>
        </p:txBody>
      </p:sp>
      <p:sp>
        <p:nvSpPr>
          <p:cNvPr id="12" name="Speech Bubble: Rectangle 11">
            <a:extLst>
              <a:ext uri="{FF2B5EF4-FFF2-40B4-BE49-F238E27FC236}">
                <a16:creationId xmlns:a16="http://schemas.microsoft.com/office/drawing/2014/main" id="{0EAF6AAE-8596-C73C-F0FB-F21C2DBCB391}"/>
              </a:ext>
            </a:extLst>
          </p:cNvPr>
          <p:cNvSpPr/>
          <p:nvPr/>
        </p:nvSpPr>
        <p:spPr>
          <a:xfrm>
            <a:off x="657883" y="4145665"/>
            <a:ext cx="5121567" cy="661273"/>
          </a:xfrm>
          <a:prstGeom prst="wedgeRectCallout">
            <a:avLst>
              <a:gd name="adj1" fmla="val -37483"/>
              <a:gd name="adj2" fmla="val 74717"/>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a:ea typeface="+mn-ea"/>
                <a:cs typeface="+mn-cs"/>
              </a:rPr>
              <a:t>32% respondents said they hadn’t received any support from local services or organisations to help manage their condition (or conditions) in past 12 months.</a:t>
            </a:r>
          </a:p>
        </p:txBody>
      </p:sp>
      <p:sp>
        <p:nvSpPr>
          <p:cNvPr id="13" name="Speech Bubble: Rectangle 12">
            <a:extLst>
              <a:ext uri="{FF2B5EF4-FFF2-40B4-BE49-F238E27FC236}">
                <a16:creationId xmlns:a16="http://schemas.microsoft.com/office/drawing/2014/main" id="{EA4199CD-6B19-760E-A6F7-060F18FDCD2D}"/>
              </a:ext>
            </a:extLst>
          </p:cNvPr>
          <p:cNvSpPr/>
          <p:nvPr/>
        </p:nvSpPr>
        <p:spPr>
          <a:xfrm>
            <a:off x="6082900" y="4143558"/>
            <a:ext cx="5451216" cy="661273"/>
          </a:xfrm>
          <a:prstGeom prst="wedgeRectCallout">
            <a:avLst>
              <a:gd name="adj1" fmla="val -36255"/>
              <a:gd name="adj2" fmla="val 77069"/>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a:ea typeface="+mn-ea"/>
                <a:cs typeface="+mn-cs"/>
              </a:rPr>
              <a:t>92% of respondents felt that they were involved as much as they wanted to be in decisions about their care and treatment.</a:t>
            </a:r>
          </a:p>
        </p:txBody>
      </p:sp>
      <p:sp>
        <p:nvSpPr>
          <p:cNvPr id="14" name="TextBox 13">
            <a:extLst>
              <a:ext uri="{FF2B5EF4-FFF2-40B4-BE49-F238E27FC236}">
                <a16:creationId xmlns:a16="http://schemas.microsoft.com/office/drawing/2014/main" id="{D27B7B1F-F3B2-31E0-30E7-B970C36CB034}"/>
              </a:ext>
            </a:extLst>
          </p:cNvPr>
          <p:cNvSpPr txBox="1"/>
          <p:nvPr/>
        </p:nvSpPr>
        <p:spPr>
          <a:xfrm>
            <a:off x="9726776" y="4836050"/>
            <a:ext cx="1834263" cy="12311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GP Patient Survey – BOB data 2023 </a:t>
            </a:r>
          </a:p>
        </p:txBody>
      </p:sp>
      <p:sp>
        <p:nvSpPr>
          <p:cNvPr id="3" name="Content Placeholder 1">
            <a:extLst>
              <a:ext uri="{FF2B5EF4-FFF2-40B4-BE49-F238E27FC236}">
                <a16:creationId xmlns:a16="http://schemas.microsoft.com/office/drawing/2014/main" id="{A4E51A3F-7F98-967E-682E-E760201CD9AA}"/>
              </a:ext>
            </a:extLst>
          </p:cNvPr>
          <p:cNvSpPr txBox="1">
            <a:spLocks/>
          </p:cNvSpPr>
          <p:nvPr/>
        </p:nvSpPr>
        <p:spPr>
          <a:xfrm>
            <a:off x="676005" y="5210692"/>
            <a:ext cx="10876233" cy="744238"/>
          </a:xfrm>
          <a:prstGeom prst="rect">
            <a:avLst/>
          </a:prstGeom>
        </p:spPr>
        <p:txBody>
          <a:bodyPr vert="horz" lIns="0" tIns="36000" rIns="0" bIns="0" rtlCol="0">
            <a:sp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a:spcAft>
                <a:spcPts val="600"/>
              </a:spcAft>
            </a:pPr>
            <a:r>
              <a:rPr lang="en-GB" sz="1100" b="1"/>
              <a:t>GPs would like to have direct access to Community Diagnostics Hubs </a:t>
            </a:r>
          </a:p>
          <a:p>
            <a:pPr>
              <a:spcAft>
                <a:spcPts val="600"/>
              </a:spcAft>
            </a:pPr>
            <a:r>
              <a:rPr lang="en-GB" sz="1000"/>
              <a:t>There are 3 Community Diagnostics Hubs across BOB but GPs are not currently able to refer patients for investigatory tests at these hubs and this is something they expressed a desire to be able to do, to speed up time to diagnosis for many conditions. This would require a review of clinical pathways across BOB for common conditions with an integrated approach to management and referral including both Primary and Secondary Care.  </a:t>
            </a:r>
          </a:p>
        </p:txBody>
      </p:sp>
      <p:sp>
        <p:nvSpPr>
          <p:cNvPr id="25" name="Rectangle: Top Corners Rounded 24">
            <a:extLst>
              <a:ext uri="{FF2B5EF4-FFF2-40B4-BE49-F238E27FC236}">
                <a16:creationId xmlns:a16="http://schemas.microsoft.com/office/drawing/2014/main" id="{E6F8DFCC-625D-55EE-58EF-787094F53834}"/>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861E58CB-D55E-2E5A-8E28-6883B63D8FA5}"/>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9" name="Rectangle: Top Corners Rounded 28">
            <a:extLst>
              <a:ext uri="{FF2B5EF4-FFF2-40B4-BE49-F238E27FC236}">
                <a16:creationId xmlns:a16="http://schemas.microsoft.com/office/drawing/2014/main" id="{79ED0821-9C37-734E-E4F5-9D5E409C9004}"/>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Rectangle: Top Corners Rounded 30">
            <a:extLst>
              <a:ext uri="{FF2B5EF4-FFF2-40B4-BE49-F238E27FC236}">
                <a16:creationId xmlns:a16="http://schemas.microsoft.com/office/drawing/2014/main" id="{32942E4A-1665-4266-B7D2-10FA9727CB35}"/>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3" name="TextBox 32">
            <a:extLst>
              <a:ext uri="{FF2B5EF4-FFF2-40B4-BE49-F238E27FC236}">
                <a16:creationId xmlns:a16="http://schemas.microsoft.com/office/drawing/2014/main" id="{3E5A0150-15DD-C090-9364-8D8BF190841F}"/>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5" name="TextBox 34">
            <a:extLst>
              <a:ext uri="{FF2B5EF4-FFF2-40B4-BE49-F238E27FC236}">
                <a16:creationId xmlns:a16="http://schemas.microsoft.com/office/drawing/2014/main" id="{AD928ADB-154F-3757-0667-BEFFBCF2DA5D}"/>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7" name="Rectangle: Top Corners Rounded 36">
            <a:extLst>
              <a:ext uri="{FF2B5EF4-FFF2-40B4-BE49-F238E27FC236}">
                <a16:creationId xmlns:a16="http://schemas.microsoft.com/office/drawing/2014/main" id="{A8D3533F-C5AA-E15B-8314-962A9B5C45CB}"/>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Rectangle: Top Corners Rounded 38">
            <a:extLst>
              <a:ext uri="{FF2B5EF4-FFF2-40B4-BE49-F238E27FC236}">
                <a16:creationId xmlns:a16="http://schemas.microsoft.com/office/drawing/2014/main" id="{4A798625-645C-00DB-AB7E-7B50B7C95785}"/>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1" name="Rectangle: Top Corners Rounded 40">
            <a:extLst>
              <a:ext uri="{FF2B5EF4-FFF2-40B4-BE49-F238E27FC236}">
                <a16:creationId xmlns:a16="http://schemas.microsoft.com/office/drawing/2014/main" id="{9ECCC9F7-A956-6325-429C-FB90D7C93462}"/>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3" name="TextBox 42">
            <a:extLst>
              <a:ext uri="{FF2B5EF4-FFF2-40B4-BE49-F238E27FC236}">
                <a16:creationId xmlns:a16="http://schemas.microsoft.com/office/drawing/2014/main" id="{533158EE-D0C1-3DB0-544F-705753563208}"/>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5" name="TextBox 44">
            <a:extLst>
              <a:ext uri="{FF2B5EF4-FFF2-40B4-BE49-F238E27FC236}">
                <a16:creationId xmlns:a16="http://schemas.microsoft.com/office/drawing/2014/main" id="{64A12BD1-16E6-2716-9F8E-CEEBE953E83F}"/>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7" name="TextBox 46">
            <a:extLst>
              <a:ext uri="{FF2B5EF4-FFF2-40B4-BE49-F238E27FC236}">
                <a16:creationId xmlns:a16="http://schemas.microsoft.com/office/drawing/2014/main" id="{A60842F2-244A-17FF-BC1D-D2DA938B4D31}"/>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9" name="Rectangle: Top Corners Rounded 48">
            <a:extLst>
              <a:ext uri="{FF2B5EF4-FFF2-40B4-BE49-F238E27FC236}">
                <a16:creationId xmlns:a16="http://schemas.microsoft.com/office/drawing/2014/main" id="{1E29C4C1-44F5-3EA9-F441-5C68AC28C824}"/>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1" name="TextBox 50">
            <a:extLst>
              <a:ext uri="{FF2B5EF4-FFF2-40B4-BE49-F238E27FC236}">
                <a16:creationId xmlns:a16="http://schemas.microsoft.com/office/drawing/2014/main" id="{14E867B8-6C2F-95DD-7AF9-FB4DAC57EAE3}"/>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24" name="TextBox 23">
            <a:extLst>
              <a:ext uri="{FF2B5EF4-FFF2-40B4-BE49-F238E27FC236}">
                <a16:creationId xmlns:a16="http://schemas.microsoft.com/office/drawing/2014/main" id="{4CD74699-0B16-1BCC-DE32-F61CF83B0D16}"/>
              </a:ext>
            </a:extLst>
          </p:cNvPr>
          <p:cNvSpPr txBox="1"/>
          <p:nvPr/>
        </p:nvSpPr>
        <p:spPr>
          <a:xfrm>
            <a:off x="3941206" y="4836050"/>
            <a:ext cx="1834263" cy="123111"/>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rPr>
              <a:t>GP Patient Survey – BOB data 2023 </a:t>
            </a:r>
          </a:p>
        </p:txBody>
      </p:sp>
    </p:spTree>
    <p:extLst>
      <p:ext uri="{BB962C8B-B14F-4D97-AF65-F5344CB8AC3E}">
        <p14:creationId xmlns:p14="http://schemas.microsoft.com/office/powerpoint/2010/main" val="24480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2E49989-A380-AC65-96A0-FD47541D8678}"/>
              </a:ext>
            </a:extLst>
          </p:cNvPr>
          <p:cNvGraphicFramePr>
            <a:graphicFrameLocks/>
          </p:cNvGraphicFramePr>
          <p:nvPr>
            <p:extLst>
              <p:ext uri="{D42A27DB-BD31-4B8C-83A1-F6EECF244321}">
                <p14:modId xmlns:p14="http://schemas.microsoft.com/office/powerpoint/2010/main" val="2335692626"/>
              </p:ext>
            </p:extLst>
          </p:nvPr>
        </p:nvGraphicFramePr>
        <p:xfrm>
          <a:off x="670983" y="3681438"/>
          <a:ext cx="3614044" cy="223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lstStyle/>
          <a:p>
            <a:r>
              <a:rPr lang="en-GB" sz="2300" b="1">
                <a:cs typeface="Arial"/>
              </a:rPr>
              <a:t>Staff in General Practice would like to spend more time on prevention and chronic disease management</a:t>
            </a:r>
            <a:r>
              <a:rPr lang="en-GB" sz="2300">
                <a:cs typeface="Arial"/>
              </a:rPr>
              <a:t> </a:t>
            </a:r>
            <a:endParaRPr lang="en-GB" sz="2600" b="1"/>
          </a:p>
        </p:txBody>
      </p:sp>
      <p:graphicFrame>
        <p:nvGraphicFramePr>
          <p:cNvPr id="8" name="Chart 7">
            <a:extLst>
              <a:ext uri="{FF2B5EF4-FFF2-40B4-BE49-F238E27FC236}">
                <a16:creationId xmlns:a16="http://schemas.microsoft.com/office/drawing/2014/main" id="{768192B1-72DF-FE1D-E488-D24CA7DD0FD6}"/>
              </a:ext>
            </a:extLst>
          </p:cNvPr>
          <p:cNvGraphicFramePr>
            <a:graphicFrameLocks/>
          </p:cNvGraphicFramePr>
          <p:nvPr>
            <p:extLst>
              <p:ext uri="{D42A27DB-BD31-4B8C-83A1-F6EECF244321}">
                <p14:modId xmlns:p14="http://schemas.microsoft.com/office/powerpoint/2010/main" val="2377082601"/>
              </p:ext>
            </p:extLst>
          </p:nvPr>
        </p:nvGraphicFramePr>
        <p:xfrm>
          <a:off x="669925" y="1557338"/>
          <a:ext cx="3614044" cy="2052637"/>
        </p:xfrm>
        <a:graphic>
          <a:graphicData uri="http://schemas.openxmlformats.org/drawingml/2006/chart">
            <c:chart xmlns:c="http://schemas.openxmlformats.org/drawingml/2006/chart" xmlns:r="http://schemas.openxmlformats.org/officeDocument/2006/relationships" r:id="rId4"/>
          </a:graphicData>
        </a:graphic>
      </p:graphicFrame>
      <p:sp>
        <p:nvSpPr>
          <p:cNvPr id="15" name="Arrow: Right 14">
            <a:extLst>
              <a:ext uri="{FF2B5EF4-FFF2-40B4-BE49-F238E27FC236}">
                <a16:creationId xmlns:a16="http://schemas.microsoft.com/office/drawing/2014/main" id="{EF7CA620-1B79-4766-6E14-B292AB9A8DF7}"/>
              </a:ext>
            </a:extLst>
          </p:cNvPr>
          <p:cNvSpPr/>
          <p:nvPr/>
        </p:nvSpPr>
        <p:spPr>
          <a:xfrm>
            <a:off x="4504182" y="2434367"/>
            <a:ext cx="457200" cy="29857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C8043EF2-E46F-D77F-E5E3-18B93610B9CE}"/>
              </a:ext>
            </a:extLst>
          </p:cNvPr>
          <p:cNvSpPr/>
          <p:nvPr/>
        </p:nvSpPr>
        <p:spPr>
          <a:xfrm>
            <a:off x="4504182" y="4648149"/>
            <a:ext cx="457200" cy="29857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BD5CABA2-7573-A20A-1F6E-88A74B71EBF8}"/>
              </a:ext>
            </a:extLst>
          </p:cNvPr>
          <p:cNvSpPr/>
          <p:nvPr/>
        </p:nvSpPr>
        <p:spPr>
          <a:xfrm>
            <a:off x="5180537" y="1557338"/>
            <a:ext cx="6371701" cy="574555"/>
          </a:xfrm>
          <a:prstGeom prst="wedgeRectCallout">
            <a:avLst>
              <a:gd name="adj1" fmla="val -49026"/>
              <a:gd name="adj2" fmla="val 93373"/>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sz="1000" b="0" i="1" u="none" strike="noStrike">
                <a:solidFill>
                  <a:srgbClr val="000000"/>
                </a:solidFill>
                <a:effectLst/>
                <a:latin typeface="+mn-lt"/>
              </a:rPr>
              <a:t>“It is very difficult to quantify as it depends on the day and the clinician group. Currently a large proportion of care goes on the same day care.”</a:t>
            </a:r>
            <a:endParaRPr lang="en-GB" sz="1000" i="1">
              <a:latin typeface="+mn-lt"/>
            </a:endParaRPr>
          </a:p>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6" name="Speech Bubble: Rectangle 5">
            <a:extLst>
              <a:ext uri="{FF2B5EF4-FFF2-40B4-BE49-F238E27FC236}">
                <a16:creationId xmlns:a16="http://schemas.microsoft.com/office/drawing/2014/main" id="{467D9F76-5FBE-700F-DE44-5E8E26A37061}"/>
              </a:ext>
            </a:extLst>
          </p:cNvPr>
          <p:cNvSpPr/>
          <p:nvPr/>
        </p:nvSpPr>
        <p:spPr>
          <a:xfrm>
            <a:off x="5180536" y="2473567"/>
            <a:ext cx="6371701" cy="574555"/>
          </a:xfrm>
          <a:prstGeom prst="wedgeRectCallout">
            <a:avLst>
              <a:gd name="adj1" fmla="val -49026"/>
              <a:gd name="adj2" fmla="val 93373"/>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sz="1000" i="1">
                <a:solidFill>
                  <a:schemeClr val="tx1"/>
                </a:solidFill>
                <a:latin typeface="+mn-lt"/>
                <a:cs typeface="Arial" panose="020B0604020202020204" pitchFamily="34" charset="0"/>
              </a:rPr>
              <a:t>“We have a very young population, which typically pre-disposes demand to being on-the-day.”</a:t>
            </a:r>
          </a:p>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7" name="Speech Bubble: Rectangle 16">
            <a:extLst>
              <a:ext uri="{FF2B5EF4-FFF2-40B4-BE49-F238E27FC236}">
                <a16:creationId xmlns:a16="http://schemas.microsoft.com/office/drawing/2014/main" id="{E91D7C17-4FB5-0820-6547-8EFA9D7B5FB4}"/>
              </a:ext>
            </a:extLst>
          </p:cNvPr>
          <p:cNvSpPr/>
          <p:nvPr/>
        </p:nvSpPr>
        <p:spPr>
          <a:xfrm>
            <a:off x="5180538" y="3389796"/>
            <a:ext cx="6371701" cy="574555"/>
          </a:xfrm>
          <a:prstGeom prst="wedgeRectCallout">
            <a:avLst>
              <a:gd name="adj1" fmla="val -49026"/>
              <a:gd name="adj2" fmla="val 93373"/>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sz="1000" b="0" i="1" u="none" strike="noStrike">
                <a:solidFill>
                  <a:srgbClr val="000000"/>
                </a:solidFill>
                <a:effectLst/>
                <a:latin typeface="+mn-lt"/>
              </a:rPr>
              <a:t>“Prevention needs to be more of a priority by reducing need for GPs to be involved in urgent &amp; chronic care.”</a:t>
            </a:r>
            <a:endParaRPr lang="en-GB" sz="1000" i="1">
              <a:latin typeface="+mn-lt"/>
            </a:endParaRPr>
          </a:p>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8" name="Speech Bubble: Rectangle 17">
            <a:extLst>
              <a:ext uri="{FF2B5EF4-FFF2-40B4-BE49-F238E27FC236}">
                <a16:creationId xmlns:a16="http://schemas.microsoft.com/office/drawing/2014/main" id="{5E264EB9-4C54-102E-25F2-5E2901A27722}"/>
              </a:ext>
            </a:extLst>
          </p:cNvPr>
          <p:cNvSpPr/>
          <p:nvPr/>
        </p:nvSpPr>
        <p:spPr>
          <a:xfrm>
            <a:off x="5180537" y="4306025"/>
            <a:ext cx="6371701" cy="574555"/>
          </a:xfrm>
          <a:prstGeom prst="wedgeRectCallout">
            <a:avLst>
              <a:gd name="adj1" fmla="val -49026"/>
              <a:gd name="adj2" fmla="val 93373"/>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sz="1000" b="0" i="1" u="none" strike="noStrike">
                <a:solidFill>
                  <a:srgbClr val="000000"/>
                </a:solidFill>
                <a:effectLst/>
                <a:latin typeface="+mn-lt"/>
              </a:rPr>
              <a:t>“We need to free up senior clinician time for chronic disease/health checks and health promotion.</a:t>
            </a:r>
            <a:r>
              <a:rPr lang="en-GB" sz="1000" i="1">
                <a:solidFill>
                  <a:srgbClr val="000000"/>
                </a:solidFill>
                <a:latin typeface="+mn-lt"/>
              </a:rPr>
              <a:t>”</a:t>
            </a:r>
            <a:endParaRPr lang="en-GB" sz="1000" i="1">
              <a:latin typeface="+mn-lt"/>
            </a:endParaRPr>
          </a:p>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9" name="Speech Bubble: Rectangle 18">
            <a:extLst>
              <a:ext uri="{FF2B5EF4-FFF2-40B4-BE49-F238E27FC236}">
                <a16:creationId xmlns:a16="http://schemas.microsoft.com/office/drawing/2014/main" id="{19AB4812-28F7-4F27-96F2-C9717210EE5C}"/>
              </a:ext>
            </a:extLst>
          </p:cNvPr>
          <p:cNvSpPr/>
          <p:nvPr/>
        </p:nvSpPr>
        <p:spPr>
          <a:xfrm>
            <a:off x="5180535" y="5222255"/>
            <a:ext cx="6371701" cy="574555"/>
          </a:xfrm>
          <a:prstGeom prst="wedgeRectCallout">
            <a:avLst>
              <a:gd name="adj1" fmla="val -47980"/>
              <a:gd name="adj2" fmla="val 93373"/>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a:p>
            <a:r>
              <a:rPr lang="en-GB" sz="1000" i="1">
                <a:solidFill>
                  <a:schemeClr val="tx1"/>
                </a:solidFill>
                <a:latin typeface="+mn-lt"/>
              </a:rPr>
              <a:t>“I think the key thing is that practices have the autonomy to flex and redeploy staff as required on the day, according to demand, capacity and time of year.”</a:t>
            </a:r>
          </a:p>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B6E3EF0-828B-8FDA-7409-985DD02EDB07}"/>
              </a:ext>
            </a:extLst>
          </p:cNvPr>
          <p:cNvSpPr txBox="1"/>
          <p:nvPr/>
        </p:nvSpPr>
        <p:spPr>
          <a:xfrm>
            <a:off x="669925" y="5984901"/>
            <a:ext cx="3674238" cy="153888"/>
          </a:xfrm>
          <a:prstGeom prst="rect">
            <a:avLst/>
          </a:prstGeom>
          <a:noFill/>
        </p:spPr>
        <p:txBody>
          <a:bodyPr wrap="square" lIns="0" tIns="0" rIns="0" bIns="0" rtlCol="0">
            <a:spAutoFit/>
          </a:bodyPr>
          <a:lstStyle/>
          <a:p>
            <a:r>
              <a:rPr lang="en-GB" sz="1000"/>
              <a:t>* Based upon responses received in the General Practice Survey</a:t>
            </a:r>
          </a:p>
        </p:txBody>
      </p:sp>
      <p:sp>
        <p:nvSpPr>
          <p:cNvPr id="5" name="Rectangle: Top Corners Rounded 4">
            <a:extLst>
              <a:ext uri="{FF2B5EF4-FFF2-40B4-BE49-F238E27FC236}">
                <a16:creationId xmlns:a16="http://schemas.microsoft.com/office/drawing/2014/main" id="{A2548733-106F-76EF-38BA-15F130FD05A0}"/>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9" name="TextBox 8">
            <a:extLst>
              <a:ext uri="{FF2B5EF4-FFF2-40B4-BE49-F238E27FC236}">
                <a16:creationId xmlns:a16="http://schemas.microsoft.com/office/drawing/2014/main" id="{2BFF9722-C506-54A3-D871-34BA8B11D7D0}"/>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4" name="Rectangle: Top Corners Rounded 13">
            <a:extLst>
              <a:ext uri="{FF2B5EF4-FFF2-40B4-BE49-F238E27FC236}">
                <a16:creationId xmlns:a16="http://schemas.microsoft.com/office/drawing/2014/main" id="{A70E4E2D-C79C-99A7-3148-F2496306DC3B}"/>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4" name="Rectangle: Top Corners Rounded 23">
            <a:extLst>
              <a:ext uri="{FF2B5EF4-FFF2-40B4-BE49-F238E27FC236}">
                <a16:creationId xmlns:a16="http://schemas.microsoft.com/office/drawing/2014/main" id="{1E967D2A-1C71-0487-D2D4-7BC7B60B2142}"/>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TextBox 27">
            <a:extLst>
              <a:ext uri="{FF2B5EF4-FFF2-40B4-BE49-F238E27FC236}">
                <a16:creationId xmlns:a16="http://schemas.microsoft.com/office/drawing/2014/main" id="{CC16DE5E-F855-513F-D225-03BFAA59E2ED}"/>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2" name="TextBox 31">
            <a:extLst>
              <a:ext uri="{FF2B5EF4-FFF2-40B4-BE49-F238E27FC236}">
                <a16:creationId xmlns:a16="http://schemas.microsoft.com/office/drawing/2014/main" id="{76A4C89D-53AB-E795-CAD6-44F37CF1FD04}"/>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6" name="Rectangle: Top Corners Rounded 35">
            <a:extLst>
              <a:ext uri="{FF2B5EF4-FFF2-40B4-BE49-F238E27FC236}">
                <a16:creationId xmlns:a16="http://schemas.microsoft.com/office/drawing/2014/main" id="{D3DDB407-3156-E3DF-41FF-C22F5F34ED1B}"/>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Rectangle: Top Corners Rounded 39">
            <a:extLst>
              <a:ext uri="{FF2B5EF4-FFF2-40B4-BE49-F238E27FC236}">
                <a16:creationId xmlns:a16="http://schemas.microsoft.com/office/drawing/2014/main" id="{CC9FDA5B-6873-6262-DC32-7569110FD43B}"/>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4" name="Rectangle: Top Corners Rounded 43">
            <a:extLst>
              <a:ext uri="{FF2B5EF4-FFF2-40B4-BE49-F238E27FC236}">
                <a16:creationId xmlns:a16="http://schemas.microsoft.com/office/drawing/2014/main" id="{23038E82-23AF-2979-A63A-097B62961B65}"/>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6" name="TextBox 45">
            <a:extLst>
              <a:ext uri="{FF2B5EF4-FFF2-40B4-BE49-F238E27FC236}">
                <a16:creationId xmlns:a16="http://schemas.microsoft.com/office/drawing/2014/main" id="{91C1CB30-CC0E-C1E3-0C84-D94726C74CE1}"/>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8" name="TextBox 47">
            <a:extLst>
              <a:ext uri="{FF2B5EF4-FFF2-40B4-BE49-F238E27FC236}">
                <a16:creationId xmlns:a16="http://schemas.microsoft.com/office/drawing/2014/main" id="{2AF33E52-CB13-ACFE-DD66-0D18942BFE92}"/>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50" name="TextBox 49">
            <a:extLst>
              <a:ext uri="{FF2B5EF4-FFF2-40B4-BE49-F238E27FC236}">
                <a16:creationId xmlns:a16="http://schemas.microsoft.com/office/drawing/2014/main" id="{BDF01EB9-B2E3-58B9-91B9-2CEC829EDAF0}"/>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2" name="Rectangle: Top Corners Rounded 51">
            <a:extLst>
              <a:ext uri="{FF2B5EF4-FFF2-40B4-BE49-F238E27FC236}">
                <a16:creationId xmlns:a16="http://schemas.microsoft.com/office/drawing/2014/main" id="{A25AB38E-9024-1ACF-8BBA-E85C700EE2F3}"/>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4" name="TextBox 53">
            <a:extLst>
              <a:ext uri="{FF2B5EF4-FFF2-40B4-BE49-F238E27FC236}">
                <a16:creationId xmlns:a16="http://schemas.microsoft.com/office/drawing/2014/main" id="{30885A72-F5B0-A71D-9587-14F4C6A6EF25}"/>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pic>
        <p:nvPicPr>
          <p:cNvPr id="10" name="Picture 9">
            <a:extLst>
              <a:ext uri="{FF2B5EF4-FFF2-40B4-BE49-F238E27FC236}">
                <a16:creationId xmlns:a16="http://schemas.microsoft.com/office/drawing/2014/main" id="{AB852C74-0FB5-DF88-03CC-4ACA595AF8DA}"/>
              </a:ext>
            </a:extLst>
          </p:cNvPr>
          <p:cNvPicPr>
            <a:picLocks noChangeAspect="1"/>
          </p:cNvPicPr>
          <p:nvPr/>
        </p:nvPicPr>
        <p:blipFill rotWithShape="1">
          <a:blip r:embed="rId5"/>
          <a:srcRect t="43074"/>
          <a:stretch/>
        </p:blipFill>
        <p:spPr>
          <a:xfrm>
            <a:off x="1155129" y="5665992"/>
            <a:ext cx="2787284" cy="160356"/>
          </a:xfrm>
          <a:prstGeom prst="rect">
            <a:avLst/>
          </a:prstGeom>
        </p:spPr>
      </p:pic>
    </p:spTree>
    <p:extLst>
      <p:ext uri="{BB962C8B-B14F-4D97-AF65-F5344CB8AC3E}">
        <p14:creationId xmlns:p14="http://schemas.microsoft.com/office/powerpoint/2010/main" val="2136904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lstStyle/>
          <a:p>
            <a:r>
              <a:rPr lang="en-GB" sz="2300">
                <a:latin typeface="Arial"/>
                <a:cs typeface="Arial"/>
              </a:rPr>
              <a:t>There are examples of good integrated working between Community Services and General Practice and a desire to work more closely </a:t>
            </a:r>
            <a:endParaRPr lang="en-GB"/>
          </a:p>
        </p:txBody>
      </p:sp>
      <p:sp>
        <p:nvSpPr>
          <p:cNvPr id="3" name="Rectangle 2">
            <a:extLst>
              <a:ext uri="{FF2B5EF4-FFF2-40B4-BE49-F238E27FC236}">
                <a16:creationId xmlns:a16="http://schemas.microsoft.com/office/drawing/2014/main" id="{5769FD0A-F07F-8B55-8B98-06D2D9FBC9D3}"/>
              </a:ext>
            </a:extLst>
          </p:cNvPr>
          <p:cNvSpPr/>
          <p:nvPr/>
        </p:nvSpPr>
        <p:spPr>
          <a:xfrm>
            <a:off x="670983" y="1658855"/>
            <a:ext cx="10876233" cy="2312610"/>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a:ea typeface="+mn-ea"/>
              <a:cs typeface="+mn-cs"/>
            </a:endParaRPr>
          </a:p>
        </p:txBody>
      </p:sp>
      <p:sp>
        <p:nvSpPr>
          <p:cNvPr id="9" name="Content Placeholder 1">
            <a:extLst>
              <a:ext uri="{FF2B5EF4-FFF2-40B4-BE49-F238E27FC236}">
                <a16:creationId xmlns:a16="http://schemas.microsoft.com/office/drawing/2014/main" id="{669A63E2-07EB-DD23-20ED-B31AA4B46566}"/>
              </a:ext>
            </a:extLst>
          </p:cNvPr>
          <p:cNvSpPr txBox="1">
            <a:spLocks/>
          </p:cNvSpPr>
          <p:nvPr/>
        </p:nvSpPr>
        <p:spPr>
          <a:xfrm>
            <a:off x="842467" y="1864432"/>
            <a:ext cx="10293451" cy="1751906"/>
          </a:xfrm>
          <a:prstGeom prst="rect">
            <a:avLst/>
          </a:prstGeom>
        </p:spPr>
        <p:txBody>
          <a:bodyPr vert="horz" lIns="0" tIns="36000" rIns="0" bIns="0" rtlCol="0">
            <a:no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lang="en-GB" sz="1000">
                <a:latin typeface="Arial"/>
              </a:rPr>
              <a:t>S</a:t>
            </a:r>
            <a:r>
              <a:rPr kumimoji="0" lang="en-GB" sz="1000" i="0" u="none" strike="noStrike" kern="0" cap="none" spc="0" normalizeH="0" baseline="0" noProof="0" err="1">
                <a:ln>
                  <a:noFill/>
                </a:ln>
                <a:solidFill>
                  <a:sysClr val="windowText" lastClr="000000"/>
                </a:solidFill>
                <a:effectLst/>
                <a:uLnTx/>
                <a:uFillTx/>
                <a:latin typeface="Arial"/>
                <a:ea typeface="+mn-ea"/>
                <a:cs typeface="+mn-cs"/>
              </a:rPr>
              <a:t>ystem</a:t>
            </a:r>
            <a:r>
              <a:rPr kumimoji="0" lang="en-GB" sz="1000" i="0" u="none" strike="noStrike" kern="0" cap="none" spc="0" normalizeH="0" baseline="0" noProof="0">
                <a:ln>
                  <a:noFill/>
                </a:ln>
                <a:solidFill>
                  <a:sysClr val="windowText" lastClr="000000"/>
                </a:solidFill>
                <a:effectLst/>
                <a:uLnTx/>
                <a:uFillTx/>
                <a:latin typeface="Arial"/>
                <a:ea typeface="+mn-ea"/>
                <a:cs typeface="+mn-cs"/>
              </a:rPr>
              <a:t> leaders in Buckinghamshire cited multiple examples of good integrated working between General Practice and Community Services:</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1" i="0" u="none" strike="noStrike" kern="0" cap="none" spc="0" normalizeH="0" baseline="0" noProof="0">
                <a:ln>
                  <a:noFill/>
                </a:ln>
                <a:solidFill>
                  <a:sysClr val="windowText" lastClr="000000"/>
                </a:solidFill>
                <a:effectLst/>
                <a:uLnTx/>
                <a:uFillTx/>
                <a:latin typeface="Arial"/>
                <a:ea typeface="+mn-ea"/>
                <a:cs typeface="+mn-cs"/>
              </a:rPr>
              <a:t>Community Care Home Hubs: </a:t>
            </a:r>
            <a:r>
              <a:rPr kumimoji="0" lang="en-GB" sz="1000" i="0" u="none" strike="noStrike" kern="0" cap="none" spc="0" normalizeH="0" baseline="0" noProof="0">
                <a:ln>
                  <a:noFill/>
                </a:ln>
                <a:solidFill>
                  <a:sysClr val="windowText" lastClr="000000"/>
                </a:solidFill>
                <a:effectLst/>
                <a:uLnTx/>
                <a:uFillTx/>
                <a:latin typeface="Arial"/>
                <a:ea typeface="+mn-ea"/>
                <a:cs typeface="+mn-cs"/>
              </a:rPr>
              <a:t>These were initiated to replace the old “Discharge to Assess” service, which was putting pressure on local GPs. The Community Trust now rents a discrete number of beds from local care homes with spare capacity and commissions GP time to help manage their care as they step down from acute trusts. </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a:latin typeface="Arial"/>
              </a:rPr>
              <a:t>Chalfont Health and Wellbeing Centre: </a:t>
            </a:r>
            <a:r>
              <a:rPr lang="en-GB" sz="1000">
                <a:latin typeface="Arial"/>
              </a:rPr>
              <a:t>Formerly a “Community Hospital”, the newly renamed Health and Wellbeing Centre houses both General Practice and Community Services and has plans to bring in more VCSE services. </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a:latin typeface="Arial"/>
              </a:rPr>
              <a:t>Learning Disabilities: </a:t>
            </a:r>
            <a:r>
              <a:rPr lang="en-GB" sz="1000">
                <a:latin typeface="Arial"/>
              </a:rPr>
              <a:t>Marlow GP surgery collaborates with the local community services to provide a community clinic for people with Learning Disabilities. </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a:latin typeface="Arial"/>
              </a:rPr>
              <a:t>Health Inequalities: </a:t>
            </a:r>
            <a:r>
              <a:rPr lang="en-GB" sz="1000">
                <a:latin typeface="Arial"/>
              </a:rPr>
              <a:t>Buckinghamshire are using insights from their Shared Care Record to look at provision of services in the 10 wards that have the most deprivation.  </a:t>
            </a:r>
          </a:p>
          <a:p>
            <a:pPr>
              <a:spcAft>
                <a:spcPts val="600"/>
              </a:spcAft>
              <a:defRPr/>
            </a:pPr>
            <a:r>
              <a:rPr kumimoji="0" lang="en-GB" sz="1000" i="0" u="none" strike="noStrike" kern="0" cap="none" spc="0" normalizeH="0" baseline="0" noProof="0">
                <a:ln>
                  <a:noFill/>
                </a:ln>
                <a:solidFill>
                  <a:sysClr val="windowText" lastClr="000000"/>
                </a:solidFill>
                <a:effectLst/>
                <a:uLnTx/>
                <a:uFillTx/>
                <a:latin typeface="Arial"/>
                <a:ea typeface="+mn-ea"/>
                <a:cs typeface="+mn-cs"/>
              </a:rPr>
              <a:t>They also highlighted the good relationship they have with local GP associations and their ambition for collaborative working. </a:t>
            </a:r>
            <a:endParaRPr lang="en-GB" sz="1000">
              <a:latin typeface="Arial"/>
            </a:endParaRPr>
          </a:p>
          <a:p>
            <a:pPr>
              <a:spcAft>
                <a:spcPts val="600"/>
              </a:spcAft>
              <a:defRPr/>
            </a:pPr>
            <a:r>
              <a:rPr lang="en-GB" sz="1000">
                <a:latin typeface="Arial"/>
              </a:rPr>
              <a:t>Further, the integrated delivery networks (i.e. cardiac, diabetes, stroke and respiratory) offer an opportunity to work in a collaborative way to support patients with long-term conditions.</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00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44C66A45-18D5-5ACE-DDE6-491563B63286}"/>
              </a:ext>
            </a:extLst>
          </p:cNvPr>
          <p:cNvSpPr/>
          <p:nvPr/>
        </p:nvSpPr>
        <p:spPr>
          <a:xfrm>
            <a:off x="670983" y="4148724"/>
            <a:ext cx="10876233" cy="2160803"/>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a:ea typeface="+mn-ea"/>
              <a:cs typeface="+mn-cs"/>
            </a:endParaRPr>
          </a:p>
        </p:txBody>
      </p:sp>
      <p:sp>
        <p:nvSpPr>
          <p:cNvPr id="35" name="Content Placeholder 1">
            <a:extLst>
              <a:ext uri="{FF2B5EF4-FFF2-40B4-BE49-F238E27FC236}">
                <a16:creationId xmlns:a16="http://schemas.microsoft.com/office/drawing/2014/main" id="{441BAA3C-3264-C6C5-9361-8E45086B67FD}"/>
              </a:ext>
            </a:extLst>
          </p:cNvPr>
          <p:cNvSpPr txBox="1">
            <a:spLocks/>
          </p:cNvSpPr>
          <p:nvPr/>
        </p:nvSpPr>
        <p:spPr>
          <a:xfrm>
            <a:off x="823601" y="4371955"/>
            <a:ext cx="10546014" cy="1673562"/>
          </a:xfrm>
          <a:prstGeom prst="rect">
            <a:avLst/>
          </a:prstGeom>
        </p:spPr>
        <p:txBody>
          <a:bodyPr vert="horz" lIns="0" tIns="36000" rIns="0" bIns="0" rtlCol="0">
            <a:no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i="0" u="none" strike="noStrike" kern="0" cap="none" spc="0" normalizeH="0" baseline="0" noProof="0">
                <a:ln>
                  <a:noFill/>
                </a:ln>
                <a:solidFill>
                  <a:sysClr val="windowText" lastClr="000000"/>
                </a:solidFill>
                <a:effectLst/>
                <a:uLnTx/>
                <a:uFillTx/>
                <a:latin typeface="Arial"/>
                <a:ea typeface="+mn-ea"/>
                <a:cs typeface="+mn-cs"/>
              </a:rPr>
              <a:t>Examples of instances where services were less coordinated included:</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a:latin typeface="Arial"/>
              </a:rPr>
              <a:t>Hospital at Home: </a:t>
            </a:r>
            <a:r>
              <a:rPr lang="en-GB" sz="1000">
                <a:latin typeface="Arial"/>
              </a:rPr>
              <a:t>this service struggled to get timely input from GPs but has recently secured regular input from a consultant geriatrician.</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a:latin typeface="Arial"/>
              </a:rPr>
              <a:t>District Nursing Services</a:t>
            </a:r>
            <a:r>
              <a:rPr lang="en-GB" sz="1000">
                <a:latin typeface="Arial"/>
              </a:rPr>
              <a:t>: The District Nursing Services used to be collocated with General Practice and many District Nurses who remember the service at that time describe a close working relationship with GPs that enabled them to seek timely advice on medication and management. Working relationships now were described as ‘more transactional’. </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a:latin typeface="Arial"/>
              </a:rPr>
              <a:t>Intermediate Care Team (ICT): </a:t>
            </a:r>
            <a:r>
              <a:rPr lang="en-GB" sz="1000">
                <a:latin typeface="Arial"/>
              </a:rPr>
              <a:t>There is some anecdotal evidence that being unable to get timely advice from GPs on management of patients in the community has led to patients being referred into hospital.</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a:latin typeface="Arial"/>
              </a:rPr>
              <a:t>Inclusion of VCSE partners: </a:t>
            </a:r>
            <a:r>
              <a:rPr lang="en-GB" sz="1000">
                <a:latin typeface="Arial"/>
              </a:rPr>
              <a:t>though there were good examples of VCSE involvement in Community Care (Age UK and Macmillan were mentioned) there is an awareness that many more VCSE services exist that are currently underutilised because of a lack of knowledge of the full range of organisations and what they do.  </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00" b="1">
                <a:latin typeface="Arial"/>
              </a:rPr>
              <a:t>System level planning </a:t>
            </a:r>
            <a:r>
              <a:rPr lang="en-GB" sz="1000">
                <a:latin typeface="Arial"/>
              </a:rPr>
              <a:t>– there was a recognition of a strong place-based approach to service collaboration and planning but that there was less uniformity of approach across BOB</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00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6" name="Content Placeholder 1">
            <a:extLst>
              <a:ext uri="{FF2B5EF4-FFF2-40B4-BE49-F238E27FC236}">
                <a16:creationId xmlns:a16="http://schemas.microsoft.com/office/drawing/2014/main" id="{C3946E81-433E-465F-5A1D-24259324A420}"/>
              </a:ext>
            </a:extLst>
          </p:cNvPr>
          <p:cNvSpPr txBox="1">
            <a:spLocks/>
          </p:cNvSpPr>
          <p:nvPr/>
        </p:nvSpPr>
        <p:spPr>
          <a:xfrm>
            <a:off x="887543" y="4092341"/>
            <a:ext cx="3339017" cy="300964"/>
          </a:xfrm>
          <a:prstGeom prst="rect">
            <a:avLst/>
          </a:prstGeom>
          <a:solidFill>
            <a:schemeClr val="bg1"/>
          </a:solidFill>
        </p:spPr>
        <p:txBody>
          <a:bodyPr vert="horz" lIns="0" tIns="36000" rIns="0" bIns="0" rtlCol="0">
            <a:no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algn="ctr"/>
            <a:r>
              <a:rPr lang="en-GB" sz="1100" b="1"/>
              <a:t>Services can still feel fragmented</a:t>
            </a:r>
          </a:p>
        </p:txBody>
      </p:sp>
      <p:sp>
        <p:nvSpPr>
          <p:cNvPr id="11" name="Rectangle: Top Corners Rounded 10">
            <a:extLst>
              <a:ext uri="{FF2B5EF4-FFF2-40B4-BE49-F238E27FC236}">
                <a16:creationId xmlns:a16="http://schemas.microsoft.com/office/drawing/2014/main" id="{75F30FEA-C36D-A541-87C0-F10064583603}"/>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3" name="TextBox 12">
            <a:extLst>
              <a:ext uri="{FF2B5EF4-FFF2-40B4-BE49-F238E27FC236}">
                <a16:creationId xmlns:a16="http://schemas.microsoft.com/office/drawing/2014/main" id="{EBFED379-51D8-6018-CE31-CDCD634E58B4}"/>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8" name="Rectangle: Top Corners Rounded 17">
            <a:extLst>
              <a:ext uri="{FF2B5EF4-FFF2-40B4-BE49-F238E27FC236}">
                <a16:creationId xmlns:a16="http://schemas.microsoft.com/office/drawing/2014/main" id="{2A9A5A94-6D84-D3A9-62FF-EF36932874E5}"/>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Rectangle: Top Corners Rounded 19">
            <a:extLst>
              <a:ext uri="{FF2B5EF4-FFF2-40B4-BE49-F238E27FC236}">
                <a16:creationId xmlns:a16="http://schemas.microsoft.com/office/drawing/2014/main" id="{1E71DEC8-F991-52FD-0B21-F46E545C9076}"/>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TextBox 28">
            <a:extLst>
              <a:ext uri="{FF2B5EF4-FFF2-40B4-BE49-F238E27FC236}">
                <a16:creationId xmlns:a16="http://schemas.microsoft.com/office/drawing/2014/main" id="{F2B565FE-1078-AC5A-3BC1-18E0A535C371}"/>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DF523F10-A499-C21E-18C2-85CE8AF8364A}"/>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3" name="Rectangle: Top Corners Rounded 32">
            <a:extLst>
              <a:ext uri="{FF2B5EF4-FFF2-40B4-BE49-F238E27FC236}">
                <a16:creationId xmlns:a16="http://schemas.microsoft.com/office/drawing/2014/main" id="{3E1B415D-ABE7-1217-AC12-0FD2B57C606C}"/>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8" name="Rectangle: Top Corners Rounded 37">
            <a:extLst>
              <a:ext uri="{FF2B5EF4-FFF2-40B4-BE49-F238E27FC236}">
                <a16:creationId xmlns:a16="http://schemas.microsoft.com/office/drawing/2014/main" id="{E0D02ACF-F9ED-5FE1-B346-5FF4CA38FE99}"/>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Rectangle: Top Corners Rounded 39">
            <a:extLst>
              <a:ext uri="{FF2B5EF4-FFF2-40B4-BE49-F238E27FC236}">
                <a16:creationId xmlns:a16="http://schemas.microsoft.com/office/drawing/2014/main" id="{27B686C8-0104-5928-0C5B-D504E9E511B3}"/>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2" name="TextBox 41">
            <a:extLst>
              <a:ext uri="{FF2B5EF4-FFF2-40B4-BE49-F238E27FC236}">
                <a16:creationId xmlns:a16="http://schemas.microsoft.com/office/drawing/2014/main" id="{DEA2DF1B-B1EF-8D1C-7FFE-38CEC5B757CC}"/>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4" name="TextBox 43">
            <a:extLst>
              <a:ext uri="{FF2B5EF4-FFF2-40B4-BE49-F238E27FC236}">
                <a16:creationId xmlns:a16="http://schemas.microsoft.com/office/drawing/2014/main" id="{3F4DF215-9F69-6290-A64A-D070B27CDE65}"/>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6" name="TextBox 45">
            <a:extLst>
              <a:ext uri="{FF2B5EF4-FFF2-40B4-BE49-F238E27FC236}">
                <a16:creationId xmlns:a16="http://schemas.microsoft.com/office/drawing/2014/main" id="{CB52E796-FC88-8B10-3816-E34D5FD94E09}"/>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8" name="Rectangle: Top Corners Rounded 47">
            <a:extLst>
              <a:ext uri="{FF2B5EF4-FFF2-40B4-BE49-F238E27FC236}">
                <a16:creationId xmlns:a16="http://schemas.microsoft.com/office/drawing/2014/main" id="{2A93D202-FC00-9FD1-D44F-612C8D9A1389}"/>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0" name="TextBox 49">
            <a:extLst>
              <a:ext uri="{FF2B5EF4-FFF2-40B4-BE49-F238E27FC236}">
                <a16:creationId xmlns:a16="http://schemas.microsoft.com/office/drawing/2014/main" id="{CB148398-9293-3686-B439-FD6062873770}"/>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4" name="Content Placeholder 1">
            <a:extLst>
              <a:ext uri="{FF2B5EF4-FFF2-40B4-BE49-F238E27FC236}">
                <a16:creationId xmlns:a16="http://schemas.microsoft.com/office/drawing/2014/main" id="{A90AB549-0FCA-41AB-3A64-21D39198672E}"/>
              </a:ext>
            </a:extLst>
          </p:cNvPr>
          <p:cNvSpPr>
            <a:spLocks noGrp="1"/>
          </p:cNvSpPr>
          <p:nvPr>
            <p:ph idx="1"/>
          </p:nvPr>
        </p:nvSpPr>
        <p:spPr>
          <a:xfrm>
            <a:off x="887543" y="1537979"/>
            <a:ext cx="7890697" cy="344106"/>
          </a:xfrm>
          <a:solidFill>
            <a:schemeClr val="bg1"/>
          </a:solidFill>
        </p:spPr>
        <p:txBody>
          <a:bodyPr>
            <a:noAutofit/>
          </a:bodyPr>
          <a:lstStyle/>
          <a:p>
            <a:pPr lvl="0" algn="ctr"/>
            <a:r>
              <a:rPr lang="en-GB" sz="1100" b="1"/>
              <a:t>There are examples of good integrated working between General Practice and Community Care Services across BOB</a:t>
            </a:r>
          </a:p>
        </p:txBody>
      </p:sp>
    </p:spTree>
    <p:extLst>
      <p:ext uri="{BB962C8B-B14F-4D97-AF65-F5344CB8AC3E}">
        <p14:creationId xmlns:p14="http://schemas.microsoft.com/office/powerpoint/2010/main" val="131606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717FA6-ED91-205A-D5C8-CFAD727ACA0E}"/>
              </a:ext>
            </a:extLst>
          </p:cNvPr>
          <p:cNvSpPr/>
          <p:nvPr/>
        </p:nvSpPr>
        <p:spPr>
          <a:xfrm>
            <a:off x="685532" y="1762673"/>
            <a:ext cx="10861684" cy="3451607"/>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600"/>
              </a:spcAft>
              <a:buClrTx/>
              <a:buSzTx/>
              <a:buFontTx/>
              <a:buNone/>
              <a:tabLst/>
              <a:defRPr/>
            </a:pPr>
            <a:endParaRPr kumimoji="0" lang="en-GB" sz="1100" b="0" i="0" u="none" strike="noStrike" kern="0" cap="none" spc="0" normalizeH="0" baseline="0" noProof="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solidFill>
            <a:schemeClr val="bg1"/>
          </a:solidFill>
        </p:spPr>
        <p:txBody>
          <a:bodyPr/>
          <a:lstStyle/>
          <a:p>
            <a:r>
              <a:rPr lang="en-GB" sz="2300">
                <a:latin typeface="Arial"/>
                <a:cs typeface="Arial"/>
              </a:rPr>
              <a:t>Barriers to collaborative working will need to be addressed to encourage more integrated service provision </a:t>
            </a:r>
            <a:endParaRPr lang="en-GB" sz="2300"/>
          </a:p>
        </p:txBody>
      </p:sp>
      <p:sp>
        <p:nvSpPr>
          <p:cNvPr id="12" name="Content Placeholder 1">
            <a:extLst>
              <a:ext uri="{FF2B5EF4-FFF2-40B4-BE49-F238E27FC236}">
                <a16:creationId xmlns:a16="http://schemas.microsoft.com/office/drawing/2014/main" id="{EA1C676F-7414-2B13-DA00-86CD59F4ED79}"/>
              </a:ext>
            </a:extLst>
          </p:cNvPr>
          <p:cNvSpPr txBox="1">
            <a:spLocks/>
          </p:cNvSpPr>
          <p:nvPr/>
        </p:nvSpPr>
        <p:spPr>
          <a:xfrm>
            <a:off x="859136" y="1966824"/>
            <a:ext cx="10155506" cy="3000821"/>
          </a:xfrm>
          <a:prstGeom prst="rect">
            <a:avLst/>
          </a:prstGeom>
        </p:spPr>
        <p:txBody>
          <a:bodyPr vert="horz" lIns="0" tIns="0" rIns="0" bIns="0" rtlCol="0" anchor="t">
            <a:sp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a:spcAft>
                <a:spcPts val="600"/>
              </a:spcAft>
              <a:defRPr/>
            </a:pPr>
            <a:r>
              <a:rPr kumimoji="0" lang="en-GB" sz="1100" b="0" i="0" u="none" strike="noStrike" kern="0" cap="none" spc="0" normalizeH="0" baseline="0" noProof="0">
                <a:ln>
                  <a:noFill/>
                </a:ln>
                <a:effectLst/>
                <a:uLnTx/>
                <a:uFillTx/>
                <a:latin typeface="Arial"/>
                <a:ea typeface="+mn-ea"/>
                <a:cs typeface="+mn-cs"/>
              </a:rPr>
              <a:t>Community Care leaders cited a number of barriers to collaborative working. If addressed, these barriers could become enablers of more coordinated care:</a:t>
            </a:r>
          </a:p>
          <a:p>
            <a:pPr>
              <a:spcAft>
                <a:spcPts val="600"/>
              </a:spcAft>
              <a:defRPr/>
            </a:pPr>
            <a:endParaRPr lang="en-GB" sz="1100">
              <a:latin typeface="Arial"/>
            </a:endParaRPr>
          </a:p>
          <a:p>
            <a:pPr marL="228600" indent="-228600">
              <a:spcAft>
                <a:spcPts val="600"/>
              </a:spcAft>
              <a:buFont typeface="+mj-lt"/>
              <a:buAutoNum type="arabicPeriod"/>
              <a:defRPr/>
            </a:pPr>
            <a:r>
              <a:rPr kumimoji="0" lang="en-GB" sz="1100" b="1" i="0" u="none" strike="noStrike" kern="0" cap="none" spc="0" normalizeH="0" baseline="0" noProof="0">
                <a:ln>
                  <a:noFill/>
                </a:ln>
                <a:effectLst/>
                <a:uLnTx/>
                <a:uFillTx/>
                <a:latin typeface="Arial"/>
                <a:ea typeface="+mn-ea"/>
                <a:cs typeface="+mn-cs"/>
              </a:rPr>
              <a:t>Commissioning: </a:t>
            </a:r>
            <a:r>
              <a:rPr kumimoji="0" lang="en-GB" sz="1100" b="0" i="0" u="none" strike="noStrike" kern="0" cap="none" spc="0" normalizeH="0" baseline="0" noProof="0">
                <a:ln>
                  <a:noFill/>
                </a:ln>
                <a:effectLst/>
                <a:uLnTx/>
                <a:uFillTx/>
                <a:latin typeface="Arial"/>
                <a:ea typeface="+mn-ea"/>
                <a:cs typeface="+mn-cs"/>
              </a:rPr>
              <a:t>The current system of General Practice and Community Services being </a:t>
            </a:r>
            <a:r>
              <a:rPr lang="en-GB" sz="1100">
                <a:latin typeface="Arial"/>
              </a:rPr>
              <a:t>commissioned separately is felt to lead to more transactional relationships with each service only doing what it is being paid for, rather than considering the overall outcome for the patient. Joint/Integrated</a:t>
            </a:r>
            <a:r>
              <a:rPr kumimoji="0" lang="en-GB" sz="1100" b="0" i="0" u="none" strike="noStrike" kern="0" cap="none" spc="0" normalizeH="0" baseline="0" noProof="0">
                <a:ln>
                  <a:noFill/>
                </a:ln>
                <a:effectLst/>
                <a:uLnTx/>
                <a:uFillTx/>
                <a:latin typeface="Arial"/>
                <a:ea typeface="+mn-ea"/>
                <a:cs typeface="+mn-cs"/>
              </a:rPr>
              <a:t> Commissioning has been </a:t>
            </a:r>
            <a:r>
              <a:rPr lang="en-GB" sz="1100">
                <a:latin typeface="Arial"/>
              </a:rPr>
              <a:t>suggested</a:t>
            </a:r>
            <a:r>
              <a:rPr kumimoji="0" lang="en-GB" sz="1100" b="0" i="0" u="none" strike="noStrike" kern="0" cap="none" spc="0" normalizeH="0" baseline="0" noProof="0">
                <a:ln>
                  <a:noFill/>
                </a:ln>
                <a:effectLst/>
                <a:uLnTx/>
                <a:uFillTx/>
                <a:latin typeface="Arial"/>
                <a:ea typeface="+mn-ea"/>
                <a:cs typeface="+mn-cs"/>
              </a:rPr>
              <a:t>, with contracts to provide integrated shared services to specific patient groups. Some SLAs have not been reviewed for over a decade making service delivery more difficult. </a:t>
            </a:r>
          </a:p>
          <a:p>
            <a:pPr marL="228600" indent="-228600">
              <a:spcAft>
                <a:spcPts val="600"/>
              </a:spcAft>
              <a:buFont typeface="+mj-lt"/>
              <a:buAutoNum type="arabicPeriod"/>
              <a:defRPr/>
            </a:pPr>
            <a:r>
              <a:rPr kumimoji="0" lang="en-GB" sz="1100" b="1" i="0" u="none" strike="noStrike" kern="0" cap="none" spc="0" normalizeH="0" baseline="0" noProof="0">
                <a:ln>
                  <a:noFill/>
                </a:ln>
                <a:effectLst/>
                <a:uLnTx/>
                <a:uFillTx/>
                <a:latin typeface="Arial"/>
                <a:ea typeface="+mn-ea"/>
                <a:cs typeface="+mn-cs"/>
              </a:rPr>
              <a:t>Culture: </a:t>
            </a:r>
            <a:r>
              <a:rPr kumimoji="0" lang="en-GB" sz="1100" i="0" u="none" strike="noStrike" kern="0" cap="none" spc="0" normalizeH="0" baseline="0" noProof="0">
                <a:ln>
                  <a:noFill/>
                </a:ln>
                <a:effectLst/>
                <a:uLnTx/>
                <a:uFillTx/>
                <a:latin typeface="Arial"/>
                <a:ea typeface="+mn-ea"/>
                <a:cs typeface="+mn-cs"/>
              </a:rPr>
              <a:t>The scale of the culture change required to work in new integrated ways should not be underestimated according to system leaders. </a:t>
            </a:r>
          </a:p>
          <a:p>
            <a:pPr marL="228600" indent="-228600">
              <a:spcAft>
                <a:spcPts val="600"/>
              </a:spcAft>
              <a:buFont typeface="+mj-lt"/>
              <a:buAutoNum type="arabicPeriod"/>
              <a:defRPr/>
            </a:pPr>
            <a:r>
              <a:rPr kumimoji="0" lang="en-GB" sz="1100" b="1" i="0" u="none" strike="noStrike" kern="0" cap="none" spc="0" normalizeH="0" baseline="0" noProof="0">
                <a:ln>
                  <a:noFill/>
                </a:ln>
                <a:effectLst/>
                <a:uLnTx/>
                <a:uFillTx/>
                <a:latin typeface="Arial"/>
                <a:ea typeface="+mn-ea"/>
                <a:cs typeface="+mn-cs"/>
              </a:rPr>
              <a:t>Digital: </a:t>
            </a:r>
            <a:r>
              <a:rPr kumimoji="0" lang="en-GB" sz="1100" i="0" u="none" strike="noStrike" kern="0" cap="none" spc="0" normalizeH="0" baseline="0" noProof="0">
                <a:ln>
                  <a:noFill/>
                </a:ln>
                <a:effectLst/>
                <a:uLnTx/>
                <a:uFillTx/>
                <a:latin typeface="Arial"/>
                <a:ea typeface="+mn-ea"/>
                <a:cs typeface="+mn-cs"/>
              </a:rPr>
              <a:t>Most of General Practice use EMIS for patient records whereas the Community Trusts use Rio. This means that despite the Shared Care Record agreement, clinical professionals are not able to have full sight of the patients’ records across all services. This can sometimes be a safety issue where prescriptions are recorded separately in two different records. </a:t>
            </a:r>
          </a:p>
          <a:p>
            <a:pPr marL="228600" indent="-228600">
              <a:spcAft>
                <a:spcPts val="600"/>
              </a:spcAft>
              <a:buFont typeface="+mj-lt"/>
              <a:buAutoNum type="arabicPeriod"/>
              <a:defRPr/>
            </a:pPr>
            <a:r>
              <a:rPr kumimoji="0" lang="en-GB" sz="1100" b="1" i="0" u="none" strike="noStrike" kern="0" cap="none" spc="0" normalizeH="0" baseline="0" noProof="0">
                <a:ln>
                  <a:noFill/>
                </a:ln>
                <a:effectLst/>
                <a:uLnTx/>
                <a:uFillTx/>
                <a:latin typeface="Arial"/>
                <a:ea typeface="+mn-ea"/>
                <a:cs typeface="+mn-cs"/>
              </a:rPr>
              <a:t>Estates: </a:t>
            </a:r>
            <a:r>
              <a:rPr kumimoji="0" lang="en-GB" sz="1100" i="0" u="none" strike="noStrike" kern="0" cap="none" spc="0" normalizeH="0" baseline="0" noProof="0">
                <a:ln>
                  <a:noFill/>
                </a:ln>
                <a:effectLst/>
                <a:uLnTx/>
                <a:uFillTx/>
                <a:latin typeface="Arial"/>
                <a:ea typeface="+mn-ea"/>
                <a:cs typeface="+mn-cs"/>
              </a:rPr>
              <a:t>Where services are </a:t>
            </a:r>
            <a:r>
              <a:rPr kumimoji="0" lang="en-GB" sz="1100" i="0" u="none" strike="noStrike" kern="0" cap="none" spc="0" normalizeH="0" baseline="0" noProof="0" err="1">
                <a:ln>
                  <a:noFill/>
                </a:ln>
                <a:effectLst/>
                <a:uLnTx/>
                <a:uFillTx/>
                <a:latin typeface="Arial"/>
                <a:ea typeface="+mn-ea"/>
                <a:cs typeface="+mn-cs"/>
              </a:rPr>
              <a:t>colocated</a:t>
            </a:r>
            <a:r>
              <a:rPr kumimoji="0" lang="en-GB" sz="1100" i="0" u="none" strike="noStrike" kern="0" cap="none" spc="0" normalizeH="0" baseline="0" noProof="0">
                <a:ln>
                  <a:noFill/>
                </a:ln>
                <a:effectLst/>
                <a:uLnTx/>
                <a:uFillTx/>
                <a:latin typeface="Arial"/>
                <a:ea typeface="+mn-ea"/>
                <a:cs typeface="+mn-cs"/>
              </a:rPr>
              <a:t> e.g. in the new Health and Wellbeing Hub, collaborative working has worked much better but this is the exception rather than the rule. </a:t>
            </a:r>
          </a:p>
          <a:p>
            <a:pPr marL="228600" indent="-228600">
              <a:spcAft>
                <a:spcPts val="600"/>
              </a:spcAft>
              <a:buFont typeface="+mj-lt"/>
              <a:buAutoNum type="arabicPeriod"/>
              <a:defRPr/>
            </a:pPr>
            <a:r>
              <a:rPr kumimoji="0" lang="en-GB" sz="1100" b="1" i="0" u="none" strike="noStrike" kern="0" cap="none" spc="0" normalizeH="0" baseline="0" noProof="0">
                <a:ln>
                  <a:noFill/>
                </a:ln>
                <a:effectLst/>
                <a:uLnTx/>
                <a:uFillTx/>
                <a:latin typeface="Arial"/>
                <a:ea typeface="+mn-ea"/>
                <a:cs typeface="+mn-cs"/>
              </a:rPr>
              <a:t>Clinical Pathways: </a:t>
            </a:r>
            <a:r>
              <a:rPr kumimoji="0" lang="en-GB" sz="1100" i="0" u="none" strike="noStrike" kern="0" cap="none" spc="0" normalizeH="0" baseline="0" noProof="0">
                <a:ln>
                  <a:noFill/>
                </a:ln>
                <a:effectLst/>
                <a:uLnTx/>
                <a:uFillTx/>
                <a:latin typeface="Arial"/>
                <a:ea typeface="+mn-ea"/>
                <a:cs typeface="+mn-cs"/>
              </a:rPr>
              <a:t>Collaborative working between Primary, Secondary and Community Care will require clear clinical pathways. </a:t>
            </a:r>
            <a:r>
              <a:rPr lang="en-GB" sz="1100">
                <a:latin typeface="Arial"/>
              </a:rPr>
              <a:t>Integrated working</a:t>
            </a:r>
            <a:r>
              <a:rPr kumimoji="0" lang="en-GB" sz="1100" i="0" u="none" strike="noStrike" kern="0" cap="none" spc="0" normalizeH="0" baseline="0" noProof="0">
                <a:ln>
                  <a:noFill/>
                </a:ln>
                <a:effectLst/>
                <a:uLnTx/>
                <a:uFillTx/>
                <a:latin typeface="Arial"/>
                <a:ea typeface="+mn-ea"/>
                <a:cs typeface="+mn-cs"/>
              </a:rPr>
              <a:t> was felt to be working well where these exist e.g. for End of Life Cancer Care. However, for patients thought to be at the end of life without cancer, coordinated care around them was felt to be harder. </a:t>
            </a:r>
          </a:p>
        </p:txBody>
      </p:sp>
      <p:sp>
        <p:nvSpPr>
          <p:cNvPr id="14" name="Content Placeholder 1">
            <a:extLst>
              <a:ext uri="{FF2B5EF4-FFF2-40B4-BE49-F238E27FC236}">
                <a16:creationId xmlns:a16="http://schemas.microsoft.com/office/drawing/2014/main" id="{E8A28A36-5684-C9A4-3C0C-F170010B933F}"/>
              </a:ext>
            </a:extLst>
          </p:cNvPr>
          <p:cNvSpPr txBox="1">
            <a:spLocks/>
          </p:cNvSpPr>
          <p:nvPr/>
        </p:nvSpPr>
        <p:spPr>
          <a:xfrm>
            <a:off x="971892" y="1643720"/>
            <a:ext cx="2224850" cy="176781"/>
          </a:xfrm>
          <a:prstGeom prst="rect">
            <a:avLst/>
          </a:prstGeom>
          <a:solidFill>
            <a:schemeClr val="bg1"/>
          </a:solidFill>
        </p:spPr>
        <p:txBody>
          <a:bodyPr vert="horz" lIns="0" tIns="36000" rIns="0" bIns="0" rtlCol="0">
            <a:no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algn="ctr" defTabSz="914400" eaLnBrk="1" fontAlgn="auto" latinLnBrk="0" hangingPunct="1">
              <a:lnSpc>
                <a:spcPct val="100000"/>
              </a:lnSpc>
              <a:spcBef>
                <a:spcPts val="0"/>
              </a:spcBef>
              <a:spcAft>
                <a:spcPts val="600"/>
              </a:spcAft>
              <a:buClrTx/>
              <a:buSzTx/>
              <a:buFontTx/>
              <a:buNone/>
              <a:tabLst/>
              <a:defRPr/>
            </a:pPr>
            <a:r>
              <a:rPr lang="en-GB" sz="1100" b="1">
                <a:latin typeface="Arial"/>
              </a:rPr>
              <a:t>Barriers and Opportunities</a:t>
            </a:r>
            <a:endParaRPr kumimoji="0" lang="en-GB" sz="1100" b="1"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 name="Rectangle: Top Corners Rounded 3">
            <a:extLst>
              <a:ext uri="{FF2B5EF4-FFF2-40B4-BE49-F238E27FC236}">
                <a16:creationId xmlns:a16="http://schemas.microsoft.com/office/drawing/2014/main" id="{EBC95117-6546-2B93-C1F5-BE682F2431C9}"/>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0" name="TextBox 9">
            <a:extLst>
              <a:ext uri="{FF2B5EF4-FFF2-40B4-BE49-F238E27FC236}">
                <a16:creationId xmlns:a16="http://schemas.microsoft.com/office/drawing/2014/main" id="{4C8D995D-2332-D29C-5E29-BACE0C644D6A}"/>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8" name="Rectangle: Top Corners Rounded 17">
            <a:extLst>
              <a:ext uri="{FF2B5EF4-FFF2-40B4-BE49-F238E27FC236}">
                <a16:creationId xmlns:a16="http://schemas.microsoft.com/office/drawing/2014/main" id="{C1F6CCFE-8135-923D-67BE-63E01D9D4725}"/>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Rectangle: Top Corners Rounded 19">
            <a:extLst>
              <a:ext uri="{FF2B5EF4-FFF2-40B4-BE49-F238E27FC236}">
                <a16:creationId xmlns:a16="http://schemas.microsoft.com/office/drawing/2014/main" id="{0E260E23-407C-879B-6C47-2D97562806BB}"/>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TextBox 28">
            <a:extLst>
              <a:ext uri="{FF2B5EF4-FFF2-40B4-BE49-F238E27FC236}">
                <a16:creationId xmlns:a16="http://schemas.microsoft.com/office/drawing/2014/main" id="{5C0FDA9B-C991-B70A-86D7-796F778F6124}"/>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32F69230-68BB-2051-1C83-F5409B171C2E}"/>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3" name="Rectangle: Top Corners Rounded 32">
            <a:extLst>
              <a:ext uri="{FF2B5EF4-FFF2-40B4-BE49-F238E27FC236}">
                <a16:creationId xmlns:a16="http://schemas.microsoft.com/office/drawing/2014/main" id="{651D99D4-B8FD-CAAE-8216-B77EAC1B7663}"/>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Rectangle: Top Corners Rounded 34">
            <a:extLst>
              <a:ext uri="{FF2B5EF4-FFF2-40B4-BE49-F238E27FC236}">
                <a16:creationId xmlns:a16="http://schemas.microsoft.com/office/drawing/2014/main" id="{60E6FEEA-4023-EBA0-6263-5417627CA6F9}"/>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7" name="Rectangle: Top Corners Rounded 36">
            <a:extLst>
              <a:ext uri="{FF2B5EF4-FFF2-40B4-BE49-F238E27FC236}">
                <a16:creationId xmlns:a16="http://schemas.microsoft.com/office/drawing/2014/main" id="{A658A011-534E-A2C3-3729-DD41EF2D180C}"/>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TextBox 38">
            <a:extLst>
              <a:ext uri="{FF2B5EF4-FFF2-40B4-BE49-F238E27FC236}">
                <a16:creationId xmlns:a16="http://schemas.microsoft.com/office/drawing/2014/main" id="{90FDCE3F-B55D-9128-F7B9-DE7734EAFF56}"/>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1" name="TextBox 40">
            <a:extLst>
              <a:ext uri="{FF2B5EF4-FFF2-40B4-BE49-F238E27FC236}">
                <a16:creationId xmlns:a16="http://schemas.microsoft.com/office/drawing/2014/main" id="{D57AAF15-2797-17AA-F44D-F1F08242E68B}"/>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C185DC66-BD52-7FBF-78CE-0D0A5A20BF3C}"/>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5" name="Rectangle: Top Corners Rounded 44">
            <a:extLst>
              <a:ext uri="{FF2B5EF4-FFF2-40B4-BE49-F238E27FC236}">
                <a16:creationId xmlns:a16="http://schemas.microsoft.com/office/drawing/2014/main" id="{D3F9AE6B-3366-507F-504C-27F0B637FDB0}"/>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7" name="TextBox 46">
            <a:extLst>
              <a:ext uri="{FF2B5EF4-FFF2-40B4-BE49-F238E27FC236}">
                <a16:creationId xmlns:a16="http://schemas.microsoft.com/office/drawing/2014/main" id="{382191D1-08C7-440B-62B2-F091F00D1538}"/>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143743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A2EF-96E8-F633-A007-B1B6C37F1413}"/>
              </a:ext>
            </a:extLst>
          </p:cNvPr>
          <p:cNvSpPr>
            <a:spLocks noGrp="1"/>
          </p:cNvSpPr>
          <p:nvPr>
            <p:ph type="title"/>
          </p:nvPr>
        </p:nvSpPr>
        <p:spPr>
          <a:xfrm>
            <a:off x="670984" y="596900"/>
            <a:ext cx="10881254" cy="777876"/>
          </a:xfrm>
        </p:spPr>
        <p:txBody>
          <a:bodyPr/>
          <a:lstStyle/>
          <a:p>
            <a:r>
              <a:rPr lang="en-GB" sz="2300">
                <a:latin typeface="Arial"/>
                <a:cs typeface="Arial"/>
              </a:rPr>
              <a:t>There is potential for greater LTC management in Community Pharmacy </a:t>
            </a:r>
            <a:endParaRPr lang="en-GB" sz="2300"/>
          </a:p>
        </p:txBody>
      </p:sp>
      <p:sp>
        <p:nvSpPr>
          <p:cNvPr id="37" name="Content Placeholder 36">
            <a:extLst>
              <a:ext uri="{FF2B5EF4-FFF2-40B4-BE49-F238E27FC236}">
                <a16:creationId xmlns:a16="http://schemas.microsoft.com/office/drawing/2014/main" id="{5716E5AD-BC36-7F52-F39E-A74118B88660}"/>
              </a:ext>
            </a:extLst>
          </p:cNvPr>
          <p:cNvSpPr>
            <a:spLocks noGrp="1"/>
          </p:cNvSpPr>
          <p:nvPr>
            <p:ph idx="4294967295"/>
          </p:nvPr>
        </p:nvSpPr>
        <p:spPr>
          <a:xfrm>
            <a:off x="634369" y="1222071"/>
            <a:ext cx="10875963" cy="369888"/>
          </a:xfrm>
        </p:spPr>
        <p:txBody>
          <a:bodyPr>
            <a:spAutoFit/>
          </a:bodyPr>
          <a:lstStyle/>
          <a:p>
            <a:r>
              <a:rPr lang="en-GB" sz="1200"/>
              <a:t>Some Community Pharmacists have initiatives in place to identify patients with long term conditions. One example of this includes hypertension, where the </a:t>
            </a:r>
            <a:r>
              <a:rPr lang="en-GB" sz="1200" b="1"/>
              <a:t>NHS Community Pharmacy Blood Pressure Check Service </a:t>
            </a:r>
            <a:r>
              <a:rPr lang="en-GB" sz="1200"/>
              <a:t>supports risk identification and prevention of cardiovascular disease (CVD).</a:t>
            </a:r>
          </a:p>
        </p:txBody>
      </p:sp>
      <p:sp>
        <p:nvSpPr>
          <p:cNvPr id="38" name="Rectangle 37">
            <a:extLst>
              <a:ext uri="{FF2B5EF4-FFF2-40B4-BE49-F238E27FC236}">
                <a16:creationId xmlns:a16="http://schemas.microsoft.com/office/drawing/2014/main" id="{639F35B3-39DC-D075-6A2E-91DB96EECBA9}"/>
              </a:ext>
            </a:extLst>
          </p:cNvPr>
          <p:cNvSpPr/>
          <p:nvPr/>
        </p:nvSpPr>
        <p:spPr>
          <a:xfrm>
            <a:off x="639963" y="1940352"/>
            <a:ext cx="3033509" cy="1500772"/>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a:ea typeface="+mn-ea"/>
                <a:cs typeface="+mn-cs"/>
              </a:rPr>
              <a:t>Pharmacists measure the blood pressure of adults who come into the pharmacy by offering anyone a free blood pressure check who appears to be over the age of 40 and has not previously been identified as having hypertension or their blood pressure measured in the last 6 months. </a:t>
            </a:r>
          </a:p>
        </p:txBody>
      </p:sp>
      <p:sp>
        <p:nvSpPr>
          <p:cNvPr id="3" name="Rectangle 2">
            <a:extLst>
              <a:ext uri="{FF2B5EF4-FFF2-40B4-BE49-F238E27FC236}">
                <a16:creationId xmlns:a16="http://schemas.microsoft.com/office/drawing/2014/main" id="{3097CE21-73A2-CA93-81DA-F8F97AE999B3}"/>
              </a:ext>
            </a:extLst>
          </p:cNvPr>
          <p:cNvSpPr/>
          <p:nvPr/>
        </p:nvSpPr>
        <p:spPr>
          <a:xfrm>
            <a:off x="4560297" y="1955238"/>
            <a:ext cx="3033509" cy="1500772"/>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a:ea typeface="+mn-ea"/>
                <a:cs typeface="+mn-cs"/>
              </a:rPr>
              <a:t>All blood pressure readings are sent to the general practice from the community pharmacy so records can be updated and appropriate action taken. </a:t>
            </a:r>
          </a:p>
        </p:txBody>
      </p:sp>
      <p:sp>
        <p:nvSpPr>
          <p:cNvPr id="7" name="Rectangle 6">
            <a:extLst>
              <a:ext uri="{FF2B5EF4-FFF2-40B4-BE49-F238E27FC236}">
                <a16:creationId xmlns:a16="http://schemas.microsoft.com/office/drawing/2014/main" id="{B215919B-77BB-FF00-29BB-65BC072EE53D}"/>
              </a:ext>
            </a:extLst>
          </p:cNvPr>
          <p:cNvSpPr/>
          <p:nvPr/>
        </p:nvSpPr>
        <p:spPr>
          <a:xfrm>
            <a:off x="8480631" y="1940351"/>
            <a:ext cx="3033509" cy="1500773"/>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a:ea typeface="+mn-ea"/>
                <a:cs typeface="+mn-cs"/>
              </a:rPr>
              <a:t>Pharmacists promote healthy behaviours and refer at-risk patients or those with suspected hypertension to general practice for ongoing management and care.</a:t>
            </a:r>
          </a:p>
        </p:txBody>
      </p:sp>
      <p:pic>
        <p:nvPicPr>
          <p:cNvPr id="8" name="Graphic 7" descr="Lightbulb and gear outline">
            <a:extLst>
              <a:ext uri="{FF2B5EF4-FFF2-40B4-BE49-F238E27FC236}">
                <a16:creationId xmlns:a16="http://schemas.microsoft.com/office/drawing/2014/main" id="{6440A6EE-F9CA-B819-8325-B24F0B8133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175" y="3008708"/>
            <a:ext cx="396000" cy="396000"/>
          </a:xfrm>
          <a:prstGeom prst="rect">
            <a:avLst/>
          </a:prstGeom>
        </p:spPr>
      </p:pic>
      <p:sp>
        <p:nvSpPr>
          <p:cNvPr id="11" name="TextBox 10">
            <a:extLst>
              <a:ext uri="{FF2B5EF4-FFF2-40B4-BE49-F238E27FC236}">
                <a16:creationId xmlns:a16="http://schemas.microsoft.com/office/drawing/2014/main" id="{20EDF3DC-0895-250D-3345-B57F04F9C084}"/>
              </a:ext>
            </a:extLst>
          </p:cNvPr>
          <p:cNvSpPr txBox="1"/>
          <p:nvPr/>
        </p:nvSpPr>
        <p:spPr>
          <a:xfrm>
            <a:off x="1615974" y="1832127"/>
            <a:ext cx="1081479" cy="261610"/>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Identification</a:t>
            </a:r>
          </a:p>
        </p:txBody>
      </p:sp>
      <p:sp>
        <p:nvSpPr>
          <p:cNvPr id="12" name="TextBox 11">
            <a:extLst>
              <a:ext uri="{FF2B5EF4-FFF2-40B4-BE49-F238E27FC236}">
                <a16:creationId xmlns:a16="http://schemas.microsoft.com/office/drawing/2014/main" id="{AD31926D-BF63-0DDB-14BF-8A11AC7E58AC}"/>
              </a:ext>
            </a:extLst>
          </p:cNvPr>
          <p:cNvSpPr txBox="1"/>
          <p:nvPr/>
        </p:nvSpPr>
        <p:spPr>
          <a:xfrm>
            <a:off x="5454962" y="1816213"/>
            <a:ext cx="1072281" cy="261610"/>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Assessment</a:t>
            </a:r>
          </a:p>
        </p:txBody>
      </p:sp>
      <p:sp>
        <p:nvSpPr>
          <p:cNvPr id="14" name="TextBox 13">
            <a:extLst>
              <a:ext uri="{FF2B5EF4-FFF2-40B4-BE49-F238E27FC236}">
                <a16:creationId xmlns:a16="http://schemas.microsoft.com/office/drawing/2014/main" id="{5AFD04F4-AA3E-E569-194C-A6106123F139}"/>
              </a:ext>
            </a:extLst>
          </p:cNvPr>
          <p:cNvSpPr txBox="1"/>
          <p:nvPr/>
        </p:nvSpPr>
        <p:spPr>
          <a:xfrm>
            <a:off x="9426609" y="1809142"/>
            <a:ext cx="1072281" cy="261610"/>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Management</a:t>
            </a:r>
          </a:p>
        </p:txBody>
      </p:sp>
      <p:pic>
        <p:nvPicPr>
          <p:cNvPr id="15" name="Graphic 14" descr="Programmer male with solid fill">
            <a:extLst>
              <a:ext uri="{FF2B5EF4-FFF2-40B4-BE49-F238E27FC236}">
                <a16:creationId xmlns:a16="http://schemas.microsoft.com/office/drawing/2014/main" id="{888A84E6-1E6A-E47A-9B87-FC6069A18F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43587" y="3023594"/>
            <a:ext cx="396000" cy="396000"/>
          </a:xfrm>
          <a:prstGeom prst="rect">
            <a:avLst/>
          </a:prstGeom>
        </p:spPr>
      </p:pic>
      <p:pic>
        <p:nvPicPr>
          <p:cNvPr id="16" name="Graphic 15" descr="Medical with solid fill">
            <a:extLst>
              <a:ext uri="{FF2B5EF4-FFF2-40B4-BE49-F238E27FC236}">
                <a16:creationId xmlns:a16="http://schemas.microsoft.com/office/drawing/2014/main" id="{EC3EDDC0-C8FD-2D83-DBFF-096F8D99A7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78333" y="3009124"/>
            <a:ext cx="432000" cy="432000"/>
          </a:xfrm>
          <a:prstGeom prst="rect">
            <a:avLst/>
          </a:prstGeom>
        </p:spPr>
      </p:pic>
      <p:sp>
        <p:nvSpPr>
          <p:cNvPr id="17" name="Arrow: Right 16">
            <a:extLst>
              <a:ext uri="{FF2B5EF4-FFF2-40B4-BE49-F238E27FC236}">
                <a16:creationId xmlns:a16="http://schemas.microsoft.com/office/drawing/2014/main" id="{7B723DEF-B15E-8FAA-DE13-51444DB0705E}"/>
              </a:ext>
            </a:extLst>
          </p:cNvPr>
          <p:cNvSpPr/>
          <p:nvPr/>
        </p:nvSpPr>
        <p:spPr>
          <a:xfrm>
            <a:off x="7912309" y="2589462"/>
            <a:ext cx="322734" cy="23232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Arial"/>
              <a:ea typeface="+mn-ea"/>
              <a:cs typeface="+mn-cs"/>
            </a:endParaRPr>
          </a:p>
        </p:txBody>
      </p:sp>
      <p:sp>
        <p:nvSpPr>
          <p:cNvPr id="18" name="Arrow: Right 17">
            <a:extLst>
              <a:ext uri="{FF2B5EF4-FFF2-40B4-BE49-F238E27FC236}">
                <a16:creationId xmlns:a16="http://schemas.microsoft.com/office/drawing/2014/main" id="{01DAF319-8C26-D8B9-4DBE-B029AAAF14CA}"/>
              </a:ext>
            </a:extLst>
          </p:cNvPr>
          <p:cNvSpPr/>
          <p:nvPr/>
        </p:nvSpPr>
        <p:spPr>
          <a:xfrm>
            <a:off x="3915754" y="2589462"/>
            <a:ext cx="322734" cy="23232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prstClr val="white"/>
              </a:solidFill>
              <a:effectLst/>
              <a:uLnTx/>
              <a:uFillTx/>
              <a:latin typeface="Arial"/>
              <a:ea typeface="+mn-ea"/>
              <a:cs typeface="+mn-cs"/>
            </a:endParaRPr>
          </a:p>
        </p:txBody>
      </p:sp>
      <p:pic>
        <p:nvPicPr>
          <p:cNvPr id="20" name="Picture 19">
            <a:extLst>
              <a:ext uri="{FF2B5EF4-FFF2-40B4-BE49-F238E27FC236}">
                <a16:creationId xmlns:a16="http://schemas.microsoft.com/office/drawing/2014/main" id="{D0611A04-5D14-64AB-387F-0C62D4B9A66C}"/>
              </a:ext>
            </a:extLst>
          </p:cNvPr>
          <p:cNvPicPr>
            <a:picLocks noChangeAspect="1"/>
          </p:cNvPicPr>
          <p:nvPr/>
        </p:nvPicPr>
        <p:blipFill>
          <a:blip r:embed="rId9"/>
          <a:stretch>
            <a:fillRect/>
          </a:stretch>
        </p:blipFill>
        <p:spPr>
          <a:xfrm>
            <a:off x="639963" y="3680376"/>
            <a:ext cx="3440261" cy="2651990"/>
          </a:xfrm>
          <a:prstGeom prst="rect">
            <a:avLst/>
          </a:prstGeom>
        </p:spPr>
      </p:pic>
      <p:sp>
        <p:nvSpPr>
          <p:cNvPr id="21" name="Rectangle 20">
            <a:extLst>
              <a:ext uri="{FF2B5EF4-FFF2-40B4-BE49-F238E27FC236}">
                <a16:creationId xmlns:a16="http://schemas.microsoft.com/office/drawing/2014/main" id="{86DB82E8-F082-3D1A-0E87-3A9B83D98CEB}"/>
              </a:ext>
            </a:extLst>
          </p:cNvPr>
          <p:cNvSpPr/>
          <p:nvPr/>
        </p:nvSpPr>
        <p:spPr>
          <a:xfrm>
            <a:off x="4246357" y="3981005"/>
            <a:ext cx="7263975" cy="2471457"/>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Arial"/>
              <a:ea typeface="+mn-ea"/>
              <a:cs typeface="+mn-cs"/>
            </a:endParaRPr>
          </a:p>
        </p:txBody>
      </p:sp>
      <p:sp>
        <p:nvSpPr>
          <p:cNvPr id="22" name="Content Placeholder 1">
            <a:extLst>
              <a:ext uri="{FF2B5EF4-FFF2-40B4-BE49-F238E27FC236}">
                <a16:creationId xmlns:a16="http://schemas.microsoft.com/office/drawing/2014/main" id="{FA3A5039-919D-FCF6-04F2-67F9626A42E6}"/>
              </a:ext>
            </a:extLst>
          </p:cNvPr>
          <p:cNvSpPr txBox="1">
            <a:spLocks/>
          </p:cNvSpPr>
          <p:nvPr/>
        </p:nvSpPr>
        <p:spPr>
          <a:xfrm>
            <a:off x="4560297" y="3828120"/>
            <a:ext cx="4127342" cy="603680"/>
          </a:xfrm>
          <a:prstGeom prst="rect">
            <a:avLst/>
          </a:prstGeom>
          <a:solidFill>
            <a:schemeClr val="bg1"/>
          </a:solidFill>
        </p:spPr>
        <p:txBody>
          <a:bodyPr vert="horz" lIns="0" tIns="36000" rIns="0" bIns="0" rtlCol="0">
            <a:no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a:ea typeface="+mn-ea"/>
                <a:cs typeface="+mn-cs"/>
              </a:rPr>
              <a:t>BOB ICB Community Pharmacy Blood Pressure Programme</a:t>
            </a:r>
          </a:p>
        </p:txBody>
      </p:sp>
      <p:sp>
        <p:nvSpPr>
          <p:cNvPr id="23" name="TextBox 22">
            <a:extLst>
              <a:ext uri="{FF2B5EF4-FFF2-40B4-BE49-F238E27FC236}">
                <a16:creationId xmlns:a16="http://schemas.microsoft.com/office/drawing/2014/main" id="{0FD61817-4405-44B5-8519-449720BA3538}"/>
              </a:ext>
            </a:extLst>
          </p:cNvPr>
          <p:cNvSpPr txBox="1"/>
          <p:nvPr/>
        </p:nvSpPr>
        <p:spPr>
          <a:xfrm>
            <a:off x="4246358" y="4070867"/>
            <a:ext cx="7196272" cy="1754326"/>
          </a:xfrm>
          <a:prstGeom prst="rect">
            <a:avLst/>
          </a:prstGeom>
          <a:noFill/>
        </p:spPr>
        <p:txBody>
          <a:bodyPr wrap="square" rtlCol="0">
            <a:spAutoFit/>
          </a:bodyPr>
          <a:lstStyle/>
          <a:p>
            <a:r>
              <a:rPr lang="en-GB" sz="1000">
                <a:latin typeface="+mn-lt"/>
              </a:rPr>
              <a:t>The image on the left-hand side highlights those community pharmacies in BOB that conducted hypertension case finding in 2022. There were a total of:</a:t>
            </a:r>
          </a:p>
          <a:p>
            <a:endParaRPr lang="en-GB" sz="1200"/>
          </a:p>
          <a:p>
            <a:endParaRPr lang="en-GB" sz="1200"/>
          </a:p>
          <a:p>
            <a:endParaRPr lang="en-GB" sz="1200"/>
          </a:p>
          <a:p>
            <a:endParaRPr lang="en-GB" sz="1200"/>
          </a:p>
          <a:p>
            <a:endParaRPr lang="en-GB" sz="1200"/>
          </a:p>
          <a:p>
            <a:endParaRPr lang="en-GB" sz="1200"/>
          </a:p>
          <a:p>
            <a:endParaRPr lang="en-GB" sz="1200"/>
          </a:p>
        </p:txBody>
      </p:sp>
      <p:sp>
        <p:nvSpPr>
          <p:cNvPr id="24" name="Rectangle 23">
            <a:extLst>
              <a:ext uri="{FF2B5EF4-FFF2-40B4-BE49-F238E27FC236}">
                <a16:creationId xmlns:a16="http://schemas.microsoft.com/office/drawing/2014/main" id="{C6194BDB-1A18-A0AB-7ABC-D27A7A822A0C}"/>
              </a:ext>
            </a:extLst>
          </p:cNvPr>
          <p:cNvSpPr/>
          <p:nvPr/>
        </p:nvSpPr>
        <p:spPr>
          <a:xfrm>
            <a:off x="4324104" y="4683290"/>
            <a:ext cx="293336" cy="201669"/>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BD7D5C5-D539-2C97-5511-93B52052B060}"/>
              </a:ext>
            </a:extLst>
          </p:cNvPr>
          <p:cNvSpPr/>
          <p:nvPr/>
        </p:nvSpPr>
        <p:spPr>
          <a:xfrm>
            <a:off x="4324104" y="5039277"/>
            <a:ext cx="293336" cy="20166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5DC04C7-0940-FD8E-94E2-177C940EE974}"/>
              </a:ext>
            </a:extLst>
          </p:cNvPr>
          <p:cNvSpPr/>
          <p:nvPr/>
        </p:nvSpPr>
        <p:spPr>
          <a:xfrm>
            <a:off x="4324104" y="5409225"/>
            <a:ext cx="293336" cy="201669"/>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E103918D-EA5C-3D82-5CCC-6EB0E2FAAC4B}"/>
              </a:ext>
            </a:extLst>
          </p:cNvPr>
          <p:cNvSpPr txBox="1"/>
          <p:nvPr/>
        </p:nvSpPr>
        <p:spPr>
          <a:xfrm>
            <a:off x="4669704" y="4639167"/>
            <a:ext cx="2069072" cy="246221"/>
          </a:xfrm>
          <a:prstGeom prst="rect">
            <a:avLst/>
          </a:prstGeom>
          <a:noFill/>
        </p:spPr>
        <p:txBody>
          <a:bodyPr wrap="square" rtlCol="0">
            <a:spAutoFit/>
          </a:bodyPr>
          <a:lstStyle/>
          <a:p>
            <a:r>
              <a:rPr lang="en-GB" sz="1000"/>
              <a:t>64 in Buckinghamshire</a:t>
            </a:r>
          </a:p>
        </p:txBody>
      </p:sp>
      <p:sp>
        <p:nvSpPr>
          <p:cNvPr id="28" name="TextBox 27">
            <a:extLst>
              <a:ext uri="{FF2B5EF4-FFF2-40B4-BE49-F238E27FC236}">
                <a16:creationId xmlns:a16="http://schemas.microsoft.com/office/drawing/2014/main" id="{A0DB4282-56E6-A11F-D1F7-86C514B54073}"/>
              </a:ext>
            </a:extLst>
          </p:cNvPr>
          <p:cNvSpPr txBox="1"/>
          <p:nvPr/>
        </p:nvSpPr>
        <p:spPr>
          <a:xfrm>
            <a:off x="4669704" y="5009115"/>
            <a:ext cx="2069072" cy="246221"/>
          </a:xfrm>
          <a:prstGeom prst="rect">
            <a:avLst/>
          </a:prstGeom>
          <a:noFill/>
        </p:spPr>
        <p:txBody>
          <a:bodyPr wrap="square" rtlCol="0">
            <a:spAutoFit/>
          </a:bodyPr>
          <a:lstStyle/>
          <a:p>
            <a:r>
              <a:rPr lang="en-GB" sz="1000"/>
              <a:t>63 in Oxfordshire</a:t>
            </a:r>
          </a:p>
        </p:txBody>
      </p:sp>
      <p:sp>
        <p:nvSpPr>
          <p:cNvPr id="29" name="TextBox 28">
            <a:extLst>
              <a:ext uri="{FF2B5EF4-FFF2-40B4-BE49-F238E27FC236}">
                <a16:creationId xmlns:a16="http://schemas.microsoft.com/office/drawing/2014/main" id="{4DCDB64C-AB06-5D72-47C6-8D688B4E16D8}"/>
              </a:ext>
            </a:extLst>
          </p:cNvPr>
          <p:cNvSpPr txBox="1"/>
          <p:nvPr/>
        </p:nvSpPr>
        <p:spPr>
          <a:xfrm>
            <a:off x="4669704" y="5386043"/>
            <a:ext cx="2069072" cy="246221"/>
          </a:xfrm>
          <a:prstGeom prst="rect">
            <a:avLst/>
          </a:prstGeom>
          <a:noFill/>
        </p:spPr>
        <p:txBody>
          <a:bodyPr wrap="square" rtlCol="0">
            <a:spAutoFit/>
          </a:bodyPr>
          <a:lstStyle/>
          <a:p>
            <a:r>
              <a:rPr lang="en-GB" sz="1000"/>
              <a:t>48 in Berkshire West </a:t>
            </a:r>
          </a:p>
        </p:txBody>
      </p:sp>
      <p:sp>
        <p:nvSpPr>
          <p:cNvPr id="30" name="TextBox 29">
            <a:extLst>
              <a:ext uri="{FF2B5EF4-FFF2-40B4-BE49-F238E27FC236}">
                <a16:creationId xmlns:a16="http://schemas.microsoft.com/office/drawing/2014/main" id="{145FB931-B518-1B64-70DB-A038FF09E0D7}"/>
              </a:ext>
            </a:extLst>
          </p:cNvPr>
          <p:cNvSpPr txBox="1"/>
          <p:nvPr/>
        </p:nvSpPr>
        <p:spPr>
          <a:xfrm>
            <a:off x="4246357" y="5744576"/>
            <a:ext cx="7196273" cy="707886"/>
          </a:xfrm>
          <a:prstGeom prst="rect">
            <a:avLst/>
          </a:prstGeom>
          <a:noFill/>
        </p:spPr>
        <p:txBody>
          <a:bodyPr wrap="square" rtlCol="0">
            <a:spAutoFit/>
          </a:bodyPr>
          <a:lstStyle/>
          <a:p>
            <a:r>
              <a:rPr lang="en-GB" sz="1000">
                <a:latin typeface="+mn-lt"/>
              </a:rPr>
              <a:t>Hypertension case finding is part of the BOB ICB Community Pharmacy Blood Pressure Programme which aims to identify those over the age of 40 who have not previously been diagnosed with hypertension and to refer those with suspected hypertension to be managed appropriately. </a:t>
            </a:r>
            <a:r>
              <a:rPr lang="en-GB" sz="1000">
                <a:solidFill>
                  <a:prstClr val="black"/>
                </a:solidFill>
                <a:latin typeface="Arial"/>
              </a:rPr>
              <a:t>T</a:t>
            </a:r>
            <a:r>
              <a:rPr kumimoji="0" lang="en-GB" sz="1000" b="0" i="0" u="none" strike="noStrike" kern="0" cap="none" spc="0" normalizeH="0" baseline="0" noProof="0">
                <a:ln>
                  <a:noFill/>
                </a:ln>
                <a:solidFill>
                  <a:prstClr val="black"/>
                </a:solidFill>
                <a:effectLst/>
                <a:uLnTx/>
                <a:uFillTx/>
                <a:latin typeface="Arial"/>
                <a:ea typeface="+mn-ea"/>
                <a:cs typeface="+mn-cs"/>
              </a:rPr>
              <a:t>his initiative could be taken up by more pharmacies to conduct active case finding for hypertension</a:t>
            </a:r>
            <a:endParaRPr lang="en-GB" sz="1000">
              <a:latin typeface="+mn-lt"/>
            </a:endParaRPr>
          </a:p>
        </p:txBody>
      </p:sp>
      <p:sp>
        <p:nvSpPr>
          <p:cNvPr id="5" name="Rectangle: Top Corners Rounded 4">
            <a:extLst>
              <a:ext uri="{FF2B5EF4-FFF2-40B4-BE49-F238E27FC236}">
                <a16:creationId xmlns:a16="http://schemas.microsoft.com/office/drawing/2014/main" id="{001E2F3B-7159-6367-BA5B-F0E231AA7300}"/>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9" name="TextBox 8">
            <a:extLst>
              <a:ext uri="{FF2B5EF4-FFF2-40B4-BE49-F238E27FC236}">
                <a16:creationId xmlns:a16="http://schemas.microsoft.com/office/drawing/2014/main" id="{9D06C2DD-5653-0A01-01F0-C2962C33D3A1}"/>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3" name="Rectangle: Top Corners Rounded 12">
            <a:extLst>
              <a:ext uri="{FF2B5EF4-FFF2-40B4-BE49-F238E27FC236}">
                <a16:creationId xmlns:a16="http://schemas.microsoft.com/office/drawing/2014/main" id="{AFBB285E-7C30-3C31-F1BF-AAA3E9C7732B}"/>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Rectangle: Top Corners Rounded 38">
            <a:extLst>
              <a:ext uri="{FF2B5EF4-FFF2-40B4-BE49-F238E27FC236}">
                <a16:creationId xmlns:a16="http://schemas.microsoft.com/office/drawing/2014/main" id="{45C0AD25-52E2-4A7B-8907-CA2F5CC7BC27}"/>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6A31610D-CEE3-1DF0-633D-D77330F41951}"/>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51" name="TextBox 50">
            <a:extLst>
              <a:ext uri="{FF2B5EF4-FFF2-40B4-BE49-F238E27FC236}">
                <a16:creationId xmlns:a16="http://schemas.microsoft.com/office/drawing/2014/main" id="{0B84400E-4423-ABD4-BAB3-DFD7D5F9E2BC}"/>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53" name="Rectangle: Top Corners Rounded 52">
            <a:extLst>
              <a:ext uri="{FF2B5EF4-FFF2-40B4-BE49-F238E27FC236}">
                <a16:creationId xmlns:a16="http://schemas.microsoft.com/office/drawing/2014/main" id="{E1913F85-BFB4-0D6F-523B-6B66FB4AA3FD}"/>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5" name="Rectangle: Top Corners Rounded 54">
            <a:extLst>
              <a:ext uri="{FF2B5EF4-FFF2-40B4-BE49-F238E27FC236}">
                <a16:creationId xmlns:a16="http://schemas.microsoft.com/office/drawing/2014/main" id="{43078BD1-9E0E-13C8-6E52-3E2C450349F9}"/>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7" name="Rectangle: Top Corners Rounded 56">
            <a:extLst>
              <a:ext uri="{FF2B5EF4-FFF2-40B4-BE49-F238E27FC236}">
                <a16:creationId xmlns:a16="http://schemas.microsoft.com/office/drawing/2014/main" id="{6C8F442C-39A9-59D3-562B-9649AE900F70}"/>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9" name="TextBox 58">
            <a:extLst>
              <a:ext uri="{FF2B5EF4-FFF2-40B4-BE49-F238E27FC236}">
                <a16:creationId xmlns:a16="http://schemas.microsoft.com/office/drawing/2014/main" id="{61A20C82-B3E8-DF89-C459-1C4B65AA80CC}"/>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61" name="TextBox 60">
            <a:extLst>
              <a:ext uri="{FF2B5EF4-FFF2-40B4-BE49-F238E27FC236}">
                <a16:creationId xmlns:a16="http://schemas.microsoft.com/office/drawing/2014/main" id="{381D9ADA-634E-D32E-5231-937C981F10D2}"/>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63" name="TextBox 62">
            <a:extLst>
              <a:ext uri="{FF2B5EF4-FFF2-40B4-BE49-F238E27FC236}">
                <a16:creationId xmlns:a16="http://schemas.microsoft.com/office/drawing/2014/main" id="{AA1FED51-21B5-B3FF-F7C5-325666227912}"/>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65" name="Rectangle: Top Corners Rounded 64">
            <a:extLst>
              <a:ext uri="{FF2B5EF4-FFF2-40B4-BE49-F238E27FC236}">
                <a16:creationId xmlns:a16="http://schemas.microsoft.com/office/drawing/2014/main" id="{CF7E72B9-16FA-6078-214B-11216AF7091B}"/>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7" name="TextBox 66">
            <a:extLst>
              <a:ext uri="{FF2B5EF4-FFF2-40B4-BE49-F238E27FC236}">
                <a16:creationId xmlns:a16="http://schemas.microsoft.com/office/drawing/2014/main" id="{2A57D089-F87F-CA8B-CFA8-EF9152A94DAE}"/>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4" name="TextBox 3">
            <a:hlinkClick r:id="rId10"/>
            <a:extLst>
              <a:ext uri="{FF2B5EF4-FFF2-40B4-BE49-F238E27FC236}">
                <a16:creationId xmlns:a16="http://schemas.microsoft.com/office/drawing/2014/main" id="{014D5122-F4A6-1632-6187-D6408B6AFCD9}"/>
              </a:ext>
            </a:extLst>
          </p:cNvPr>
          <p:cNvSpPr txBox="1"/>
          <p:nvPr/>
        </p:nvSpPr>
        <p:spPr>
          <a:xfrm>
            <a:off x="947911" y="6332366"/>
            <a:ext cx="3129210" cy="246221"/>
          </a:xfrm>
          <a:prstGeom prst="rect">
            <a:avLst/>
          </a:prstGeom>
          <a:noFill/>
        </p:spPr>
        <p:txBody>
          <a:bodyPr wrap="square" rtlCol="0">
            <a:spAutoFit/>
          </a:bodyPr>
          <a:lstStyle/>
          <a:p>
            <a:pPr algn="r"/>
            <a:r>
              <a:rPr lang="en-GB" sz="1000"/>
              <a:t>BOB ICB website</a:t>
            </a:r>
          </a:p>
        </p:txBody>
      </p:sp>
    </p:spTree>
    <p:extLst>
      <p:ext uri="{BB962C8B-B14F-4D97-AF65-F5344CB8AC3E}">
        <p14:creationId xmlns:p14="http://schemas.microsoft.com/office/powerpoint/2010/main" val="380706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3BA8-DADD-EEBE-A432-90EAFAB8E47F}"/>
              </a:ext>
            </a:extLst>
          </p:cNvPr>
          <p:cNvSpPr>
            <a:spLocks noGrp="1"/>
          </p:cNvSpPr>
          <p:nvPr>
            <p:ph type="title"/>
          </p:nvPr>
        </p:nvSpPr>
        <p:spPr/>
        <p:txBody>
          <a:bodyPr/>
          <a:lstStyle/>
          <a:p>
            <a:r>
              <a:rPr lang="en-GB" sz="2300">
                <a:latin typeface="Arial"/>
                <a:cs typeface="Arial"/>
              </a:rPr>
              <a:t>Good Practice on Prevention  </a:t>
            </a:r>
            <a:endParaRPr lang="en-GB" sz="2300"/>
          </a:p>
        </p:txBody>
      </p:sp>
      <p:sp>
        <p:nvSpPr>
          <p:cNvPr id="4" name="Arrow: Chevron 3">
            <a:extLst>
              <a:ext uri="{FF2B5EF4-FFF2-40B4-BE49-F238E27FC236}">
                <a16:creationId xmlns:a16="http://schemas.microsoft.com/office/drawing/2014/main" id="{4B3C64A1-A4A2-4305-D071-82427ED05BD8}"/>
              </a:ext>
            </a:extLst>
          </p:cNvPr>
          <p:cNvSpPr/>
          <p:nvPr/>
        </p:nvSpPr>
        <p:spPr>
          <a:xfrm>
            <a:off x="670984" y="2574250"/>
            <a:ext cx="2185276" cy="403200"/>
          </a:xfrm>
          <a:prstGeom prst="chevron">
            <a:avLst>
              <a:gd name="adj" fmla="val 342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Population Health Needs Analysis  </a:t>
            </a:r>
          </a:p>
        </p:txBody>
      </p:sp>
      <p:sp>
        <p:nvSpPr>
          <p:cNvPr id="5" name="Arrow: Chevron 4">
            <a:extLst>
              <a:ext uri="{FF2B5EF4-FFF2-40B4-BE49-F238E27FC236}">
                <a16:creationId xmlns:a16="http://schemas.microsoft.com/office/drawing/2014/main" id="{A5A14D62-1C45-914F-E4DF-1692F65FACCC}"/>
              </a:ext>
            </a:extLst>
          </p:cNvPr>
          <p:cNvSpPr/>
          <p:nvPr/>
        </p:nvSpPr>
        <p:spPr>
          <a:xfrm>
            <a:off x="2837173" y="2574250"/>
            <a:ext cx="2185276" cy="403200"/>
          </a:xfrm>
          <a:prstGeom prst="chevron">
            <a:avLst>
              <a:gd name="adj" fmla="val 342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Opportunity Analysis</a:t>
            </a:r>
          </a:p>
        </p:txBody>
      </p:sp>
      <p:sp>
        <p:nvSpPr>
          <p:cNvPr id="6" name="Arrow: Chevron 5">
            <a:extLst>
              <a:ext uri="{FF2B5EF4-FFF2-40B4-BE49-F238E27FC236}">
                <a16:creationId xmlns:a16="http://schemas.microsoft.com/office/drawing/2014/main" id="{2A023F2A-59CF-09AC-AB2A-A449F3E17804}"/>
              </a:ext>
            </a:extLst>
          </p:cNvPr>
          <p:cNvSpPr/>
          <p:nvPr/>
        </p:nvSpPr>
        <p:spPr>
          <a:xfrm>
            <a:off x="5003362" y="2574250"/>
            <a:ext cx="2185276" cy="403200"/>
          </a:xfrm>
          <a:prstGeom prst="chevron">
            <a:avLst>
              <a:gd name="adj" fmla="val 342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Intervention Selection</a:t>
            </a:r>
          </a:p>
        </p:txBody>
      </p:sp>
      <p:sp>
        <p:nvSpPr>
          <p:cNvPr id="7" name="Arrow: Chevron 6">
            <a:extLst>
              <a:ext uri="{FF2B5EF4-FFF2-40B4-BE49-F238E27FC236}">
                <a16:creationId xmlns:a16="http://schemas.microsoft.com/office/drawing/2014/main" id="{60128829-7378-6202-CF75-10F4B73B1C2F}"/>
              </a:ext>
            </a:extLst>
          </p:cNvPr>
          <p:cNvSpPr/>
          <p:nvPr/>
        </p:nvSpPr>
        <p:spPr>
          <a:xfrm>
            <a:off x="7169551" y="2574250"/>
            <a:ext cx="2185276" cy="403200"/>
          </a:xfrm>
          <a:prstGeom prst="chevron">
            <a:avLst>
              <a:gd name="adj" fmla="val 342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Implementation and Evaluation</a:t>
            </a:r>
          </a:p>
        </p:txBody>
      </p:sp>
      <p:sp>
        <p:nvSpPr>
          <p:cNvPr id="8" name="Arrow: Chevron 7">
            <a:extLst>
              <a:ext uri="{FF2B5EF4-FFF2-40B4-BE49-F238E27FC236}">
                <a16:creationId xmlns:a16="http://schemas.microsoft.com/office/drawing/2014/main" id="{084BF261-5C92-31D4-5BC4-108EE5714EB5}"/>
              </a:ext>
            </a:extLst>
          </p:cNvPr>
          <p:cNvSpPr/>
          <p:nvPr/>
        </p:nvSpPr>
        <p:spPr>
          <a:xfrm>
            <a:off x="9335742" y="2574250"/>
            <a:ext cx="2185276" cy="403200"/>
          </a:xfrm>
          <a:prstGeom prst="chevron">
            <a:avLst>
              <a:gd name="adj" fmla="val 342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Commissioning and Incentive Alignment</a:t>
            </a:r>
          </a:p>
        </p:txBody>
      </p:sp>
      <p:pic>
        <p:nvPicPr>
          <p:cNvPr id="9" name="Graphic 8" descr="Business Growth outline">
            <a:extLst>
              <a:ext uri="{FF2B5EF4-FFF2-40B4-BE49-F238E27FC236}">
                <a16:creationId xmlns:a16="http://schemas.microsoft.com/office/drawing/2014/main" id="{B71B0092-35BA-4609-B31D-9ED8A4F35F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7502" y="2183601"/>
            <a:ext cx="372240" cy="372240"/>
          </a:xfrm>
          <a:prstGeom prst="rect">
            <a:avLst/>
          </a:prstGeom>
        </p:spPr>
      </p:pic>
      <p:pic>
        <p:nvPicPr>
          <p:cNvPr id="10" name="Graphic 9" descr="Connected outline">
            <a:extLst>
              <a:ext uri="{FF2B5EF4-FFF2-40B4-BE49-F238E27FC236}">
                <a16:creationId xmlns:a16="http://schemas.microsoft.com/office/drawing/2014/main" id="{8288ED65-2E50-F357-E4A5-D19B8D02CA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3692" y="2194623"/>
            <a:ext cx="372240" cy="372240"/>
          </a:xfrm>
          <a:prstGeom prst="rect">
            <a:avLst/>
          </a:prstGeom>
        </p:spPr>
      </p:pic>
      <p:pic>
        <p:nvPicPr>
          <p:cNvPr id="11" name="Graphic 10" descr="Cycle with people outline">
            <a:extLst>
              <a:ext uri="{FF2B5EF4-FFF2-40B4-BE49-F238E27FC236}">
                <a16:creationId xmlns:a16="http://schemas.microsoft.com/office/drawing/2014/main" id="{8D6CBBE1-D327-87EE-D246-CE178D2ABA9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35781" y="2194623"/>
            <a:ext cx="372240" cy="372240"/>
          </a:xfrm>
          <a:prstGeom prst="rect">
            <a:avLst/>
          </a:prstGeom>
        </p:spPr>
      </p:pic>
      <p:pic>
        <p:nvPicPr>
          <p:cNvPr id="12" name="Graphic 11" descr="Share outline">
            <a:extLst>
              <a:ext uri="{FF2B5EF4-FFF2-40B4-BE49-F238E27FC236}">
                <a16:creationId xmlns:a16="http://schemas.microsoft.com/office/drawing/2014/main" id="{EC895B7D-C905-EF2A-3247-ECE56D2CD25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38867" y="2149938"/>
            <a:ext cx="372240" cy="372240"/>
          </a:xfrm>
          <a:prstGeom prst="rect">
            <a:avLst/>
          </a:prstGeom>
        </p:spPr>
      </p:pic>
      <p:pic>
        <p:nvPicPr>
          <p:cNvPr id="13" name="Graphic 12" descr="Research outline">
            <a:extLst>
              <a:ext uri="{FF2B5EF4-FFF2-40B4-BE49-F238E27FC236}">
                <a16:creationId xmlns:a16="http://schemas.microsoft.com/office/drawing/2014/main" id="{5DA7AD50-976B-9E43-26DE-204961A6874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28088" y="2149938"/>
            <a:ext cx="372240" cy="372240"/>
          </a:xfrm>
          <a:prstGeom prst="rect">
            <a:avLst/>
          </a:prstGeom>
        </p:spPr>
      </p:pic>
      <p:sp>
        <p:nvSpPr>
          <p:cNvPr id="14" name="Rectangle 13">
            <a:extLst>
              <a:ext uri="{FF2B5EF4-FFF2-40B4-BE49-F238E27FC236}">
                <a16:creationId xmlns:a16="http://schemas.microsoft.com/office/drawing/2014/main" id="{23D0EDAE-0005-BB8E-EC9B-17DE454F99CA}"/>
              </a:ext>
            </a:extLst>
          </p:cNvPr>
          <p:cNvSpPr/>
          <p:nvPr/>
        </p:nvSpPr>
        <p:spPr>
          <a:xfrm>
            <a:off x="646380" y="3068103"/>
            <a:ext cx="2043865" cy="2865972"/>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000" marR="0" indent="-108000" algn="l">
              <a:spcBef>
                <a:spcPts val="0"/>
              </a:spcBef>
              <a:spcAft>
                <a:spcPts val="200"/>
              </a:spcAft>
              <a:buFont typeface="Arial" panose="020B0604020202020204" pitchFamily="34" charset="0"/>
              <a:buChar char="•"/>
            </a:pPr>
            <a:r>
              <a:rPr lang="en-GB" sz="1000">
                <a:solidFill>
                  <a:schemeClr val="tx1"/>
                </a:solidFill>
              </a:rPr>
              <a:t>The health needs of the population are analysed drawing on both qualitative and quantitative data – building a detailed profile of the population/cohort is important</a:t>
            </a:r>
          </a:p>
          <a:p>
            <a:pPr marL="108000" marR="0" indent="-108000" algn="l">
              <a:spcBef>
                <a:spcPts val="0"/>
              </a:spcBef>
              <a:spcAft>
                <a:spcPts val="200"/>
              </a:spcAft>
              <a:buFont typeface="Arial" panose="020B0604020202020204" pitchFamily="34" charset="0"/>
              <a:buChar char="•"/>
            </a:pPr>
            <a:r>
              <a:rPr lang="en-GB" sz="1000">
                <a:solidFill>
                  <a:schemeClr val="tx1"/>
                </a:solidFill>
                <a:effectLst/>
              </a:rPr>
              <a:t>Patients/Cohorts with similar health needs and at high risk are identified</a:t>
            </a:r>
          </a:p>
          <a:p>
            <a:pPr marL="108000" marR="0" indent="-108000" algn="l">
              <a:spcBef>
                <a:spcPts val="0"/>
              </a:spcBef>
              <a:spcAft>
                <a:spcPts val="200"/>
              </a:spcAft>
              <a:buFont typeface="Arial" panose="020B0604020202020204" pitchFamily="34" charset="0"/>
              <a:buChar char="•"/>
            </a:pPr>
            <a:r>
              <a:rPr lang="en-GB" sz="1000">
                <a:solidFill>
                  <a:schemeClr val="tx1"/>
                </a:solidFill>
              </a:rPr>
              <a:t>A central PHM leadership team (with Local Authority, Public Health, Primary, Secondary and Community Care representation) is crucial.</a:t>
            </a:r>
            <a:endParaRPr lang="en-GB" sz="1000">
              <a:solidFill>
                <a:schemeClr val="tx1"/>
              </a:solidFill>
              <a:effectLst/>
            </a:endParaRPr>
          </a:p>
          <a:p>
            <a:pPr marL="108000" indent="-108000" algn="l">
              <a:spcAft>
                <a:spcPts val="200"/>
              </a:spcAft>
              <a:buFont typeface="Arial" panose="020B0604020202020204" pitchFamily="34" charset="0"/>
              <a:buChar char="•"/>
            </a:pPr>
            <a:endParaRPr lang="en-GB" sz="1000">
              <a:solidFill>
                <a:schemeClr val="tx1"/>
              </a:solidFill>
            </a:endParaRPr>
          </a:p>
        </p:txBody>
      </p:sp>
      <p:sp>
        <p:nvSpPr>
          <p:cNvPr id="15" name="Rectangle 14">
            <a:extLst>
              <a:ext uri="{FF2B5EF4-FFF2-40B4-BE49-F238E27FC236}">
                <a16:creationId xmlns:a16="http://schemas.microsoft.com/office/drawing/2014/main" id="{B4C2F1DE-1987-52A9-90F0-AB5EDC099B93}"/>
              </a:ext>
            </a:extLst>
          </p:cNvPr>
          <p:cNvSpPr/>
          <p:nvPr/>
        </p:nvSpPr>
        <p:spPr>
          <a:xfrm>
            <a:off x="2806662" y="3068103"/>
            <a:ext cx="2043865" cy="2865972"/>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000" marR="0" indent="-108000" algn="l">
              <a:spcBef>
                <a:spcPts val="0"/>
              </a:spcBef>
              <a:spcAft>
                <a:spcPts val="200"/>
              </a:spcAft>
              <a:buFont typeface="Arial" panose="020B0604020202020204" pitchFamily="34" charset="0"/>
              <a:buChar char="•"/>
            </a:pPr>
            <a:r>
              <a:rPr lang="en-GB" sz="1000">
                <a:solidFill>
                  <a:schemeClr val="tx1"/>
                </a:solidFill>
                <a:effectLst/>
              </a:rPr>
              <a:t>A range of potential interventions for each cohort are identified</a:t>
            </a:r>
          </a:p>
          <a:p>
            <a:pPr marL="108000" marR="0" indent="-108000" algn="l">
              <a:spcBef>
                <a:spcPts val="0"/>
              </a:spcBef>
              <a:spcAft>
                <a:spcPts val="200"/>
              </a:spcAft>
              <a:buFont typeface="Arial" panose="020B0604020202020204" pitchFamily="34" charset="0"/>
              <a:buChar char="•"/>
            </a:pPr>
            <a:r>
              <a:rPr lang="en-GB" sz="1000">
                <a:solidFill>
                  <a:schemeClr val="tx1"/>
                </a:solidFill>
              </a:rPr>
              <a:t>Each intervention is assessed according to its impact on health both now and in the future. Communication with patients is important to identify wider determinants of health that may impact their condition to build a full picture</a:t>
            </a:r>
          </a:p>
          <a:p>
            <a:pPr marL="108000" marR="0" indent="-108000" algn="l">
              <a:spcBef>
                <a:spcPts val="0"/>
              </a:spcBef>
              <a:spcAft>
                <a:spcPts val="200"/>
              </a:spcAft>
              <a:buFont typeface="Arial" panose="020B0604020202020204" pitchFamily="34" charset="0"/>
              <a:buChar char="•"/>
            </a:pPr>
            <a:r>
              <a:rPr lang="en-GB" sz="1000">
                <a:solidFill>
                  <a:schemeClr val="tx1"/>
                </a:solidFill>
                <a:effectLst/>
              </a:rPr>
              <a:t>Additional considerations include equality (so they don’t inadvertently worsen health inequalities) and finance (so they are cost effective).</a:t>
            </a:r>
          </a:p>
        </p:txBody>
      </p:sp>
      <p:sp>
        <p:nvSpPr>
          <p:cNvPr id="16" name="Rectangle 15">
            <a:extLst>
              <a:ext uri="{FF2B5EF4-FFF2-40B4-BE49-F238E27FC236}">
                <a16:creationId xmlns:a16="http://schemas.microsoft.com/office/drawing/2014/main" id="{19E274DA-8FD9-7E67-1AAC-F17F7D82F885}"/>
              </a:ext>
            </a:extLst>
          </p:cNvPr>
          <p:cNvSpPr/>
          <p:nvPr/>
        </p:nvSpPr>
        <p:spPr>
          <a:xfrm>
            <a:off x="4964180" y="3068103"/>
            <a:ext cx="2071289" cy="2865972"/>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000" marR="0" indent="-108000" algn="l">
              <a:spcBef>
                <a:spcPts val="0"/>
              </a:spcBef>
              <a:spcAft>
                <a:spcPts val="200"/>
              </a:spcAft>
              <a:buFont typeface="Arial" panose="020B0604020202020204" pitchFamily="34" charset="0"/>
              <a:buChar char="•"/>
            </a:pPr>
            <a:r>
              <a:rPr lang="en-GB" sz="1000">
                <a:solidFill>
                  <a:schemeClr val="tx1"/>
                </a:solidFill>
              </a:rPr>
              <a:t>Proposed </a:t>
            </a:r>
            <a:r>
              <a:rPr lang="en-GB" sz="1000">
                <a:solidFill>
                  <a:schemeClr val="tx1"/>
                </a:solidFill>
                <a:effectLst/>
              </a:rPr>
              <a:t>interventions are then </a:t>
            </a:r>
            <a:r>
              <a:rPr lang="en-GB" sz="1000">
                <a:solidFill>
                  <a:schemeClr val="tx1"/>
                </a:solidFill>
              </a:rPr>
              <a:t>reviewed</a:t>
            </a:r>
            <a:r>
              <a:rPr lang="en-GB" sz="1000">
                <a:solidFill>
                  <a:schemeClr val="tx1"/>
                </a:solidFill>
                <a:effectLst/>
              </a:rPr>
              <a:t> based on locally relevant factors e.g. scalability of intervention, level of integrated working required across the system. Costs and benefits will be assessed and the system should make a decision about the combination of activities it wishes to commission. </a:t>
            </a:r>
          </a:p>
          <a:p>
            <a:pPr marL="108000" marR="0" indent="-108000" algn="l">
              <a:spcBef>
                <a:spcPts val="0"/>
              </a:spcBef>
              <a:spcAft>
                <a:spcPts val="200"/>
              </a:spcAft>
              <a:buFont typeface="Arial" panose="020B0604020202020204" pitchFamily="34" charset="0"/>
              <a:buChar char="•"/>
            </a:pPr>
            <a:r>
              <a:rPr lang="en-GB" sz="1000">
                <a:solidFill>
                  <a:schemeClr val="tx1"/>
                </a:solidFill>
              </a:rPr>
              <a:t>The final combination will depend on relative priorities for population health, outcome measures that are trying to be achieved and its financial/workforce constraints.</a:t>
            </a:r>
            <a:endParaRPr lang="en-GB" sz="1000">
              <a:solidFill>
                <a:schemeClr val="tx1"/>
              </a:solidFill>
              <a:effectLst/>
            </a:endParaRPr>
          </a:p>
        </p:txBody>
      </p:sp>
      <p:sp>
        <p:nvSpPr>
          <p:cNvPr id="17" name="Rectangle 16">
            <a:extLst>
              <a:ext uri="{FF2B5EF4-FFF2-40B4-BE49-F238E27FC236}">
                <a16:creationId xmlns:a16="http://schemas.microsoft.com/office/drawing/2014/main" id="{39C6C731-CDC6-F3A8-28BA-1F402523072B}"/>
              </a:ext>
            </a:extLst>
          </p:cNvPr>
          <p:cNvSpPr/>
          <p:nvPr/>
        </p:nvSpPr>
        <p:spPr>
          <a:xfrm>
            <a:off x="7169554" y="3068103"/>
            <a:ext cx="2071289" cy="2865972"/>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t" anchorCtr="0"/>
          <a:lstStyle/>
          <a:p>
            <a:pPr marL="108000" marR="0" indent="-108000" algn="l">
              <a:spcBef>
                <a:spcPts val="0"/>
              </a:spcBef>
              <a:spcAft>
                <a:spcPts val="200"/>
              </a:spcAft>
              <a:buFont typeface="Arial" panose="020B0604020202020204" pitchFamily="34" charset="0"/>
              <a:buChar char="•"/>
            </a:pPr>
            <a:r>
              <a:rPr lang="en-GB" sz="1000">
                <a:solidFill>
                  <a:schemeClr val="tx1"/>
                </a:solidFill>
                <a:effectLst/>
              </a:rPr>
              <a:t>Interventions are implemented and their success evaluated. </a:t>
            </a:r>
          </a:p>
          <a:p>
            <a:pPr marL="108000" marR="0" indent="-108000" algn="l">
              <a:spcBef>
                <a:spcPts val="0"/>
              </a:spcBef>
              <a:spcAft>
                <a:spcPts val="200"/>
              </a:spcAft>
              <a:buFont typeface="Arial" panose="020B0604020202020204" pitchFamily="34" charset="0"/>
              <a:buChar char="•"/>
            </a:pPr>
            <a:r>
              <a:rPr lang="en-GB" sz="1000">
                <a:solidFill>
                  <a:schemeClr val="tx1"/>
                </a:solidFill>
              </a:rPr>
              <a:t>Implementation is likely to require:</a:t>
            </a:r>
          </a:p>
          <a:p>
            <a:pPr marL="266700" lvl="4" indent="-85725" algn="l">
              <a:spcAft>
                <a:spcPts val="200"/>
              </a:spcAft>
              <a:buFont typeface="Arial" panose="020B0604020202020204" pitchFamily="34" charset="0"/>
              <a:buChar char="•"/>
            </a:pPr>
            <a:r>
              <a:rPr lang="en-GB" sz="1000">
                <a:solidFill>
                  <a:schemeClr val="tx1"/>
                </a:solidFill>
              </a:rPr>
              <a:t> A central Project Management Office (PMO)</a:t>
            </a:r>
          </a:p>
          <a:p>
            <a:pPr marL="266700" lvl="3" indent="-85725" algn="l">
              <a:spcAft>
                <a:spcPts val="200"/>
              </a:spcAft>
              <a:buFont typeface="Arial" panose="020B0604020202020204" pitchFamily="34" charset="0"/>
              <a:buChar char="•"/>
            </a:pPr>
            <a:r>
              <a:rPr lang="en-GB" sz="1000">
                <a:solidFill>
                  <a:schemeClr val="tx1"/>
                </a:solidFill>
              </a:rPr>
              <a:t>Funding streams to pay for the intervention</a:t>
            </a:r>
          </a:p>
          <a:p>
            <a:pPr marL="266700" lvl="3" indent="-85725" algn="l">
              <a:spcAft>
                <a:spcPts val="200"/>
              </a:spcAft>
              <a:buFont typeface="Arial" panose="020B0604020202020204" pitchFamily="34" charset="0"/>
              <a:buChar char="•"/>
            </a:pPr>
            <a:r>
              <a:rPr lang="en-GB" sz="1000">
                <a:solidFill>
                  <a:schemeClr val="tx1"/>
                </a:solidFill>
              </a:rPr>
              <a:t>Education and upskilling of staff in order to deliver the intervention</a:t>
            </a:r>
          </a:p>
          <a:p>
            <a:pPr marL="266700" lvl="3" indent="-85725" algn="l">
              <a:spcAft>
                <a:spcPts val="200"/>
              </a:spcAft>
              <a:buFont typeface="Arial" panose="020B0604020202020204" pitchFamily="34" charset="0"/>
              <a:buChar char="•"/>
            </a:pPr>
            <a:r>
              <a:rPr lang="en-GB" sz="1000">
                <a:solidFill>
                  <a:schemeClr val="tx1"/>
                </a:solidFill>
              </a:rPr>
              <a:t>Estates and facilities to deliver the intervention</a:t>
            </a:r>
          </a:p>
          <a:p>
            <a:pPr marL="266700" lvl="3" indent="-85725" algn="l">
              <a:spcAft>
                <a:spcPts val="200"/>
              </a:spcAft>
              <a:buFont typeface="Arial" panose="020B0604020202020204" pitchFamily="34" charset="0"/>
              <a:buChar char="•"/>
            </a:pPr>
            <a:r>
              <a:rPr lang="en-GB" sz="1000">
                <a:solidFill>
                  <a:schemeClr val="tx1"/>
                </a:solidFill>
                <a:effectLst/>
              </a:rPr>
              <a:t>Agreed KPIs and progress monitoring</a:t>
            </a:r>
          </a:p>
          <a:p>
            <a:pPr marL="266700" lvl="3" indent="-85725" algn="l">
              <a:spcAft>
                <a:spcPts val="200"/>
              </a:spcAft>
              <a:buFont typeface="Arial" panose="020B0604020202020204" pitchFamily="34" charset="0"/>
              <a:buChar char="•"/>
            </a:pPr>
            <a:r>
              <a:rPr lang="en-GB" sz="1000">
                <a:solidFill>
                  <a:schemeClr val="tx1"/>
                </a:solidFill>
                <a:effectLst/>
              </a:rPr>
              <a:t>Data collection and analysis tools</a:t>
            </a:r>
          </a:p>
          <a:p>
            <a:pPr marL="108000" indent="-108000" algn="l">
              <a:spcAft>
                <a:spcPts val="200"/>
              </a:spcAft>
              <a:buFont typeface="Arial" panose="020B0604020202020204" pitchFamily="34" charset="0"/>
              <a:buChar char="•"/>
            </a:pPr>
            <a:endParaRPr lang="en-GB" sz="1000">
              <a:solidFill>
                <a:schemeClr val="tx1"/>
              </a:solidFill>
            </a:endParaRPr>
          </a:p>
        </p:txBody>
      </p:sp>
      <p:sp>
        <p:nvSpPr>
          <p:cNvPr id="18" name="Rectangle 17">
            <a:extLst>
              <a:ext uri="{FF2B5EF4-FFF2-40B4-BE49-F238E27FC236}">
                <a16:creationId xmlns:a16="http://schemas.microsoft.com/office/drawing/2014/main" id="{15466FED-1C59-76D5-F01C-84F50869BFAC}"/>
              </a:ext>
            </a:extLst>
          </p:cNvPr>
          <p:cNvSpPr/>
          <p:nvPr/>
        </p:nvSpPr>
        <p:spPr>
          <a:xfrm>
            <a:off x="9311140" y="3068103"/>
            <a:ext cx="2071289" cy="2865972"/>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000" indent="-108000" algn="l">
              <a:spcAft>
                <a:spcPts val="200"/>
              </a:spcAft>
              <a:buFont typeface="Arial" panose="020B0604020202020204" pitchFamily="34" charset="0"/>
              <a:buChar char="•"/>
            </a:pPr>
            <a:r>
              <a:rPr lang="en-GB" sz="1000">
                <a:solidFill>
                  <a:schemeClr val="tx1"/>
                </a:solidFill>
              </a:rPr>
              <a:t>After evaluation it is necessary to determine whether an intervention should be terminated, amended, continued or scaled up</a:t>
            </a:r>
          </a:p>
          <a:p>
            <a:pPr marL="108000" indent="-108000" algn="l">
              <a:spcAft>
                <a:spcPts val="200"/>
              </a:spcAft>
              <a:buFont typeface="Arial" panose="020B0604020202020204" pitchFamily="34" charset="0"/>
              <a:buChar char="•"/>
            </a:pPr>
            <a:r>
              <a:rPr lang="en-GB" sz="1000">
                <a:solidFill>
                  <a:schemeClr val="tx1"/>
                </a:solidFill>
              </a:rPr>
              <a:t>The initial outcome measures and KPIs attached to the intervention will enable successful evaluation</a:t>
            </a:r>
          </a:p>
          <a:p>
            <a:pPr marL="108000" indent="-108000" algn="l">
              <a:spcAft>
                <a:spcPts val="200"/>
              </a:spcAft>
              <a:buFont typeface="Arial" panose="020B0604020202020204" pitchFamily="34" charset="0"/>
              <a:buChar char="•"/>
            </a:pPr>
            <a:r>
              <a:rPr lang="en-GB" sz="1000">
                <a:solidFill>
                  <a:schemeClr val="tx1"/>
                </a:solidFill>
              </a:rPr>
              <a:t>If the intervention is continued or scaled, the system may want to consider incentivisation. This would encourage other providers in the system to adopt the same practice, enhancing consistency of care across the system.</a:t>
            </a:r>
          </a:p>
        </p:txBody>
      </p:sp>
      <p:sp>
        <p:nvSpPr>
          <p:cNvPr id="21" name="Content Placeholder 49">
            <a:extLst>
              <a:ext uri="{FF2B5EF4-FFF2-40B4-BE49-F238E27FC236}">
                <a16:creationId xmlns:a16="http://schemas.microsoft.com/office/drawing/2014/main" id="{07730E03-CAA8-593E-9248-9F4F7140773E}"/>
              </a:ext>
            </a:extLst>
          </p:cNvPr>
          <p:cNvSpPr txBox="1">
            <a:spLocks/>
          </p:cNvSpPr>
          <p:nvPr/>
        </p:nvSpPr>
        <p:spPr>
          <a:xfrm>
            <a:off x="685800" y="1333056"/>
            <a:ext cx="10866438" cy="615553"/>
          </a:xfrm>
          <a:prstGeom prst="rect">
            <a:avLst/>
          </a:prstGeom>
        </p:spPr>
        <p:txBody>
          <a:bodyPr vert="horz" wrap="square" lIns="0" tIns="0" rIns="0" bIns="0" rtlCol="0">
            <a:spAutoFit/>
          </a:bodyPr>
          <a:lstStyle>
            <a:lvl1pPr marL="0">
              <a:defRPr sz="1333">
                <a:latin typeface="+mn-lt"/>
                <a:ea typeface="+mn-ea"/>
                <a:cs typeface="+mn-cs"/>
              </a:defRPr>
            </a:lvl1pPr>
            <a:lvl2pPr marL="609585">
              <a:defRPr sz="1333">
                <a:latin typeface="+mn-lt"/>
                <a:ea typeface="+mn-ea"/>
                <a:cs typeface="+mn-cs"/>
              </a:defRPr>
            </a:lvl2pPr>
            <a:lvl3pPr marL="1219170">
              <a:defRPr sz="1333">
                <a:latin typeface="+mn-lt"/>
                <a:ea typeface="+mn-ea"/>
                <a:cs typeface="+mn-cs"/>
              </a:defRPr>
            </a:lvl3pPr>
            <a:lvl4pPr marL="1828754">
              <a:defRPr sz="1333">
                <a:latin typeface="+mn-lt"/>
                <a:ea typeface="+mn-ea"/>
                <a:cs typeface="+mn-cs"/>
              </a:defRPr>
            </a:lvl4pPr>
            <a:lvl5pPr marL="2438339">
              <a:defRPr sz="1333">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pPr lvl="0" algn="just">
              <a:spcBef>
                <a:spcPts val="600"/>
              </a:spcBef>
              <a:spcAft>
                <a:spcPts val="600"/>
              </a:spcAft>
              <a:defRPr/>
            </a:pPr>
            <a:r>
              <a:rPr lang="en-GB" sz="1000"/>
              <a:t>Where systems, both globally, nationally, and within BOB, have made progress on prevention of ill health, they tend to have some or all of the features below, grouped into five core components. These cover</a:t>
            </a:r>
            <a:r>
              <a:rPr lang="en-GB" sz="1000" b="1"/>
              <a:t> 1) Primary prevention </a:t>
            </a:r>
            <a:r>
              <a:rPr lang="en-GB" sz="1000"/>
              <a:t>(e.g. vaccination) that stops ill health occurring, </a:t>
            </a:r>
            <a:r>
              <a:rPr lang="en-GB" sz="1000" b="1"/>
              <a:t>2) Secondary prevention (</a:t>
            </a:r>
            <a:r>
              <a:rPr lang="en-GB" sz="1000"/>
              <a:t>e.g. screening or blood pressure management) that prevents ill health progressing or developing complications, and </a:t>
            </a:r>
            <a:r>
              <a:rPr lang="en-GB" sz="1000" b="1"/>
              <a:t>3) Tertiary prevention </a:t>
            </a:r>
            <a:r>
              <a:rPr lang="en-GB" sz="1000"/>
              <a:t>(e.g. stroke rehabilitation or peer support) that minimises the impact of existing conditions. A more strategic and data driven approach to prevention is required to truly pivot Primary Care from a </a:t>
            </a:r>
            <a:r>
              <a:rPr kumimoji="0" lang="en-GB" sz="1000" b="0" i="0" u="none" strike="noStrike" kern="0" cap="none" spc="0" normalizeH="0" baseline="0" noProof="0">
                <a:ln>
                  <a:noFill/>
                </a:ln>
                <a:solidFill>
                  <a:sysClr val="windowText" lastClr="000000"/>
                </a:solidFill>
                <a:effectLst/>
                <a:uLnTx/>
                <a:uFillTx/>
                <a:latin typeface="Arial"/>
                <a:ea typeface="+mn-ea"/>
                <a:cs typeface="+mn-cs"/>
              </a:rPr>
              <a:t>reactionary system focused on treatment towards a proactive system that focused on prevention.</a:t>
            </a:r>
            <a:endParaRPr lang="en-GB" sz="1000"/>
          </a:p>
        </p:txBody>
      </p:sp>
      <p:sp>
        <p:nvSpPr>
          <p:cNvPr id="19" name="Rectangle: Top Corners Rounded 18">
            <a:extLst>
              <a:ext uri="{FF2B5EF4-FFF2-40B4-BE49-F238E27FC236}">
                <a16:creationId xmlns:a16="http://schemas.microsoft.com/office/drawing/2014/main" id="{DBD61E81-9443-6CF8-2F64-9EFF3F1602B6}"/>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4" name="TextBox 23">
            <a:extLst>
              <a:ext uri="{FF2B5EF4-FFF2-40B4-BE49-F238E27FC236}">
                <a16:creationId xmlns:a16="http://schemas.microsoft.com/office/drawing/2014/main" id="{5F021405-7E7B-FAD3-F5B4-98EC973D331C}"/>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7" name="Rectangle: Top Corners Rounded 26">
            <a:extLst>
              <a:ext uri="{FF2B5EF4-FFF2-40B4-BE49-F238E27FC236}">
                <a16:creationId xmlns:a16="http://schemas.microsoft.com/office/drawing/2014/main" id="{F21BC61F-184B-4D02-F615-E4D2C9670251}"/>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10C412E5-595A-3774-37C3-DBC3C8F061FE}"/>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TextBox 30">
            <a:extLst>
              <a:ext uri="{FF2B5EF4-FFF2-40B4-BE49-F238E27FC236}">
                <a16:creationId xmlns:a16="http://schemas.microsoft.com/office/drawing/2014/main" id="{A13D4194-CCA1-9044-3F3F-7E670EB0D203}"/>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3" name="TextBox 32">
            <a:extLst>
              <a:ext uri="{FF2B5EF4-FFF2-40B4-BE49-F238E27FC236}">
                <a16:creationId xmlns:a16="http://schemas.microsoft.com/office/drawing/2014/main" id="{BC9C1048-5D97-72F6-7CF4-2C8693DD2BCC}"/>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5" name="Rectangle: Top Corners Rounded 34">
            <a:extLst>
              <a:ext uri="{FF2B5EF4-FFF2-40B4-BE49-F238E27FC236}">
                <a16:creationId xmlns:a16="http://schemas.microsoft.com/office/drawing/2014/main" id="{23A1864B-1D66-BA9E-9C6A-93B28BFDE3B5}"/>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7" name="Rectangle: Top Corners Rounded 36">
            <a:extLst>
              <a:ext uri="{FF2B5EF4-FFF2-40B4-BE49-F238E27FC236}">
                <a16:creationId xmlns:a16="http://schemas.microsoft.com/office/drawing/2014/main" id="{60226571-A296-767A-F452-E7EF6C1FD86B}"/>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1" name="Rectangle: Top Corners Rounded 40">
            <a:extLst>
              <a:ext uri="{FF2B5EF4-FFF2-40B4-BE49-F238E27FC236}">
                <a16:creationId xmlns:a16="http://schemas.microsoft.com/office/drawing/2014/main" id="{6CD048FD-F0A9-AEE8-BDF1-9B4310C73719}"/>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5" name="TextBox 44">
            <a:extLst>
              <a:ext uri="{FF2B5EF4-FFF2-40B4-BE49-F238E27FC236}">
                <a16:creationId xmlns:a16="http://schemas.microsoft.com/office/drawing/2014/main" id="{196F1E0D-2F3B-4300-D92D-0F55AF2CC7C1}"/>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9" name="TextBox 48">
            <a:extLst>
              <a:ext uri="{FF2B5EF4-FFF2-40B4-BE49-F238E27FC236}">
                <a16:creationId xmlns:a16="http://schemas.microsoft.com/office/drawing/2014/main" id="{51A93EED-14B5-92DB-4DA8-7FD2ED934B4D}"/>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53" name="TextBox 52">
            <a:extLst>
              <a:ext uri="{FF2B5EF4-FFF2-40B4-BE49-F238E27FC236}">
                <a16:creationId xmlns:a16="http://schemas.microsoft.com/office/drawing/2014/main" id="{42F3A787-9A86-BBC2-D88A-7DDA427D4B21}"/>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7" name="Rectangle: Top Corners Rounded 56">
            <a:extLst>
              <a:ext uri="{FF2B5EF4-FFF2-40B4-BE49-F238E27FC236}">
                <a16:creationId xmlns:a16="http://schemas.microsoft.com/office/drawing/2014/main" id="{EA9F9B46-252E-F325-B541-39E13CA42B81}"/>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1" name="TextBox 60">
            <a:extLst>
              <a:ext uri="{FF2B5EF4-FFF2-40B4-BE49-F238E27FC236}">
                <a16:creationId xmlns:a16="http://schemas.microsoft.com/office/drawing/2014/main" id="{26D7F8A2-1438-9C8A-2E16-049A0DCFC15B}"/>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50221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5BDB7C-BD71-365F-FF87-3336992C088A}"/>
              </a:ext>
            </a:extLst>
          </p:cNvPr>
          <p:cNvSpPr>
            <a:spLocks noGrp="1"/>
          </p:cNvSpPr>
          <p:nvPr>
            <p:ph type="title"/>
          </p:nvPr>
        </p:nvSpPr>
        <p:spPr/>
        <p:txBody>
          <a:bodyPr/>
          <a:lstStyle/>
          <a:p>
            <a:r>
              <a:rPr lang="en-GB" sz="2300">
                <a:latin typeface="Arial"/>
                <a:cs typeface="Arial"/>
              </a:rPr>
              <a:t>Summary of findings for Prevention </a:t>
            </a:r>
            <a:endParaRPr lang="en-GB" sz="2600"/>
          </a:p>
        </p:txBody>
      </p:sp>
      <p:sp>
        <p:nvSpPr>
          <p:cNvPr id="50" name="Content Placeholder 49">
            <a:extLst>
              <a:ext uri="{FF2B5EF4-FFF2-40B4-BE49-F238E27FC236}">
                <a16:creationId xmlns:a16="http://schemas.microsoft.com/office/drawing/2014/main" id="{3192386B-85D9-7977-ACED-68D9779269FA}"/>
              </a:ext>
            </a:extLst>
          </p:cNvPr>
          <p:cNvSpPr>
            <a:spLocks noGrp="1"/>
          </p:cNvSpPr>
          <p:nvPr>
            <p:ph idx="1"/>
          </p:nvPr>
        </p:nvSpPr>
        <p:spPr>
          <a:xfrm>
            <a:off x="680244" y="1557338"/>
            <a:ext cx="10876233" cy="553998"/>
          </a:xfrm>
        </p:spPr>
        <p:txBody>
          <a:bodyPr>
            <a:spAutoFit/>
          </a:bodyPr>
          <a:lstStyle/>
          <a:p>
            <a:pPr algn="just">
              <a:spcBef>
                <a:spcPts val="600"/>
              </a:spcBef>
              <a:spcAft>
                <a:spcPts val="600"/>
              </a:spcAft>
            </a:pPr>
            <a:r>
              <a:rPr lang="en-GB"/>
              <a:t>Primary Care supports people from the beginning to the end of life, and prevention and health promotion are key throughout. Whether it’s stopping people becoming unwell in the first place, preventing ill health progressing, or minimising the impact of poor health – all four Primary Care providers have a role: General Practice, Pharmacy, Optometry and Dentistry. </a:t>
            </a:r>
            <a:endParaRPr lang="en-GB">
              <a:solidFill>
                <a:srgbClr val="040C28"/>
              </a:solidFill>
            </a:endParaRPr>
          </a:p>
        </p:txBody>
      </p:sp>
      <p:sp>
        <p:nvSpPr>
          <p:cNvPr id="7" name="Rectangle 6">
            <a:extLst>
              <a:ext uri="{FF2B5EF4-FFF2-40B4-BE49-F238E27FC236}">
                <a16:creationId xmlns:a16="http://schemas.microsoft.com/office/drawing/2014/main" id="{4156A77D-6DEF-16D4-3FFD-3074C03A4343}"/>
              </a:ext>
            </a:extLst>
          </p:cNvPr>
          <p:cNvSpPr/>
          <p:nvPr/>
        </p:nvSpPr>
        <p:spPr>
          <a:xfrm>
            <a:off x="670982" y="2326321"/>
            <a:ext cx="10876233" cy="3780898"/>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lvl="0" indent="-285750">
              <a:spcBef>
                <a:spcPts val="600"/>
              </a:spcBef>
              <a:spcAft>
                <a:spcPts val="600"/>
              </a:spcAft>
              <a:buClr>
                <a:schemeClr val="tx2"/>
              </a:buClr>
              <a:buFont typeface="Arial" panose="020B0604020202020204" pitchFamily="34" charset="0"/>
              <a:buChar char="•"/>
              <a:defRPr/>
            </a:pPr>
            <a:r>
              <a:rPr lang="en-GB" sz="1400">
                <a:solidFill>
                  <a:schemeClr val="tx1"/>
                </a:solidFill>
              </a:rPr>
              <a:t>BOB is in a good position in terms of already having some excellent Population Health Management infrastructure in place in the form of the Connected Care / </a:t>
            </a:r>
            <a:r>
              <a:rPr lang="en-GB" sz="1400" err="1">
                <a:solidFill>
                  <a:schemeClr val="tx1"/>
                </a:solidFill>
              </a:rPr>
              <a:t>Graphnet</a:t>
            </a:r>
            <a:r>
              <a:rPr lang="en-GB" sz="1400">
                <a:solidFill>
                  <a:schemeClr val="tx1"/>
                </a:solidFill>
              </a:rPr>
              <a:t> risk stratification and segmentation tools. </a:t>
            </a:r>
          </a:p>
          <a:p>
            <a:pPr marL="285750" lvl="0" indent="-285750">
              <a:spcBef>
                <a:spcPts val="600"/>
              </a:spcBef>
              <a:spcAft>
                <a:spcPts val="600"/>
              </a:spcAft>
              <a:buClr>
                <a:schemeClr val="tx2"/>
              </a:buClr>
              <a:buFont typeface="Arial" panose="020B0604020202020204" pitchFamily="34" charset="0"/>
              <a:buChar char="•"/>
              <a:defRPr/>
            </a:pPr>
            <a:r>
              <a:rPr lang="en-GB" sz="1400">
                <a:solidFill>
                  <a:schemeClr val="tx1"/>
                </a:solidFill>
              </a:rPr>
              <a:t>There is work to do to expand this infrastructure across BOB, and then to support PCNs and wider partners to put the tools to use to gain insights into their local communities, design interventions in response, track impact, and stop or scale activity. </a:t>
            </a:r>
          </a:p>
          <a:p>
            <a:pPr marL="285750" lvl="0" indent="-285750">
              <a:spcBef>
                <a:spcPts val="600"/>
              </a:spcBef>
              <a:spcAft>
                <a:spcPts val="600"/>
              </a:spcAft>
              <a:buClr>
                <a:schemeClr val="tx2"/>
              </a:buClr>
              <a:buFont typeface="Arial" panose="020B0604020202020204" pitchFamily="34" charset="0"/>
              <a:buChar char="•"/>
              <a:defRPr/>
            </a:pPr>
            <a:r>
              <a:rPr lang="en-GB" sz="1400">
                <a:solidFill>
                  <a:schemeClr val="tx1"/>
                </a:solidFill>
              </a:rPr>
              <a:t>At Place level, prevention efforts are being targeted at narrowing inequalities by focusing on Core20Plus5 and partnering with the voluntary and community sector to support outreach efforts and the delivery of interventions. </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rPr>
              <a:t>Social prescribing is seen as valuable in providing a more holistic and less-medicalised approach where appropriate and could be spread and scaled. </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rPr>
              <a:t>BOB commissions a wide range of preventative interventions, including from community pharmacy, optometry and dentistry, but there are further opportunities to maximise the preventative role across all the pillars of primary care.</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cs typeface="Arial"/>
              </a:rPr>
              <a:t>Whilst there are many examples of innovative partnerships between GPs, wider primary care, community services, mental health services and the voluntary sector, the overall approach is seen as opportunistic and fragmented rather than strategic and data-driven.</a:t>
            </a:r>
          </a:p>
        </p:txBody>
      </p:sp>
      <p:grpSp>
        <p:nvGrpSpPr>
          <p:cNvPr id="8" name="Group 7">
            <a:extLst>
              <a:ext uri="{FF2B5EF4-FFF2-40B4-BE49-F238E27FC236}">
                <a16:creationId xmlns:a16="http://schemas.microsoft.com/office/drawing/2014/main" id="{22D16B39-CEA8-8E9B-01B8-08D8609AB75D}"/>
              </a:ext>
            </a:extLst>
          </p:cNvPr>
          <p:cNvGrpSpPr/>
          <p:nvPr/>
        </p:nvGrpSpPr>
        <p:grpSpPr>
          <a:xfrm>
            <a:off x="11083674" y="5783134"/>
            <a:ext cx="665725" cy="648170"/>
            <a:chOff x="9622406" y="4451876"/>
            <a:chExt cx="665725" cy="648170"/>
          </a:xfrm>
        </p:grpSpPr>
        <p:sp>
          <p:nvSpPr>
            <p:cNvPr id="9" name="Oval 8">
              <a:extLst>
                <a:ext uri="{FF2B5EF4-FFF2-40B4-BE49-F238E27FC236}">
                  <a16:creationId xmlns:a16="http://schemas.microsoft.com/office/drawing/2014/main" id="{7F52EFF7-6A73-198F-CE94-0BB6761334ED}"/>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Research with solid fill">
              <a:extLst>
                <a:ext uri="{FF2B5EF4-FFF2-40B4-BE49-F238E27FC236}">
                  <a16:creationId xmlns:a16="http://schemas.microsoft.com/office/drawing/2014/main" id="{BB8EFBB0-2D48-5E73-33E1-7E6C874728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5553" y="4499876"/>
              <a:ext cx="552578" cy="552578"/>
            </a:xfrm>
            <a:prstGeom prst="rect">
              <a:avLst/>
            </a:prstGeom>
          </p:spPr>
        </p:pic>
      </p:grpSp>
      <p:sp>
        <p:nvSpPr>
          <p:cNvPr id="3" name="Rectangle: Top Corners Rounded 2">
            <a:extLst>
              <a:ext uri="{FF2B5EF4-FFF2-40B4-BE49-F238E27FC236}">
                <a16:creationId xmlns:a16="http://schemas.microsoft.com/office/drawing/2014/main" id="{E2ACF01F-F0AF-8D45-DCC2-4D5E7F4BE6B0}"/>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2" name="TextBox 11">
            <a:extLst>
              <a:ext uri="{FF2B5EF4-FFF2-40B4-BE49-F238E27FC236}">
                <a16:creationId xmlns:a16="http://schemas.microsoft.com/office/drawing/2014/main" id="{0F3C78B9-B0CF-2844-B842-D580DB048FF4}"/>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4" name="Rectangle: Top Corners Rounded 13">
            <a:extLst>
              <a:ext uri="{FF2B5EF4-FFF2-40B4-BE49-F238E27FC236}">
                <a16:creationId xmlns:a16="http://schemas.microsoft.com/office/drawing/2014/main" id="{7F3AF5F1-06D8-C940-8084-9454C97AB641}"/>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6" name="Rectangle: Top Corners Rounded 15">
            <a:extLst>
              <a:ext uri="{FF2B5EF4-FFF2-40B4-BE49-F238E27FC236}">
                <a16:creationId xmlns:a16="http://schemas.microsoft.com/office/drawing/2014/main" id="{AB6735C9-898D-8616-CA03-AC0029ADDB6F}"/>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8" name="TextBox 17">
            <a:extLst>
              <a:ext uri="{FF2B5EF4-FFF2-40B4-BE49-F238E27FC236}">
                <a16:creationId xmlns:a16="http://schemas.microsoft.com/office/drawing/2014/main" id="{29C8FC33-B045-FDFB-1991-85AF62454260}"/>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0" name="TextBox 19">
            <a:extLst>
              <a:ext uri="{FF2B5EF4-FFF2-40B4-BE49-F238E27FC236}">
                <a16:creationId xmlns:a16="http://schemas.microsoft.com/office/drawing/2014/main" id="{485A5CF3-7A00-053F-6383-728807C72984}"/>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3" name="Rectangle: Top Corners Rounded 22">
            <a:extLst>
              <a:ext uri="{FF2B5EF4-FFF2-40B4-BE49-F238E27FC236}">
                <a16:creationId xmlns:a16="http://schemas.microsoft.com/office/drawing/2014/main" id="{427A9745-E72F-7762-2626-6650A2E6A79C}"/>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Rectangle: Top Corners Rounded 26">
            <a:extLst>
              <a:ext uri="{FF2B5EF4-FFF2-40B4-BE49-F238E27FC236}">
                <a16:creationId xmlns:a16="http://schemas.microsoft.com/office/drawing/2014/main" id="{39D7CFB5-71D3-A3F0-C739-0D616E080AC3}"/>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Rectangle: Top Corners Rounded 30">
            <a:extLst>
              <a:ext uri="{FF2B5EF4-FFF2-40B4-BE49-F238E27FC236}">
                <a16:creationId xmlns:a16="http://schemas.microsoft.com/office/drawing/2014/main" id="{2FD0D247-C62B-6FCD-DD8A-A77B99445EB3}"/>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TextBox 34">
            <a:extLst>
              <a:ext uri="{FF2B5EF4-FFF2-40B4-BE49-F238E27FC236}">
                <a16:creationId xmlns:a16="http://schemas.microsoft.com/office/drawing/2014/main" id="{3091E695-D8B1-11D8-AACF-C88098FF0C03}"/>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9" name="TextBox 38">
            <a:extLst>
              <a:ext uri="{FF2B5EF4-FFF2-40B4-BE49-F238E27FC236}">
                <a16:creationId xmlns:a16="http://schemas.microsoft.com/office/drawing/2014/main" id="{41308050-E52D-82A0-1288-759B2EF897B2}"/>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ABA4D9FC-688B-8460-BF30-BB3868DE17B9}"/>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6" name="Rectangle: Top Corners Rounded 45">
            <a:extLst>
              <a:ext uri="{FF2B5EF4-FFF2-40B4-BE49-F238E27FC236}">
                <a16:creationId xmlns:a16="http://schemas.microsoft.com/office/drawing/2014/main" id="{B1FE95D9-0B50-04BE-D1F3-FCF1C62525A1}"/>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8" name="TextBox 47">
            <a:extLst>
              <a:ext uri="{FF2B5EF4-FFF2-40B4-BE49-F238E27FC236}">
                <a16:creationId xmlns:a16="http://schemas.microsoft.com/office/drawing/2014/main" id="{65BECC2A-F481-5FEA-6898-5AE952CAA438}"/>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351461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453F0C-61C9-C65D-B8D3-BE529575B2AF}"/>
              </a:ext>
            </a:extLst>
          </p:cNvPr>
          <p:cNvSpPr/>
          <p:nvPr/>
        </p:nvSpPr>
        <p:spPr>
          <a:xfrm>
            <a:off x="670983" y="1652143"/>
            <a:ext cx="7912018" cy="208965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a:rPr>
              <a:t>Within Berkshire West, the Power BI Connected Care Tool has been developed to enable </a:t>
            </a:r>
            <a:r>
              <a:rPr lang="en-GB" sz="1100">
                <a:solidFill>
                  <a:sysClr val="windowText" lastClr="000000"/>
                </a:solidFill>
                <a:latin typeface="Arial"/>
              </a:rPr>
              <a:t>Population Health Management. </a:t>
            </a:r>
            <a:r>
              <a:rPr kumimoji="0" lang="en-GB" sz="1100" b="0" i="0" u="none" strike="noStrike" kern="0" cap="none" spc="0" normalizeH="0" baseline="0" noProof="0">
                <a:ln>
                  <a:noFill/>
                </a:ln>
                <a:solidFill>
                  <a:sysClr val="windowText" lastClr="000000"/>
                </a:solidFill>
                <a:effectLst/>
                <a:uLnTx/>
                <a:uFillTx/>
                <a:latin typeface="Arial"/>
              </a:rPr>
              <a:t>It is BOB’s ambition to build on this PHM infrastructure to enable more data driven decisions about the health services it provides in the future, such insights could potentially impact models of care for both access and continuity. </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a:rPr>
              <a:t>For example, PHM could transform </a:t>
            </a:r>
            <a:r>
              <a:rPr kumimoji="0" lang="en-GB" sz="1100" i="0" u="none" strike="noStrike" kern="0" cap="none" spc="0" normalizeH="0" baseline="0" noProof="0">
                <a:ln>
                  <a:noFill/>
                </a:ln>
                <a:solidFill>
                  <a:sysClr val="windowText" lastClr="000000"/>
                </a:solidFill>
                <a:effectLst/>
                <a:uLnTx/>
                <a:uFillTx/>
                <a:latin typeface="Arial"/>
              </a:rPr>
              <a:t>access</a:t>
            </a:r>
            <a:r>
              <a:rPr kumimoji="0" lang="en-GB" sz="1100" b="0" i="0" u="none" strike="noStrike" kern="0" cap="none" spc="0" normalizeH="0" baseline="0" noProof="0">
                <a:ln>
                  <a:noFill/>
                </a:ln>
                <a:solidFill>
                  <a:sysClr val="windowText" lastClr="000000"/>
                </a:solidFill>
                <a:effectLst/>
                <a:uLnTx/>
                <a:uFillTx/>
                <a:latin typeface="Arial"/>
              </a:rPr>
              <a:t> by allowing cloud telephony systems to identify patients at high risk and prioritise them for an appointment with their regular GP, rather than putting them through to an Access Hub. With regards to prevention, PHM data can highlight cohorts in the population who would benefit from more targeted interventions to either prevent ill health in the first place or prevent deterioration in those at risk. </a:t>
            </a:r>
          </a:p>
        </p:txBody>
      </p:sp>
      <p:sp>
        <p:nvSpPr>
          <p:cNvPr id="8" name="Title 1">
            <a:extLst>
              <a:ext uri="{FF2B5EF4-FFF2-40B4-BE49-F238E27FC236}">
                <a16:creationId xmlns:a16="http://schemas.microsoft.com/office/drawing/2014/main" id="{6FDD4753-FF77-2B08-B12F-D7D3F13B0A31}"/>
              </a:ext>
            </a:extLst>
          </p:cNvPr>
          <p:cNvSpPr>
            <a:spLocks noGrp="1"/>
          </p:cNvSpPr>
          <p:nvPr>
            <p:ph type="title"/>
          </p:nvPr>
        </p:nvSpPr>
        <p:spPr>
          <a:solidFill>
            <a:schemeClr val="bg1"/>
          </a:solidFill>
        </p:spPr>
        <p:txBody>
          <a:bodyPr/>
          <a:lstStyle/>
          <a:p>
            <a:pPr algn="l"/>
            <a:r>
              <a:rPr lang="en-GB" sz="2300">
                <a:latin typeface="+mn-lt"/>
                <a:cs typeface="Arial"/>
              </a:rPr>
              <a:t>Work is underway to expand Population Health Management (PHM) infrastructure and apply the insights </a:t>
            </a:r>
            <a:endParaRPr lang="en-GB" sz="2600">
              <a:latin typeface="+mn-lt"/>
            </a:endParaRPr>
          </a:p>
        </p:txBody>
      </p:sp>
      <p:sp>
        <p:nvSpPr>
          <p:cNvPr id="6" name="TextBox 5">
            <a:extLst>
              <a:ext uri="{FF2B5EF4-FFF2-40B4-BE49-F238E27FC236}">
                <a16:creationId xmlns:a16="http://schemas.microsoft.com/office/drawing/2014/main" id="{0868919C-7632-942E-3792-ADBFA13C69BA}"/>
              </a:ext>
            </a:extLst>
          </p:cNvPr>
          <p:cNvSpPr txBox="1"/>
          <p:nvPr/>
        </p:nvSpPr>
        <p:spPr>
          <a:xfrm>
            <a:off x="753762" y="1608016"/>
            <a:ext cx="7713014" cy="461665"/>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GB" sz="1200" b="1" i="0" u="none" strike="noStrike" kern="0" cap="none" spc="0" normalizeH="0" baseline="0" noProof="0">
                <a:ln>
                  <a:noFill/>
                </a:ln>
                <a:solidFill>
                  <a:sysClr val="windowText" lastClr="000000"/>
                </a:solidFill>
                <a:effectLst/>
                <a:uLnTx/>
                <a:uFillTx/>
                <a:latin typeface="Arial"/>
              </a:rPr>
              <a:t>Prior risk stratification and segmentation of patients could help improve both access and continuity as well as the prevention initiative</a:t>
            </a:r>
          </a:p>
        </p:txBody>
      </p:sp>
      <p:sp>
        <p:nvSpPr>
          <p:cNvPr id="11" name="Rectangle: Top Corners Rounded 10">
            <a:extLst>
              <a:ext uri="{FF2B5EF4-FFF2-40B4-BE49-F238E27FC236}">
                <a16:creationId xmlns:a16="http://schemas.microsoft.com/office/drawing/2014/main" id="{2F21FBD0-669C-A669-7ACA-866E06C28162}"/>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4" name="TextBox 13">
            <a:extLst>
              <a:ext uri="{FF2B5EF4-FFF2-40B4-BE49-F238E27FC236}">
                <a16:creationId xmlns:a16="http://schemas.microsoft.com/office/drawing/2014/main" id="{196C2BDB-254C-45D6-E18A-33F6C26B4C44}"/>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6" name="Rectangle: Top Corners Rounded 15">
            <a:extLst>
              <a:ext uri="{FF2B5EF4-FFF2-40B4-BE49-F238E27FC236}">
                <a16:creationId xmlns:a16="http://schemas.microsoft.com/office/drawing/2014/main" id="{41E36B79-0557-E5F6-C8AD-AF1E077F1B92}"/>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9" name="Rectangle: Top Corners Rounded 18">
            <a:extLst>
              <a:ext uri="{FF2B5EF4-FFF2-40B4-BE49-F238E27FC236}">
                <a16:creationId xmlns:a16="http://schemas.microsoft.com/office/drawing/2014/main" id="{1031A870-3382-9E77-CAC3-2A1983AD8E53}"/>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2" name="TextBox 21">
            <a:extLst>
              <a:ext uri="{FF2B5EF4-FFF2-40B4-BE49-F238E27FC236}">
                <a16:creationId xmlns:a16="http://schemas.microsoft.com/office/drawing/2014/main" id="{FEA97A77-05E0-BE57-A962-46555E1B41D3}"/>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4" name="TextBox 23">
            <a:extLst>
              <a:ext uri="{FF2B5EF4-FFF2-40B4-BE49-F238E27FC236}">
                <a16:creationId xmlns:a16="http://schemas.microsoft.com/office/drawing/2014/main" id="{C8E5E39F-16C6-48CC-A73C-CB6FD34A08FC}"/>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6" name="Rectangle: Top Corners Rounded 25">
            <a:extLst>
              <a:ext uri="{FF2B5EF4-FFF2-40B4-BE49-F238E27FC236}">
                <a16:creationId xmlns:a16="http://schemas.microsoft.com/office/drawing/2014/main" id="{F4D35285-C192-9252-8353-B90283FB2030}"/>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Rectangle: Top Corners Rounded 27">
            <a:extLst>
              <a:ext uri="{FF2B5EF4-FFF2-40B4-BE49-F238E27FC236}">
                <a16:creationId xmlns:a16="http://schemas.microsoft.com/office/drawing/2014/main" id="{0AE77AF2-9E8C-5D53-4AFD-18A1DD87B4B5}"/>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BF13B249-ACAF-D0F3-1797-BCDFA156F441}"/>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TextBox 31">
            <a:extLst>
              <a:ext uri="{FF2B5EF4-FFF2-40B4-BE49-F238E27FC236}">
                <a16:creationId xmlns:a16="http://schemas.microsoft.com/office/drawing/2014/main" id="{3E893E4A-432A-0728-4C67-3127093C04F9}"/>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4" name="TextBox 33">
            <a:extLst>
              <a:ext uri="{FF2B5EF4-FFF2-40B4-BE49-F238E27FC236}">
                <a16:creationId xmlns:a16="http://schemas.microsoft.com/office/drawing/2014/main" id="{F7CF2D7B-19A5-50EB-F73F-4D8FC10DD81C}"/>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6" name="TextBox 35">
            <a:extLst>
              <a:ext uri="{FF2B5EF4-FFF2-40B4-BE49-F238E27FC236}">
                <a16:creationId xmlns:a16="http://schemas.microsoft.com/office/drawing/2014/main" id="{3859CD7A-A799-8034-20E6-D8BD0108B665}"/>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38" name="Rectangle: Top Corners Rounded 37">
            <a:extLst>
              <a:ext uri="{FF2B5EF4-FFF2-40B4-BE49-F238E27FC236}">
                <a16:creationId xmlns:a16="http://schemas.microsoft.com/office/drawing/2014/main" id="{CC039B38-06F9-46BD-150A-2DA75CFF3AA7}"/>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1" name="TextBox 40">
            <a:extLst>
              <a:ext uri="{FF2B5EF4-FFF2-40B4-BE49-F238E27FC236}">
                <a16:creationId xmlns:a16="http://schemas.microsoft.com/office/drawing/2014/main" id="{9978D0F9-78C6-B9B0-C3A2-6FDA5B80325D}"/>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pic>
        <p:nvPicPr>
          <p:cNvPr id="12" name="Picture 11">
            <a:extLst>
              <a:ext uri="{FF2B5EF4-FFF2-40B4-BE49-F238E27FC236}">
                <a16:creationId xmlns:a16="http://schemas.microsoft.com/office/drawing/2014/main" id="{31834387-7982-8846-EDD3-D5A39249B2F8}"/>
              </a:ext>
            </a:extLst>
          </p:cNvPr>
          <p:cNvPicPr>
            <a:picLocks noChangeAspect="1"/>
          </p:cNvPicPr>
          <p:nvPr/>
        </p:nvPicPr>
        <p:blipFill>
          <a:blip r:embed="rId2"/>
          <a:stretch>
            <a:fillRect/>
          </a:stretch>
        </p:blipFill>
        <p:spPr>
          <a:xfrm>
            <a:off x="8820570" y="1746514"/>
            <a:ext cx="3004082" cy="4229165"/>
          </a:xfrm>
          <a:prstGeom prst="rect">
            <a:avLst/>
          </a:prstGeom>
        </p:spPr>
      </p:pic>
      <p:sp>
        <p:nvSpPr>
          <p:cNvPr id="13" name="Rectangle 12">
            <a:extLst>
              <a:ext uri="{FF2B5EF4-FFF2-40B4-BE49-F238E27FC236}">
                <a16:creationId xmlns:a16="http://schemas.microsoft.com/office/drawing/2014/main" id="{872FCB64-B650-F98D-1C61-820795B85273}"/>
              </a:ext>
            </a:extLst>
          </p:cNvPr>
          <p:cNvSpPr/>
          <p:nvPr/>
        </p:nvSpPr>
        <p:spPr>
          <a:xfrm>
            <a:off x="670983" y="4116716"/>
            <a:ext cx="7912018" cy="185896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spcAft>
                <a:spcPts val="600"/>
              </a:spcAft>
            </a:pPr>
            <a:r>
              <a:rPr lang="en-GB" sz="1100">
                <a:solidFill>
                  <a:schemeClr val="tx1"/>
                </a:solidFill>
              </a:rPr>
              <a:t>At Brookside Group Practice, they are using </a:t>
            </a:r>
            <a:r>
              <a:rPr lang="en-GB" sz="1100" err="1">
                <a:solidFill>
                  <a:schemeClr val="tx1"/>
                </a:solidFill>
              </a:rPr>
              <a:t>Graphnet’s</a:t>
            </a:r>
            <a:r>
              <a:rPr lang="en-GB" sz="1100">
                <a:solidFill>
                  <a:schemeClr val="tx1"/>
                </a:solidFill>
              </a:rPr>
              <a:t> “Segmentation” software which is able to risk stratify and segment the practice’s population according to the medical complexity. The system is based on Johns Hopkins ACG System and assigns patients to 11 needs groups which are further grouped into a simple traffic light system with green being low complexity and where continuity of care is less important (73% of Brookside’s population are green).   </a:t>
            </a:r>
          </a:p>
          <a:p>
            <a:pPr algn="l">
              <a:spcAft>
                <a:spcPts val="600"/>
              </a:spcAft>
            </a:pPr>
            <a:r>
              <a:rPr lang="en-GB" sz="1100">
                <a:solidFill>
                  <a:schemeClr val="tx1"/>
                </a:solidFill>
              </a:rPr>
              <a:t>At the moment, two practices in Berkshire West are working closely with </a:t>
            </a:r>
            <a:r>
              <a:rPr lang="en-GB" sz="1100" err="1">
                <a:solidFill>
                  <a:schemeClr val="tx1"/>
                </a:solidFill>
              </a:rPr>
              <a:t>Graphnet</a:t>
            </a:r>
            <a:r>
              <a:rPr lang="en-GB" sz="1100">
                <a:solidFill>
                  <a:schemeClr val="tx1"/>
                </a:solidFill>
              </a:rPr>
              <a:t> and the ICB to understand the data and think about how they might use those insights to provide care differently – targeting support to those who need it most and preventing ill health.</a:t>
            </a:r>
          </a:p>
        </p:txBody>
      </p:sp>
      <p:sp>
        <p:nvSpPr>
          <p:cNvPr id="15" name="Rectangle 14">
            <a:extLst>
              <a:ext uri="{FF2B5EF4-FFF2-40B4-BE49-F238E27FC236}">
                <a16:creationId xmlns:a16="http://schemas.microsoft.com/office/drawing/2014/main" id="{799A859E-A5F5-2693-90D1-E9DCF9CD5539}"/>
              </a:ext>
            </a:extLst>
          </p:cNvPr>
          <p:cNvSpPr/>
          <p:nvPr/>
        </p:nvSpPr>
        <p:spPr>
          <a:xfrm>
            <a:off x="782180" y="3994678"/>
            <a:ext cx="6912864" cy="244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200" b="1">
                <a:solidFill>
                  <a:schemeClr val="tx1"/>
                </a:solidFill>
              </a:rPr>
              <a:t>Segmentation in Primary Care, Berkshire West</a:t>
            </a:r>
          </a:p>
        </p:txBody>
      </p:sp>
    </p:spTree>
    <p:extLst>
      <p:ext uri="{BB962C8B-B14F-4D97-AF65-F5344CB8AC3E}">
        <p14:creationId xmlns:p14="http://schemas.microsoft.com/office/powerpoint/2010/main" val="199473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9BA964-16D3-9BD7-81EE-67B0E50446BF}"/>
              </a:ext>
            </a:extLst>
          </p:cNvPr>
          <p:cNvSpPr/>
          <p:nvPr/>
        </p:nvSpPr>
        <p:spPr>
          <a:xfrm>
            <a:off x="670983" y="1539719"/>
            <a:ext cx="10887241" cy="1780821"/>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Title 1">
            <a:extLst>
              <a:ext uri="{FF2B5EF4-FFF2-40B4-BE49-F238E27FC236}">
                <a16:creationId xmlns:a16="http://schemas.microsoft.com/office/drawing/2014/main" id="{903E82EE-552F-0793-C541-9F74364381C2}"/>
              </a:ext>
            </a:extLst>
          </p:cNvPr>
          <p:cNvSpPr>
            <a:spLocks noGrp="1"/>
          </p:cNvSpPr>
          <p:nvPr>
            <p:ph type="title"/>
          </p:nvPr>
        </p:nvSpPr>
        <p:spPr>
          <a:xfrm>
            <a:off x="670983" y="596900"/>
            <a:ext cx="10876233" cy="560025"/>
          </a:xfrm>
          <a:solidFill>
            <a:schemeClr val="bg1"/>
          </a:solidFill>
        </p:spPr>
        <p:txBody>
          <a:bodyPr/>
          <a:lstStyle/>
          <a:p>
            <a:r>
              <a:rPr lang="en-GB">
                <a:latin typeface="Arial"/>
                <a:cs typeface="Arial"/>
              </a:rPr>
              <a:t>There is a strong Place-based focus on inequalities and prevention</a:t>
            </a:r>
            <a:endParaRPr lang="en-GB" sz="2300">
              <a:latin typeface="Arial"/>
              <a:cs typeface="Arial"/>
            </a:endParaRPr>
          </a:p>
        </p:txBody>
      </p:sp>
      <p:sp>
        <p:nvSpPr>
          <p:cNvPr id="36" name="Rectangle 35">
            <a:extLst>
              <a:ext uri="{FF2B5EF4-FFF2-40B4-BE49-F238E27FC236}">
                <a16:creationId xmlns:a16="http://schemas.microsoft.com/office/drawing/2014/main" id="{1B392008-12B8-61A4-AC5C-40A8A0814077}"/>
              </a:ext>
            </a:extLst>
          </p:cNvPr>
          <p:cNvSpPr/>
          <p:nvPr/>
        </p:nvSpPr>
        <p:spPr>
          <a:xfrm>
            <a:off x="684839" y="3477906"/>
            <a:ext cx="10399744" cy="184666"/>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l"/>
            <a:r>
              <a:rPr lang="en-GB" sz="1200" b="1">
                <a:solidFill>
                  <a:schemeClr val="tx1"/>
                </a:solidFill>
              </a:rPr>
              <a:t>General Practice has been involved with prevention initiatives by collaborating with partners across the system including VCSE</a:t>
            </a:r>
          </a:p>
        </p:txBody>
      </p:sp>
      <p:sp>
        <p:nvSpPr>
          <p:cNvPr id="37" name="Speech Bubble: Rectangle 36">
            <a:extLst>
              <a:ext uri="{FF2B5EF4-FFF2-40B4-BE49-F238E27FC236}">
                <a16:creationId xmlns:a16="http://schemas.microsoft.com/office/drawing/2014/main" id="{BA3A31AC-5D18-E0F3-FCD1-D48D86CE873F}"/>
              </a:ext>
            </a:extLst>
          </p:cNvPr>
          <p:cNvSpPr/>
          <p:nvPr/>
        </p:nvSpPr>
        <p:spPr>
          <a:xfrm>
            <a:off x="9278727" y="5373188"/>
            <a:ext cx="2268489" cy="626723"/>
          </a:xfrm>
          <a:prstGeom prst="wedgeRectCallout">
            <a:avLst>
              <a:gd name="adj1" fmla="val -50504"/>
              <a:gd name="adj2" fmla="val 79151"/>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965" indent="-227965"/>
            <a:endParaRPr lang="en-GB" sz="1100">
              <a:solidFill>
                <a:schemeClr val="tx1"/>
              </a:solidFill>
              <a:ea typeface="Calibri" panose="020F0502020204030204" pitchFamily="34" charset="0"/>
              <a:cs typeface="Arial" panose="020B0604020202020204" pitchFamily="34" charset="0"/>
            </a:endParaRPr>
          </a:p>
          <a:p>
            <a:r>
              <a:rPr lang="en-GB" sz="1100">
                <a:solidFill>
                  <a:schemeClr val="tx1"/>
                </a:solidFill>
              </a:rPr>
              <a:t>“T</a:t>
            </a:r>
            <a:r>
              <a:rPr lang="en-GB" sz="1100" b="0" u="none" strike="noStrike">
                <a:solidFill>
                  <a:schemeClr val="tx1"/>
                </a:solidFill>
                <a:effectLst/>
              </a:rPr>
              <a:t>he service was very helpful and I feel like I am in a better place after speaking to you.” </a:t>
            </a:r>
          </a:p>
          <a:p>
            <a:pPr marL="227965" indent="-227965"/>
            <a:endParaRPr lang="en-GB" sz="1100">
              <a:solidFill>
                <a:schemeClr val="tx1"/>
              </a:solidFill>
              <a:ea typeface="Calibri" panose="020F050202020403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9AE57B4-2C9B-83D5-1E1E-E3228CDCDCE3}"/>
              </a:ext>
            </a:extLst>
          </p:cNvPr>
          <p:cNvSpPr txBox="1"/>
          <p:nvPr/>
        </p:nvSpPr>
        <p:spPr>
          <a:xfrm>
            <a:off x="9814255" y="6085992"/>
            <a:ext cx="1743969" cy="246221"/>
          </a:xfrm>
          <a:prstGeom prst="rect">
            <a:avLst/>
          </a:prstGeom>
          <a:noFill/>
        </p:spPr>
        <p:txBody>
          <a:bodyPr wrap="square">
            <a:spAutoFit/>
          </a:bodyPr>
          <a:lstStyle/>
          <a:p>
            <a:r>
              <a:rPr lang="en-GB" sz="1000">
                <a:solidFill>
                  <a:schemeClr val="tx1"/>
                </a:solidFill>
              </a:rPr>
              <a:t>Primary Care Service User</a:t>
            </a:r>
          </a:p>
        </p:txBody>
      </p:sp>
      <p:sp>
        <p:nvSpPr>
          <p:cNvPr id="44" name="TextBox 43">
            <a:extLst>
              <a:ext uri="{FF2B5EF4-FFF2-40B4-BE49-F238E27FC236}">
                <a16:creationId xmlns:a16="http://schemas.microsoft.com/office/drawing/2014/main" id="{55BF3E39-6A40-D5E7-E7E9-53D3519D35BD}"/>
              </a:ext>
            </a:extLst>
          </p:cNvPr>
          <p:cNvSpPr txBox="1"/>
          <p:nvPr/>
        </p:nvSpPr>
        <p:spPr>
          <a:xfrm>
            <a:off x="752431" y="1429678"/>
            <a:ext cx="9663679" cy="276999"/>
          </a:xfrm>
          <a:prstGeom prst="rect">
            <a:avLst/>
          </a:prstGeom>
          <a:solidFill>
            <a:schemeClr val="bg1"/>
          </a:solidFill>
        </p:spPr>
        <p:txBody>
          <a:bodyPr wrap="square">
            <a:spAutoFit/>
          </a:bodyPr>
          <a:lstStyle/>
          <a:p>
            <a:r>
              <a:rPr lang="en-GB" sz="1200" b="1"/>
              <a:t>The Place Based Partnerships in BOB have a strong focus on inequalities, prevention, and wider determinants of health </a:t>
            </a:r>
          </a:p>
        </p:txBody>
      </p:sp>
      <p:sp>
        <p:nvSpPr>
          <p:cNvPr id="28" name="Rectangle 27">
            <a:extLst>
              <a:ext uri="{FF2B5EF4-FFF2-40B4-BE49-F238E27FC236}">
                <a16:creationId xmlns:a16="http://schemas.microsoft.com/office/drawing/2014/main" id="{90CCC8FC-9608-A32A-87C8-F7FD124B6640}"/>
              </a:ext>
            </a:extLst>
          </p:cNvPr>
          <p:cNvSpPr/>
          <p:nvPr/>
        </p:nvSpPr>
        <p:spPr>
          <a:xfrm>
            <a:off x="670983" y="5373188"/>
            <a:ext cx="8265989" cy="85754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spcAft>
                <a:spcPts val="600"/>
              </a:spcAft>
            </a:pPr>
            <a:r>
              <a:rPr lang="en-GB" sz="1100">
                <a:solidFill>
                  <a:schemeClr val="tx1"/>
                </a:solidFill>
              </a:rPr>
              <a:t>Primary Care Wellbeing workers take a person-centred approach in the delivery of 1-1 sessions for people who are experiencing mental health issues or other social or lifestyle issues that are affecting wellbeing This service is available through participating GP practices in Oxfordshire and Wokingham. The individual can either self-refer into this service or speak to a GP/nurse at their local practice to be referred to the Oxfordshire or Wokingham Wellbeing Service.</a:t>
            </a:r>
          </a:p>
        </p:txBody>
      </p:sp>
      <p:sp>
        <p:nvSpPr>
          <p:cNvPr id="32" name="Rectangle 31">
            <a:extLst>
              <a:ext uri="{FF2B5EF4-FFF2-40B4-BE49-F238E27FC236}">
                <a16:creationId xmlns:a16="http://schemas.microsoft.com/office/drawing/2014/main" id="{A603BE8A-55D4-7615-E0B7-ADCE987370E9}"/>
              </a:ext>
            </a:extLst>
          </p:cNvPr>
          <p:cNvSpPr/>
          <p:nvPr/>
        </p:nvSpPr>
        <p:spPr>
          <a:xfrm>
            <a:off x="8006674" y="1916126"/>
            <a:ext cx="2975224" cy="1265131"/>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Reducing </a:t>
            </a:r>
            <a:r>
              <a:rPr lang="en-GB" sz="1100" b="1">
                <a:solidFill>
                  <a:schemeClr val="tx1"/>
                </a:solidFill>
              </a:rPr>
              <a:t>premature mortality though community outreach </a:t>
            </a:r>
            <a:r>
              <a:rPr lang="en-GB" sz="1100">
                <a:solidFill>
                  <a:schemeClr val="tx1"/>
                </a:solidFill>
              </a:rPr>
              <a:t>programmes in Berkshire West with local, targeted actions including increasing health checks, BP monitoring and promoting ‘active medicine’.</a:t>
            </a:r>
          </a:p>
        </p:txBody>
      </p:sp>
      <p:sp>
        <p:nvSpPr>
          <p:cNvPr id="43" name="Rectangle 42">
            <a:extLst>
              <a:ext uri="{FF2B5EF4-FFF2-40B4-BE49-F238E27FC236}">
                <a16:creationId xmlns:a16="http://schemas.microsoft.com/office/drawing/2014/main" id="{7C3EA602-DF24-8BFC-DA52-0C11817C524F}"/>
              </a:ext>
            </a:extLst>
          </p:cNvPr>
          <p:cNvSpPr/>
          <p:nvPr/>
        </p:nvSpPr>
        <p:spPr>
          <a:xfrm>
            <a:off x="1115581" y="1916126"/>
            <a:ext cx="2975224" cy="1265132"/>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GB" sz="1100">
                <a:solidFill>
                  <a:schemeClr val="tx1"/>
                </a:solidFill>
              </a:rPr>
              <a:t>Supporting Buckinghamshire’s ‘Opportunity Bucks’ programme, targeting the </a:t>
            </a:r>
            <a:r>
              <a:rPr lang="en-GB" sz="1100" b="1">
                <a:solidFill>
                  <a:schemeClr val="tx1"/>
                </a:solidFill>
              </a:rPr>
              <a:t>10 most deprived areas, </a:t>
            </a:r>
            <a:r>
              <a:rPr lang="en-GB" sz="1100">
                <a:solidFill>
                  <a:schemeClr val="tx1"/>
                </a:solidFill>
              </a:rPr>
              <a:t>actions including health checks for people with severe mental illness, preconception and maternity support for highest risk ethnic communities.</a:t>
            </a:r>
          </a:p>
        </p:txBody>
      </p:sp>
      <p:sp>
        <p:nvSpPr>
          <p:cNvPr id="46" name="Rectangle 45">
            <a:extLst>
              <a:ext uri="{FF2B5EF4-FFF2-40B4-BE49-F238E27FC236}">
                <a16:creationId xmlns:a16="http://schemas.microsoft.com/office/drawing/2014/main" id="{08746A53-F5BD-9161-876C-6C2010C1005A}"/>
              </a:ext>
            </a:extLst>
          </p:cNvPr>
          <p:cNvSpPr/>
          <p:nvPr/>
        </p:nvSpPr>
        <p:spPr>
          <a:xfrm>
            <a:off x="4561128" y="1916127"/>
            <a:ext cx="2975224" cy="1265131"/>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In Oxfordshire, supporting specific communities including people who are </a:t>
            </a:r>
            <a:r>
              <a:rPr lang="en-GB" sz="1100" b="1">
                <a:solidFill>
                  <a:schemeClr val="tx1"/>
                </a:solidFill>
              </a:rPr>
              <a:t>homeless</a:t>
            </a:r>
            <a:r>
              <a:rPr lang="en-GB" sz="1100">
                <a:solidFill>
                  <a:schemeClr val="tx1"/>
                </a:solidFill>
              </a:rPr>
              <a:t>, building partnerships and increasing community capacity with VCSE and local partners to deliver local </a:t>
            </a:r>
            <a:r>
              <a:rPr lang="en-GB" sz="1100" b="1">
                <a:solidFill>
                  <a:schemeClr val="tx1"/>
                </a:solidFill>
              </a:rPr>
              <a:t>Core20PLUS5 </a:t>
            </a:r>
            <a:r>
              <a:rPr lang="en-GB" sz="1100">
                <a:solidFill>
                  <a:schemeClr val="tx1"/>
                </a:solidFill>
              </a:rPr>
              <a:t>initiatives.</a:t>
            </a:r>
          </a:p>
        </p:txBody>
      </p:sp>
      <p:sp>
        <p:nvSpPr>
          <p:cNvPr id="5" name="Rectangle 4">
            <a:extLst>
              <a:ext uri="{FF2B5EF4-FFF2-40B4-BE49-F238E27FC236}">
                <a16:creationId xmlns:a16="http://schemas.microsoft.com/office/drawing/2014/main" id="{2D592FCF-48D4-E95C-27F3-B991A03B8B21}"/>
              </a:ext>
            </a:extLst>
          </p:cNvPr>
          <p:cNvSpPr/>
          <p:nvPr/>
        </p:nvSpPr>
        <p:spPr>
          <a:xfrm>
            <a:off x="1772977" y="1733527"/>
            <a:ext cx="1621566" cy="21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Buckinghamshire</a:t>
            </a:r>
          </a:p>
        </p:txBody>
      </p:sp>
      <p:sp>
        <p:nvSpPr>
          <p:cNvPr id="6" name="Rectangle 5">
            <a:extLst>
              <a:ext uri="{FF2B5EF4-FFF2-40B4-BE49-F238E27FC236}">
                <a16:creationId xmlns:a16="http://schemas.microsoft.com/office/drawing/2014/main" id="{0301F5DA-7103-B0FC-9295-3100193CBE7C}"/>
              </a:ext>
            </a:extLst>
          </p:cNvPr>
          <p:cNvSpPr/>
          <p:nvPr/>
        </p:nvSpPr>
        <p:spPr>
          <a:xfrm>
            <a:off x="5319360" y="1804001"/>
            <a:ext cx="1370799" cy="21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Oxfordshire</a:t>
            </a:r>
          </a:p>
        </p:txBody>
      </p:sp>
      <p:sp>
        <p:nvSpPr>
          <p:cNvPr id="7" name="Rectangle 6">
            <a:extLst>
              <a:ext uri="{FF2B5EF4-FFF2-40B4-BE49-F238E27FC236}">
                <a16:creationId xmlns:a16="http://schemas.microsoft.com/office/drawing/2014/main" id="{06B1D6CB-CB7E-87CE-2BAE-A6BB298B1DC9}"/>
              </a:ext>
            </a:extLst>
          </p:cNvPr>
          <p:cNvSpPr/>
          <p:nvPr/>
        </p:nvSpPr>
        <p:spPr>
          <a:xfrm>
            <a:off x="8808887" y="1804001"/>
            <a:ext cx="1370799" cy="21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Berkshire West</a:t>
            </a:r>
          </a:p>
        </p:txBody>
      </p:sp>
      <p:sp>
        <p:nvSpPr>
          <p:cNvPr id="8" name="Rectangle 7">
            <a:extLst>
              <a:ext uri="{FF2B5EF4-FFF2-40B4-BE49-F238E27FC236}">
                <a16:creationId xmlns:a16="http://schemas.microsoft.com/office/drawing/2014/main" id="{F94512B8-94A5-C95C-A92B-FF99B6B2AF95}"/>
              </a:ext>
            </a:extLst>
          </p:cNvPr>
          <p:cNvSpPr/>
          <p:nvPr/>
        </p:nvSpPr>
        <p:spPr>
          <a:xfrm>
            <a:off x="758580" y="5224321"/>
            <a:ext cx="4160223" cy="184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Oxfordshire Mind – Local Mental Health Charity </a:t>
            </a:r>
          </a:p>
        </p:txBody>
      </p:sp>
      <p:sp>
        <p:nvSpPr>
          <p:cNvPr id="9" name="Rectangle 8">
            <a:extLst>
              <a:ext uri="{FF2B5EF4-FFF2-40B4-BE49-F238E27FC236}">
                <a16:creationId xmlns:a16="http://schemas.microsoft.com/office/drawing/2014/main" id="{5ECE42FB-C6E3-D894-CB9A-11DE184EB3BC}"/>
              </a:ext>
            </a:extLst>
          </p:cNvPr>
          <p:cNvSpPr/>
          <p:nvPr/>
        </p:nvSpPr>
        <p:spPr>
          <a:xfrm>
            <a:off x="673976" y="3977674"/>
            <a:ext cx="8265989" cy="1106021"/>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spcAft>
                <a:spcPts val="600"/>
              </a:spcAft>
            </a:pPr>
            <a:r>
              <a:rPr lang="en-GB" sz="1100">
                <a:solidFill>
                  <a:schemeClr val="tx1"/>
                </a:solidFill>
              </a:rPr>
              <a:t>Working closely with the New Reading PCN, the Greater Reading Nepalese Community Association is supporting a group of GP practices to help raise awareness of ‘Know your Numbers Week’ by hosting a Pressure Station at its football tournament to encourage visitors to get a blood pressure check and further support. The GPs, along with their surgery staff and local volunteers conducted 90 mini health checks over the course of the tournament, measuring BMI, blood glucose and blood pressure. The team were able to promote health and preventative healthcare advice and identify new cases of possible hypertension and diabetes.  </a:t>
            </a:r>
          </a:p>
        </p:txBody>
      </p:sp>
      <p:sp>
        <p:nvSpPr>
          <p:cNvPr id="10" name="Rectangle 9">
            <a:extLst>
              <a:ext uri="{FF2B5EF4-FFF2-40B4-BE49-F238E27FC236}">
                <a16:creationId xmlns:a16="http://schemas.microsoft.com/office/drawing/2014/main" id="{DA30E108-2345-E502-AA19-0AA75A6E32A0}"/>
              </a:ext>
            </a:extLst>
          </p:cNvPr>
          <p:cNvSpPr/>
          <p:nvPr/>
        </p:nvSpPr>
        <p:spPr>
          <a:xfrm>
            <a:off x="670983" y="3933633"/>
            <a:ext cx="8487788" cy="68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200" b="1">
                <a:solidFill>
                  <a:schemeClr val="tx1"/>
                </a:solidFill>
              </a:rPr>
              <a:t>The Greater Reading Nepalese Community Association working with a cluster of GP practices in South Reading</a:t>
            </a:r>
          </a:p>
        </p:txBody>
      </p:sp>
      <p:sp>
        <p:nvSpPr>
          <p:cNvPr id="12" name="Rectangle: Top Corners Rounded 11">
            <a:extLst>
              <a:ext uri="{FF2B5EF4-FFF2-40B4-BE49-F238E27FC236}">
                <a16:creationId xmlns:a16="http://schemas.microsoft.com/office/drawing/2014/main" id="{90C5F123-65FC-0869-01AF-4EFABABBC681}"/>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4" name="TextBox 13">
            <a:extLst>
              <a:ext uri="{FF2B5EF4-FFF2-40B4-BE49-F238E27FC236}">
                <a16:creationId xmlns:a16="http://schemas.microsoft.com/office/drawing/2014/main" id="{3EB64505-57DB-8FFC-B04B-93EB7B3C9155}"/>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6" name="Rectangle: Top Corners Rounded 15">
            <a:extLst>
              <a:ext uri="{FF2B5EF4-FFF2-40B4-BE49-F238E27FC236}">
                <a16:creationId xmlns:a16="http://schemas.microsoft.com/office/drawing/2014/main" id="{7F4B8032-79BE-9DC2-2FAD-2F2253671D07}"/>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8" name="Rectangle: Top Corners Rounded 17">
            <a:extLst>
              <a:ext uri="{FF2B5EF4-FFF2-40B4-BE49-F238E27FC236}">
                <a16:creationId xmlns:a16="http://schemas.microsoft.com/office/drawing/2014/main" id="{88349165-22CB-AB4E-895A-FD8D560266D8}"/>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TextBox 19">
            <a:extLst>
              <a:ext uri="{FF2B5EF4-FFF2-40B4-BE49-F238E27FC236}">
                <a16:creationId xmlns:a16="http://schemas.microsoft.com/office/drawing/2014/main" id="{BF4E8899-C755-D52D-E1B7-9163D49A35B7}"/>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2" name="TextBox 21">
            <a:extLst>
              <a:ext uri="{FF2B5EF4-FFF2-40B4-BE49-F238E27FC236}">
                <a16:creationId xmlns:a16="http://schemas.microsoft.com/office/drawing/2014/main" id="{57C8D4E4-107E-3F2F-4D3F-B12E83A71D71}"/>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4" name="Rectangle: Top Corners Rounded 23">
            <a:extLst>
              <a:ext uri="{FF2B5EF4-FFF2-40B4-BE49-F238E27FC236}">
                <a16:creationId xmlns:a16="http://schemas.microsoft.com/office/drawing/2014/main" id="{DBB89354-9AA2-476F-38CC-2493486641B7}"/>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DE681D6D-037A-D902-F462-33F391F69DFC}"/>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Rectangle: Top Corners Rounded 34">
            <a:extLst>
              <a:ext uri="{FF2B5EF4-FFF2-40B4-BE49-F238E27FC236}">
                <a16:creationId xmlns:a16="http://schemas.microsoft.com/office/drawing/2014/main" id="{E433660F-6F97-696C-DEAE-D3E27735C8D9}"/>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TextBox 39">
            <a:extLst>
              <a:ext uri="{FF2B5EF4-FFF2-40B4-BE49-F238E27FC236}">
                <a16:creationId xmlns:a16="http://schemas.microsoft.com/office/drawing/2014/main" id="{919E42A5-A1D6-5341-D906-61DEF535063A}"/>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8" name="TextBox 47">
            <a:extLst>
              <a:ext uri="{FF2B5EF4-FFF2-40B4-BE49-F238E27FC236}">
                <a16:creationId xmlns:a16="http://schemas.microsoft.com/office/drawing/2014/main" id="{1BE222EE-87C2-E113-A3F6-C170171F2912}"/>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52" name="TextBox 51">
            <a:extLst>
              <a:ext uri="{FF2B5EF4-FFF2-40B4-BE49-F238E27FC236}">
                <a16:creationId xmlns:a16="http://schemas.microsoft.com/office/drawing/2014/main" id="{0AC1B7CB-C5FD-EAC9-DD75-EFD442C3C9C4}"/>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6" name="Rectangle: Top Corners Rounded 55">
            <a:extLst>
              <a:ext uri="{FF2B5EF4-FFF2-40B4-BE49-F238E27FC236}">
                <a16:creationId xmlns:a16="http://schemas.microsoft.com/office/drawing/2014/main" id="{41438F88-B479-1226-1A45-D62EBE2F5557}"/>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0" name="TextBox 59">
            <a:extLst>
              <a:ext uri="{FF2B5EF4-FFF2-40B4-BE49-F238E27FC236}">
                <a16:creationId xmlns:a16="http://schemas.microsoft.com/office/drawing/2014/main" id="{B1D2AFD6-689F-56D2-B38A-F5B98737C30E}"/>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277100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B8225C-8A57-3659-3552-BF619902EF5B}"/>
              </a:ext>
            </a:extLst>
          </p:cNvPr>
          <p:cNvSpPr>
            <a:spLocks noGrp="1"/>
          </p:cNvSpPr>
          <p:nvPr>
            <p:ph type="title"/>
          </p:nvPr>
        </p:nvSpPr>
        <p:spPr/>
        <p:txBody>
          <a:bodyPr/>
          <a:lstStyle/>
          <a:p>
            <a:r>
              <a:rPr lang="en-GB"/>
              <a:t>Approach to developing the primary care strategy </a:t>
            </a:r>
          </a:p>
        </p:txBody>
      </p:sp>
      <p:grpSp>
        <p:nvGrpSpPr>
          <p:cNvPr id="4" name="Group 3">
            <a:extLst>
              <a:ext uri="{FF2B5EF4-FFF2-40B4-BE49-F238E27FC236}">
                <a16:creationId xmlns:a16="http://schemas.microsoft.com/office/drawing/2014/main" id="{AAE8917C-CCC4-6C19-9FA7-CAD19A37DB05}"/>
              </a:ext>
            </a:extLst>
          </p:cNvPr>
          <p:cNvGrpSpPr/>
          <p:nvPr/>
        </p:nvGrpSpPr>
        <p:grpSpPr>
          <a:xfrm>
            <a:off x="1" y="1320637"/>
            <a:ext cx="12192003" cy="3242680"/>
            <a:chOff x="-349265" y="1321333"/>
            <a:chExt cx="14055259" cy="3738252"/>
          </a:xfrm>
        </p:grpSpPr>
        <p:sp>
          <p:nvSpPr>
            <p:cNvPr id="5" name="Freeform: Shape 4">
              <a:extLst>
                <a:ext uri="{FF2B5EF4-FFF2-40B4-BE49-F238E27FC236}">
                  <a16:creationId xmlns:a16="http://schemas.microsoft.com/office/drawing/2014/main" id="{4E664CEB-46B1-ABB2-6388-0FCDF44944FD}"/>
                </a:ext>
              </a:extLst>
            </p:cNvPr>
            <p:cNvSpPr/>
            <p:nvPr/>
          </p:nvSpPr>
          <p:spPr>
            <a:xfrm>
              <a:off x="8333958" y="1339089"/>
              <a:ext cx="795518" cy="1919229"/>
            </a:xfrm>
            <a:custGeom>
              <a:avLst/>
              <a:gdLst>
                <a:gd name="connsiteX0" fmla="*/ 627613 w 795518"/>
                <a:gd name="connsiteY0" fmla="*/ 959504 h 1919229"/>
                <a:gd name="connsiteX1" fmla="*/ 0 w 795518"/>
                <a:gd name="connsiteY1" fmla="*/ 1747448 h 1919229"/>
                <a:gd name="connsiteX2" fmla="*/ 0 w 795518"/>
                <a:gd name="connsiteY2" fmla="*/ 1919206 h 1919229"/>
                <a:gd name="connsiteX3" fmla="*/ 778381 w 795518"/>
                <a:gd name="connsiteY3" fmla="*/ 778354 h 1919229"/>
                <a:gd name="connsiteX4" fmla="*/ 0 w 795518"/>
                <a:gd name="connsiteY4" fmla="*/ -23 h 1919229"/>
                <a:gd name="connsiteX5" fmla="*/ 0 w 795518"/>
                <a:gd name="connsiteY5" fmla="*/ 171560 h 1919229"/>
                <a:gd name="connsiteX6" fmla="*/ 627613 w 795518"/>
                <a:gd name="connsiteY6" fmla="*/ 959504 h 191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518" h="1919229">
                  <a:moveTo>
                    <a:pt x="627613" y="959504"/>
                  </a:moveTo>
                  <a:cubicBezTo>
                    <a:pt x="627120" y="1336160"/>
                    <a:pt x="367004" y="1662729"/>
                    <a:pt x="0" y="1747448"/>
                  </a:cubicBezTo>
                  <a:lnTo>
                    <a:pt x="0" y="1919206"/>
                  </a:lnTo>
                  <a:cubicBezTo>
                    <a:pt x="529972" y="1819105"/>
                    <a:pt x="878465" y="1308334"/>
                    <a:pt x="778381" y="778354"/>
                  </a:cubicBezTo>
                  <a:cubicBezTo>
                    <a:pt x="703788" y="383450"/>
                    <a:pt x="394904" y="74561"/>
                    <a:pt x="0" y="-23"/>
                  </a:cubicBezTo>
                  <a:lnTo>
                    <a:pt x="0" y="171560"/>
                  </a:lnTo>
                  <a:cubicBezTo>
                    <a:pt x="367004" y="256277"/>
                    <a:pt x="627120" y="582855"/>
                    <a:pt x="627613" y="959504"/>
                  </a:cubicBezTo>
                  <a:close/>
                </a:path>
              </a:pathLst>
            </a:custGeom>
            <a:solidFill>
              <a:srgbClr val="ACEAFF"/>
            </a:solidFill>
            <a:ln w="17576"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5C05F860-D792-5D69-AB79-D0C242C2592C}"/>
                </a:ext>
              </a:extLst>
            </p:cNvPr>
            <p:cNvSpPr/>
            <p:nvPr/>
          </p:nvSpPr>
          <p:spPr>
            <a:xfrm>
              <a:off x="-349265" y="1322388"/>
              <a:ext cx="4519005" cy="167890"/>
            </a:xfrm>
            <a:custGeom>
              <a:avLst/>
              <a:gdLst>
                <a:gd name="connsiteX0" fmla="*/ 0 w 2230926"/>
                <a:gd name="connsiteY0" fmla="*/ 0 h 167890"/>
                <a:gd name="connsiteX1" fmla="*/ 2230926 w 2230926"/>
                <a:gd name="connsiteY1" fmla="*/ 0 h 167890"/>
                <a:gd name="connsiteX2" fmla="*/ 2230926 w 2230926"/>
                <a:gd name="connsiteY2" fmla="*/ 167891 h 167890"/>
                <a:gd name="connsiteX3" fmla="*/ 0 w 2230926"/>
                <a:gd name="connsiteY3" fmla="*/ 167891 h 167890"/>
              </a:gdLst>
              <a:ahLst/>
              <a:cxnLst>
                <a:cxn ang="0">
                  <a:pos x="connsiteX0" y="connsiteY0"/>
                </a:cxn>
                <a:cxn ang="0">
                  <a:pos x="connsiteX1" y="connsiteY1"/>
                </a:cxn>
                <a:cxn ang="0">
                  <a:pos x="connsiteX2" y="connsiteY2"/>
                </a:cxn>
                <a:cxn ang="0">
                  <a:pos x="connsiteX3" y="connsiteY3"/>
                </a:cxn>
              </a:cxnLst>
              <a:rect l="l" t="t" r="r" b="b"/>
              <a:pathLst>
                <a:path w="2230926" h="167890">
                  <a:moveTo>
                    <a:pt x="0" y="0"/>
                  </a:moveTo>
                  <a:lnTo>
                    <a:pt x="2230926" y="0"/>
                  </a:lnTo>
                  <a:lnTo>
                    <a:pt x="2230926" y="167891"/>
                  </a:lnTo>
                  <a:lnTo>
                    <a:pt x="0" y="167891"/>
                  </a:lnTo>
                  <a:close/>
                </a:path>
              </a:pathLst>
            </a:custGeom>
            <a:solidFill>
              <a:schemeClr val="accent2"/>
            </a:solidFill>
            <a:ln w="17576"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4D2602B-53B4-9C42-2F37-A819C6BFDDED}"/>
                </a:ext>
              </a:extLst>
            </p:cNvPr>
            <p:cNvSpPr/>
            <p:nvPr/>
          </p:nvSpPr>
          <p:spPr>
            <a:xfrm>
              <a:off x="6251760" y="3086560"/>
              <a:ext cx="2082197" cy="188283"/>
            </a:xfrm>
            <a:custGeom>
              <a:avLst/>
              <a:gdLst>
                <a:gd name="connsiteX0" fmla="*/ 1901298 w 2082197"/>
                <a:gd name="connsiteY0" fmla="*/ 20370 h 188283"/>
                <a:gd name="connsiteX1" fmla="*/ 0 w 2082197"/>
                <a:gd name="connsiteY1" fmla="*/ 20370 h 188283"/>
                <a:gd name="connsiteX2" fmla="*/ 0 w 2082197"/>
                <a:gd name="connsiteY2" fmla="*/ 188261 h 188283"/>
                <a:gd name="connsiteX3" fmla="*/ 1901298 w 2082197"/>
                <a:gd name="connsiteY3" fmla="*/ 188261 h 188283"/>
                <a:gd name="connsiteX4" fmla="*/ 2082197 w 2082197"/>
                <a:gd name="connsiteY4" fmla="*/ 171735 h 188283"/>
                <a:gd name="connsiteX5" fmla="*/ 2082197 w 2082197"/>
                <a:gd name="connsiteY5" fmla="*/ -23 h 188283"/>
                <a:gd name="connsiteX6" fmla="*/ 1901298 w 2082197"/>
                <a:gd name="connsiteY6" fmla="*/ 20370 h 18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197" h="188283">
                  <a:moveTo>
                    <a:pt x="1901298" y="20370"/>
                  </a:moveTo>
                  <a:lnTo>
                    <a:pt x="0" y="20370"/>
                  </a:lnTo>
                  <a:lnTo>
                    <a:pt x="0" y="188261"/>
                  </a:lnTo>
                  <a:lnTo>
                    <a:pt x="1901298" y="188261"/>
                  </a:lnTo>
                  <a:cubicBezTo>
                    <a:pt x="1961967" y="188278"/>
                    <a:pt x="2022531" y="182741"/>
                    <a:pt x="2082197" y="171735"/>
                  </a:cubicBezTo>
                  <a:lnTo>
                    <a:pt x="2082197" y="-23"/>
                  </a:lnTo>
                  <a:cubicBezTo>
                    <a:pt x="2022864" y="13566"/>
                    <a:pt x="1962178" y="20423"/>
                    <a:pt x="1901298" y="20370"/>
                  </a:cubicBezTo>
                  <a:close/>
                </a:path>
              </a:pathLst>
            </a:custGeom>
            <a:solidFill>
              <a:schemeClr val="accent4"/>
            </a:solidFill>
            <a:ln w="17576"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AE947DD-025E-4AD0-1CE2-65BF5DCB2974}"/>
                </a:ext>
              </a:extLst>
            </p:cNvPr>
            <p:cNvSpPr/>
            <p:nvPr/>
          </p:nvSpPr>
          <p:spPr>
            <a:xfrm>
              <a:off x="6251760" y="4891694"/>
              <a:ext cx="2082197" cy="167890"/>
            </a:xfrm>
            <a:custGeom>
              <a:avLst/>
              <a:gdLst>
                <a:gd name="connsiteX0" fmla="*/ 0 w 2082197"/>
                <a:gd name="connsiteY0" fmla="*/ 0 h 167890"/>
                <a:gd name="connsiteX1" fmla="*/ 2082198 w 2082197"/>
                <a:gd name="connsiteY1" fmla="*/ 0 h 167890"/>
                <a:gd name="connsiteX2" fmla="*/ 2082198 w 2082197"/>
                <a:gd name="connsiteY2" fmla="*/ 167891 h 167890"/>
                <a:gd name="connsiteX3" fmla="*/ 0 w 2082197"/>
                <a:gd name="connsiteY3" fmla="*/ 167891 h 167890"/>
              </a:gdLst>
              <a:ahLst/>
              <a:cxnLst>
                <a:cxn ang="0">
                  <a:pos x="connsiteX0" y="connsiteY0"/>
                </a:cxn>
                <a:cxn ang="0">
                  <a:pos x="connsiteX1" y="connsiteY1"/>
                </a:cxn>
                <a:cxn ang="0">
                  <a:pos x="connsiteX2" y="connsiteY2"/>
                </a:cxn>
                <a:cxn ang="0">
                  <a:pos x="connsiteX3" y="connsiteY3"/>
                </a:cxn>
              </a:cxnLst>
              <a:rect l="l" t="t" r="r" b="b"/>
              <a:pathLst>
                <a:path w="2082197" h="167890">
                  <a:moveTo>
                    <a:pt x="0" y="0"/>
                  </a:moveTo>
                  <a:lnTo>
                    <a:pt x="2082198" y="0"/>
                  </a:lnTo>
                  <a:lnTo>
                    <a:pt x="2082198" y="167891"/>
                  </a:lnTo>
                  <a:lnTo>
                    <a:pt x="0" y="167891"/>
                  </a:lnTo>
                  <a:close/>
                </a:path>
              </a:pathLst>
            </a:custGeom>
            <a:solidFill>
              <a:schemeClr val="accent5"/>
            </a:solidFill>
            <a:ln w="17576"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BCED9F57-B63D-629E-FA2D-222169C76AA4}"/>
                </a:ext>
              </a:extLst>
            </p:cNvPr>
            <p:cNvSpPr/>
            <p:nvPr/>
          </p:nvSpPr>
          <p:spPr>
            <a:xfrm>
              <a:off x="8333956" y="4891694"/>
              <a:ext cx="5372038" cy="167890"/>
            </a:xfrm>
            <a:custGeom>
              <a:avLst/>
              <a:gdLst>
                <a:gd name="connsiteX0" fmla="*/ 0 w 2230926"/>
                <a:gd name="connsiteY0" fmla="*/ 0 h 167890"/>
                <a:gd name="connsiteX1" fmla="*/ 2230926 w 2230926"/>
                <a:gd name="connsiteY1" fmla="*/ 0 h 167890"/>
                <a:gd name="connsiteX2" fmla="*/ 2230926 w 2230926"/>
                <a:gd name="connsiteY2" fmla="*/ 167891 h 167890"/>
                <a:gd name="connsiteX3" fmla="*/ 0 w 2230926"/>
                <a:gd name="connsiteY3" fmla="*/ 167891 h 167890"/>
              </a:gdLst>
              <a:ahLst/>
              <a:cxnLst>
                <a:cxn ang="0">
                  <a:pos x="connsiteX0" y="connsiteY0"/>
                </a:cxn>
                <a:cxn ang="0">
                  <a:pos x="connsiteX1" y="connsiteY1"/>
                </a:cxn>
                <a:cxn ang="0">
                  <a:pos x="connsiteX2" y="connsiteY2"/>
                </a:cxn>
                <a:cxn ang="0">
                  <a:pos x="connsiteX3" y="connsiteY3"/>
                </a:cxn>
              </a:cxnLst>
              <a:rect l="l" t="t" r="r" b="b"/>
              <a:pathLst>
                <a:path w="2230926" h="167890">
                  <a:moveTo>
                    <a:pt x="0" y="0"/>
                  </a:moveTo>
                  <a:lnTo>
                    <a:pt x="2230926" y="0"/>
                  </a:lnTo>
                  <a:lnTo>
                    <a:pt x="2230926" y="167891"/>
                  </a:lnTo>
                  <a:lnTo>
                    <a:pt x="0" y="167891"/>
                  </a:lnTo>
                  <a:close/>
                </a:path>
              </a:pathLst>
            </a:custGeom>
            <a:solidFill>
              <a:schemeClr val="tx2"/>
            </a:solidFill>
            <a:ln w="17576"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8D2466A1-C626-6F7E-F8C9-0B54553C8F81}"/>
                </a:ext>
              </a:extLst>
            </p:cNvPr>
            <p:cNvSpPr/>
            <p:nvPr/>
          </p:nvSpPr>
          <p:spPr>
            <a:xfrm>
              <a:off x="4169739" y="4871301"/>
              <a:ext cx="2082021" cy="188284"/>
            </a:xfrm>
            <a:custGeom>
              <a:avLst/>
              <a:gdLst>
                <a:gd name="connsiteX0" fmla="*/ 180724 w 2082021"/>
                <a:gd name="connsiteY0" fmla="*/ 20370 h 188284"/>
                <a:gd name="connsiteX1" fmla="*/ 0 w 2082021"/>
                <a:gd name="connsiteY1" fmla="*/ -23 h 188284"/>
                <a:gd name="connsiteX2" fmla="*/ 0 w 2082021"/>
                <a:gd name="connsiteY2" fmla="*/ 171560 h 188284"/>
                <a:gd name="connsiteX3" fmla="*/ 180724 w 2082021"/>
                <a:gd name="connsiteY3" fmla="*/ 188261 h 188284"/>
                <a:gd name="connsiteX4" fmla="*/ 2082022 w 2082021"/>
                <a:gd name="connsiteY4" fmla="*/ 188261 h 188284"/>
                <a:gd name="connsiteX5" fmla="*/ 2082022 w 2082021"/>
                <a:gd name="connsiteY5" fmla="*/ 20370 h 18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021" h="188284">
                  <a:moveTo>
                    <a:pt x="180724" y="20370"/>
                  </a:moveTo>
                  <a:cubicBezTo>
                    <a:pt x="119914" y="20423"/>
                    <a:pt x="59280" y="13584"/>
                    <a:pt x="0" y="-23"/>
                  </a:cubicBezTo>
                  <a:lnTo>
                    <a:pt x="0" y="171560"/>
                  </a:lnTo>
                  <a:cubicBezTo>
                    <a:pt x="59597" y="182723"/>
                    <a:pt x="120090" y="188314"/>
                    <a:pt x="180724" y="188261"/>
                  </a:cubicBezTo>
                  <a:lnTo>
                    <a:pt x="2082022" y="188261"/>
                  </a:lnTo>
                  <a:lnTo>
                    <a:pt x="2082022" y="20370"/>
                  </a:lnTo>
                  <a:close/>
                </a:path>
              </a:pathLst>
            </a:custGeom>
            <a:solidFill>
              <a:schemeClr val="accent5"/>
            </a:solidFill>
            <a:ln w="17576"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086F2EB9-AE65-D612-C7D2-82A5A4840BBF}"/>
                </a:ext>
              </a:extLst>
            </p:cNvPr>
            <p:cNvSpPr/>
            <p:nvPr/>
          </p:nvSpPr>
          <p:spPr>
            <a:xfrm>
              <a:off x="4169739" y="3106953"/>
              <a:ext cx="2082021" cy="189338"/>
            </a:xfrm>
            <a:custGeom>
              <a:avLst/>
              <a:gdLst>
                <a:gd name="connsiteX0" fmla="*/ 180724 w 2082021"/>
                <a:gd name="connsiteY0" fmla="*/ 167868 h 189338"/>
                <a:gd name="connsiteX1" fmla="*/ 2082022 w 2082021"/>
                <a:gd name="connsiteY1" fmla="*/ 167868 h 189338"/>
                <a:gd name="connsiteX2" fmla="*/ 2082022 w 2082021"/>
                <a:gd name="connsiteY2" fmla="*/ -23 h 189338"/>
                <a:gd name="connsiteX3" fmla="*/ 180724 w 2082021"/>
                <a:gd name="connsiteY3" fmla="*/ -23 h 189338"/>
                <a:gd name="connsiteX4" fmla="*/ 0 w 2082021"/>
                <a:gd name="connsiteY4" fmla="*/ 17557 h 189338"/>
                <a:gd name="connsiteX5" fmla="*/ 0 w 2082021"/>
                <a:gd name="connsiteY5" fmla="*/ 189316 h 189338"/>
                <a:gd name="connsiteX6" fmla="*/ 180724 w 2082021"/>
                <a:gd name="connsiteY6" fmla="*/ 167868 h 18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021" h="189338">
                  <a:moveTo>
                    <a:pt x="180724" y="167868"/>
                  </a:moveTo>
                  <a:lnTo>
                    <a:pt x="2082022" y="167868"/>
                  </a:lnTo>
                  <a:lnTo>
                    <a:pt x="2082022" y="-23"/>
                  </a:lnTo>
                  <a:lnTo>
                    <a:pt x="180724" y="-23"/>
                  </a:lnTo>
                  <a:cubicBezTo>
                    <a:pt x="120073" y="311"/>
                    <a:pt x="59579" y="6183"/>
                    <a:pt x="0" y="17557"/>
                  </a:cubicBezTo>
                  <a:lnTo>
                    <a:pt x="0" y="189316"/>
                  </a:lnTo>
                  <a:cubicBezTo>
                    <a:pt x="59245" y="175357"/>
                    <a:pt x="119862" y="168167"/>
                    <a:pt x="180724" y="167868"/>
                  </a:cubicBezTo>
                  <a:close/>
                </a:path>
              </a:pathLst>
            </a:custGeom>
            <a:solidFill>
              <a:schemeClr val="accent4"/>
            </a:solidFill>
            <a:ln w="17576"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4EA0A057-C7BB-DC73-B524-CF566EAD3BED}"/>
                </a:ext>
              </a:extLst>
            </p:cNvPr>
            <p:cNvSpPr/>
            <p:nvPr/>
          </p:nvSpPr>
          <p:spPr>
            <a:xfrm>
              <a:off x="4169739" y="1322388"/>
              <a:ext cx="2082197" cy="167890"/>
            </a:xfrm>
            <a:custGeom>
              <a:avLst/>
              <a:gdLst>
                <a:gd name="connsiteX0" fmla="*/ 0 w 2082197"/>
                <a:gd name="connsiteY0" fmla="*/ 0 h 167890"/>
                <a:gd name="connsiteX1" fmla="*/ 2082198 w 2082197"/>
                <a:gd name="connsiteY1" fmla="*/ 0 h 167890"/>
                <a:gd name="connsiteX2" fmla="*/ 2082198 w 2082197"/>
                <a:gd name="connsiteY2" fmla="*/ 167891 h 167890"/>
                <a:gd name="connsiteX3" fmla="*/ 0 w 2082197"/>
                <a:gd name="connsiteY3" fmla="*/ 167891 h 167890"/>
              </a:gdLst>
              <a:ahLst/>
              <a:cxnLst>
                <a:cxn ang="0">
                  <a:pos x="connsiteX0" y="connsiteY0"/>
                </a:cxn>
                <a:cxn ang="0">
                  <a:pos x="connsiteX1" y="connsiteY1"/>
                </a:cxn>
                <a:cxn ang="0">
                  <a:pos x="connsiteX2" y="connsiteY2"/>
                </a:cxn>
                <a:cxn ang="0">
                  <a:pos x="connsiteX3" y="connsiteY3"/>
                </a:cxn>
              </a:cxnLst>
              <a:rect l="l" t="t" r="r" b="b"/>
              <a:pathLst>
                <a:path w="2082197" h="167890">
                  <a:moveTo>
                    <a:pt x="0" y="0"/>
                  </a:moveTo>
                  <a:lnTo>
                    <a:pt x="2082198" y="0"/>
                  </a:lnTo>
                  <a:lnTo>
                    <a:pt x="2082198" y="167891"/>
                  </a:lnTo>
                  <a:lnTo>
                    <a:pt x="0" y="167891"/>
                  </a:lnTo>
                  <a:close/>
                </a:path>
              </a:pathLst>
            </a:custGeom>
            <a:solidFill>
              <a:schemeClr val="accent1"/>
            </a:solidFill>
            <a:ln w="17576"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197BFA7-22D5-1AFA-DF63-D714F21C148E}"/>
                </a:ext>
              </a:extLst>
            </p:cNvPr>
            <p:cNvSpPr/>
            <p:nvPr/>
          </p:nvSpPr>
          <p:spPr>
            <a:xfrm>
              <a:off x="3374220" y="3123654"/>
              <a:ext cx="795518" cy="1919229"/>
            </a:xfrm>
            <a:custGeom>
              <a:avLst/>
              <a:gdLst>
                <a:gd name="connsiteX0" fmla="*/ 167906 w 795518"/>
                <a:gd name="connsiteY0" fmla="*/ 959680 h 1919229"/>
                <a:gd name="connsiteX1" fmla="*/ 795519 w 795518"/>
                <a:gd name="connsiteY1" fmla="*/ 171735 h 1919229"/>
                <a:gd name="connsiteX2" fmla="*/ 795519 w 795518"/>
                <a:gd name="connsiteY2" fmla="*/ -23 h 1919229"/>
                <a:gd name="connsiteX3" fmla="*/ 17142 w 795518"/>
                <a:gd name="connsiteY3" fmla="*/ 1140826 h 1919229"/>
                <a:gd name="connsiteX4" fmla="*/ 795519 w 795518"/>
                <a:gd name="connsiteY4" fmla="*/ 1919207 h 1919229"/>
                <a:gd name="connsiteX5" fmla="*/ 795519 w 795518"/>
                <a:gd name="connsiteY5" fmla="*/ 1747624 h 1919229"/>
                <a:gd name="connsiteX6" fmla="*/ 167906 w 795518"/>
                <a:gd name="connsiteY6" fmla="*/ 959680 h 191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518" h="1919229">
                  <a:moveTo>
                    <a:pt x="167906" y="959680"/>
                  </a:moveTo>
                  <a:cubicBezTo>
                    <a:pt x="168394" y="583024"/>
                    <a:pt x="428515" y="256454"/>
                    <a:pt x="795519" y="171735"/>
                  </a:cubicBezTo>
                  <a:lnTo>
                    <a:pt x="795519" y="-23"/>
                  </a:lnTo>
                  <a:cubicBezTo>
                    <a:pt x="265537" y="100079"/>
                    <a:pt x="-82953" y="610854"/>
                    <a:pt x="17142" y="1140826"/>
                  </a:cubicBezTo>
                  <a:cubicBezTo>
                    <a:pt x="91726" y="1535730"/>
                    <a:pt x="400615" y="1844631"/>
                    <a:pt x="795519" y="1919207"/>
                  </a:cubicBezTo>
                  <a:lnTo>
                    <a:pt x="795519" y="1747624"/>
                  </a:lnTo>
                  <a:cubicBezTo>
                    <a:pt x="428515" y="1662905"/>
                    <a:pt x="168394" y="1336335"/>
                    <a:pt x="167906" y="959680"/>
                  </a:cubicBezTo>
                  <a:close/>
                </a:path>
              </a:pathLst>
            </a:custGeom>
            <a:solidFill>
              <a:schemeClr val="accent3"/>
            </a:solidFill>
            <a:ln w="17576"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150CD03-CD73-F328-2BE1-410EAB6BC981}"/>
                </a:ext>
              </a:extLst>
            </p:cNvPr>
            <p:cNvSpPr/>
            <p:nvPr/>
          </p:nvSpPr>
          <p:spPr>
            <a:xfrm>
              <a:off x="6251760" y="1321333"/>
              <a:ext cx="2082197" cy="189338"/>
            </a:xfrm>
            <a:custGeom>
              <a:avLst/>
              <a:gdLst>
                <a:gd name="connsiteX0" fmla="*/ 1901298 w 2082197"/>
                <a:gd name="connsiteY0" fmla="*/ 168923 h 189338"/>
                <a:gd name="connsiteX1" fmla="*/ 2082197 w 2082197"/>
                <a:gd name="connsiteY1" fmla="*/ 189316 h 189338"/>
                <a:gd name="connsiteX2" fmla="*/ 2082197 w 2082197"/>
                <a:gd name="connsiteY2" fmla="*/ 17557 h 189338"/>
                <a:gd name="connsiteX3" fmla="*/ 1901298 w 2082197"/>
                <a:gd name="connsiteY3" fmla="*/ -23 h 189338"/>
                <a:gd name="connsiteX4" fmla="*/ 0 w 2082197"/>
                <a:gd name="connsiteY4" fmla="*/ -23 h 189338"/>
                <a:gd name="connsiteX5" fmla="*/ 0 w 2082197"/>
                <a:gd name="connsiteY5" fmla="*/ 167868 h 18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197" h="189338">
                  <a:moveTo>
                    <a:pt x="1901298" y="168923"/>
                  </a:moveTo>
                  <a:cubicBezTo>
                    <a:pt x="1962178" y="168877"/>
                    <a:pt x="2022864" y="175717"/>
                    <a:pt x="2082197" y="189316"/>
                  </a:cubicBezTo>
                  <a:lnTo>
                    <a:pt x="2082197" y="17557"/>
                  </a:lnTo>
                  <a:cubicBezTo>
                    <a:pt x="2022565" y="6111"/>
                    <a:pt x="1962019" y="227"/>
                    <a:pt x="1901298" y="-23"/>
                  </a:cubicBezTo>
                  <a:lnTo>
                    <a:pt x="0" y="-23"/>
                  </a:lnTo>
                  <a:lnTo>
                    <a:pt x="0" y="167868"/>
                  </a:lnTo>
                  <a:close/>
                </a:path>
              </a:pathLst>
            </a:custGeom>
            <a:solidFill>
              <a:schemeClr val="accent1"/>
            </a:solidFill>
            <a:ln w="17576" cap="flat">
              <a:noFill/>
              <a:prstDash val="solid"/>
              <a:miter/>
            </a:ln>
          </p:spPr>
          <p:txBody>
            <a:bodyPr rtlCol="0" anchor="ctr"/>
            <a:lstStyle/>
            <a:p>
              <a:endParaRPr lang="en-GB"/>
            </a:p>
          </p:txBody>
        </p:sp>
      </p:grpSp>
      <p:sp>
        <p:nvSpPr>
          <p:cNvPr id="15" name="TextBox 14">
            <a:extLst>
              <a:ext uri="{FF2B5EF4-FFF2-40B4-BE49-F238E27FC236}">
                <a16:creationId xmlns:a16="http://schemas.microsoft.com/office/drawing/2014/main" id="{5BA570E7-E94C-E509-EBA0-E75D9E2C91D7}"/>
              </a:ext>
            </a:extLst>
          </p:cNvPr>
          <p:cNvSpPr txBox="1"/>
          <p:nvPr/>
        </p:nvSpPr>
        <p:spPr>
          <a:xfrm>
            <a:off x="605008" y="1694554"/>
            <a:ext cx="2211671" cy="488147"/>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a:ln>
                  <a:noFill/>
                </a:ln>
                <a:solidFill>
                  <a:srgbClr val="00338D"/>
                </a:solidFill>
                <a:effectLst/>
                <a:uLnTx/>
                <a:uFillTx/>
                <a:latin typeface="Arial"/>
                <a:ea typeface="+mn-ea"/>
                <a:cs typeface="+mn-cs"/>
              </a:rPr>
              <a:t>National guidance such as The Fuller Stocktake</a:t>
            </a:r>
          </a:p>
        </p:txBody>
      </p:sp>
      <p:sp>
        <p:nvSpPr>
          <p:cNvPr id="17" name="TextBox 16">
            <a:extLst>
              <a:ext uri="{FF2B5EF4-FFF2-40B4-BE49-F238E27FC236}">
                <a16:creationId xmlns:a16="http://schemas.microsoft.com/office/drawing/2014/main" id="{72B977D3-8F25-2D24-53A5-82446788F9E6}"/>
              </a:ext>
            </a:extLst>
          </p:cNvPr>
          <p:cNvSpPr txBox="1"/>
          <p:nvPr/>
        </p:nvSpPr>
        <p:spPr>
          <a:xfrm>
            <a:off x="7688854" y="2951660"/>
            <a:ext cx="3969746" cy="1347485"/>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a:ln>
                  <a:noFill/>
                </a:ln>
                <a:solidFill>
                  <a:srgbClr val="00338D"/>
                </a:solidFill>
                <a:effectLst/>
                <a:uLnTx/>
                <a:uFillTx/>
                <a:latin typeface="Arial"/>
                <a:ea typeface="+mn-ea"/>
                <a:cs typeface="+mn-cs"/>
              </a:rPr>
              <a:t>Building our understanding on the current state of Primary Care </a:t>
            </a:r>
          </a:p>
          <a:p>
            <a:pPr>
              <a:lnSpc>
                <a:spcPct val="110000"/>
              </a:lnSpc>
              <a:spcAft>
                <a:spcPts val="300"/>
              </a:spcAft>
            </a:pPr>
            <a:r>
              <a:rPr lang="en-GB" sz="1200" kern="1200">
                <a:solidFill>
                  <a:srgbClr val="00338D"/>
                </a:solidFill>
                <a:effectLst/>
                <a:latin typeface="Arial" panose="020B0604020202020204" pitchFamily="34" charset="0"/>
                <a:ea typeface="Times New Roman" panose="02020603050405020304" pitchFamily="18" charset="0"/>
                <a:cs typeface="Times New Roman" panose="02020603050405020304" pitchFamily="18" charset="0"/>
              </a:rPr>
              <a:t>Carried out focus groups with key stakeholders (including core clinical groups and patients), and successfully seeking views from the four pillars of Primary Care through a shared survey approach.</a:t>
            </a:r>
            <a:endParaRPr lang="en-GB" sz="1200">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3263AF54-5654-1330-2DA4-9AFFB8569063}"/>
              </a:ext>
            </a:extLst>
          </p:cNvPr>
          <p:cNvSpPr txBox="1"/>
          <p:nvPr/>
        </p:nvSpPr>
        <p:spPr>
          <a:xfrm>
            <a:off x="900460" y="3029996"/>
            <a:ext cx="2350056" cy="129234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lang="en-GB" sz="1500" b="1" kern="1200">
                <a:solidFill>
                  <a:srgbClr val="00338D"/>
                </a:solidFill>
                <a:latin typeface="Arial"/>
                <a:ea typeface="+mn-ea"/>
                <a:cs typeface="+mn-cs"/>
              </a:rPr>
              <a:t>System-wide workshop</a:t>
            </a:r>
            <a:endParaRPr kumimoji="0" lang="en-GB" sz="1500" b="1" i="0" u="none" strike="noStrike" kern="1200" cap="none" spc="0" normalizeH="0" baseline="0" noProof="0">
              <a:ln>
                <a:noFill/>
              </a:ln>
              <a:solidFill>
                <a:srgbClr val="00338D"/>
              </a:solidFill>
              <a:effectLst/>
              <a:uLnTx/>
              <a:uFillTx/>
              <a:latin typeface="Arial"/>
              <a:ea typeface="+mn-ea"/>
              <a:cs typeface="+mn-cs"/>
            </a:endParaRPr>
          </a:p>
          <a:p>
            <a:pPr marL="0" marR="0" lvl="0" indent="0" algn="l" defTabSz="914400" rtl="0" eaLnBrk="1" fontAlgn="auto" latinLnBrk="0" hangingPunct="1">
              <a:lnSpc>
                <a:spcPct val="110000"/>
              </a:lnSpc>
              <a:spcBef>
                <a:spcPts val="0"/>
              </a:spcBef>
              <a:spcAft>
                <a:spcPts val="300"/>
              </a:spcAft>
              <a:buClrTx/>
              <a:buSzTx/>
              <a:buFontTx/>
              <a:buNone/>
              <a:tabLst/>
              <a:defRPr/>
            </a:pPr>
            <a:r>
              <a:rPr lang="en-GB" sz="1200" kern="1200">
                <a:solidFill>
                  <a:srgbClr val="00338D"/>
                </a:solidFill>
                <a:latin typeface="Arial"/>
                <a:ea typeface="+mn-ea"/>
                <a:cs typeface="+mn-cs"/>
              </a:rPr>
              <a:t>Bringing together over 130 stakeholders from across the system to discuss the future vision and opportunities for the model of Primary Care. </a:t>
            </a:r>
            <a:endParaRPr kumimoji="0" lang="en-GB" sz="1200" b="0" i="0" u="none" strike="noStrike" kern="1200" cap="none" spc="0" normalizeH="0" baseline="0" noProof="0">
              <a:ln>
                <a:noFill/>
              </a:ln>
              <a:solidFill>
                <a:srgbClr val="00338D"/>
              </a:solidFill>
              <a:effectLst/>
              <a:uLnTx/>
              <a:uFillTx/>
              <a:latin typeface="Arial"/>
              <a:ea typeface="+mn-ea"/>
              <a:cs typeface="+mn-cs"/>
            </a:endParaRPr>
          </a:p>
        </p:txBody>
      </p:sp>
      <p:sp>
        <p:nvSpPr>
          <p:cNvPr id="19" name="TextBox 18">
            <a:extLst>
              <a:ext uri="{FF2B5EF4-FFF2-40B4-BE49-F238E27FC236}">
                <a16:creationId xmlns:a16="http://schemas.microsoft.com/office/drawing/2014/main" id="{8DFAFF03-A407-BD97-BC60-4267D05AE833}"/>
              </a:ext>
            </a:extLst>
          </p:cNvPr>
          <p:cNvSpPr txBox="1"/>
          <p:nvPr/>
        </p:nvSpPr>
        <p:spPr>
          <a:xfrm>
            <a:off x="2938479" y="4881790"/>
            <a:ext cx="2363224" cy="88607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lang="en-GB" sz="1500" b="1" kern="1200">
                <a:solidFill>
                  <a:srgbClr val="00338D"/>
                </a:solidFill>
                <a:latin typeface="Arial"/>
                <a:ea typeface="+mn-ea"/>
                <a:cs typeface="+mn-cs"/>
              </a:rPr>
              <a:t>Data Analysis </a:t>
            </a:r>
            <a:endParaRPr kumimoji="0" lang="en-GB" sz="1500" b="1" i="0" u="none" strike="noStrike" kern="1200" cap="none" spc="0" normalizeH="0" baseline="0" noProof="0">
              <a:ln>
                <a:noFill/>
              </a:ln>
              <a:solidFill>
                <a:srgbClr val="00338D"/>
              </a:solidFill>
              <a:effectLst/>
              <a:uLnTx/>
              <a:uFillTx/>
              <a:latin typeface="Arial"/>
              <a:ea typeface="+mn-ea"/>
              <a:cs typeface="+mn-cs"/>
            </a:endParaRPr>
          </a:p>
          <a:p>
            <a:pPr>
              <a:lnSpc>
                <a:spcPct val="110000"/>
              </a:lnSpc>
              <a:spcAft>
                <a:spcPts val="600"/>
              </a:spcAft>
              <a:defRPr/>
            </a:pPr>
            <a:r>
              <a:rPr kumimoji="0" lang="en-GB" sz="1200" b="0" i="0" u="none" strike="noStrike" kern="1200" cap="none" spc="0" normalizeH="0" baseline="0" noProof="0">
                <a:ln>
                  <a:noFill/>
                </a:ln>
                <a:solidFill>
                  <a:srgbClr val="00338D"/>
                </a:solidFill>
                <a:effectLst/>
                <a:uLnTx/>
                <a:uFillTx/>
                <a:latin typeface="Arial"/>
                <a:ea typeface="+mn-ea"/>
                <a:cs typeface="+mn-cs"/>
              </a:rPr>
              <a:t>Analysed key pieces of data such as GP appointments, volumes of 111 calls and ED attendances. </a:t>
            </a:r>
          </a:p>
        </p:txBody>
      </p:sp>
      <p:sp>
        <p:nvSpPr>
          <p:cNvPr id="20" name="TextBox 19">
            <a:extLst>
              <a:ext uri="{FF2B5EF4-FFF2-40B4-BE49-F238E27FC236}">
                <a16:creationId xmlns:a16="http://schemas.microsoft.com/office/drawing/2014/main" id="{6935B3E0-535D-DFFB-7FCC-5B0B37B9FFF6}"/>
              </a:ext>
            </a:extLst>
          </p:cNvPr>
          <p:cNvSpPr txBox="1"/>
          <p:nvPr/>
        </p:nvSpPr>
        <p:spPr>
          <a:xfrm>
            <a:off x="8967419" y="4881790"/>
            <a:ext cx="3123969" cy="1749390"/>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lang="en-GB" sz="1500" b="1" kern="1200">
                <a:solidFill>
                  <a:srgbClr val="003294"/>
                </a:solidFill>
                <a:latin typeface="Arial"/>
                <a:ea typeface="+mn-ea"/>
                <a:cs typeface="+mn-cs"/>
              </a:rPr>
              <a:t>First draft of the Primary Care Strategy </a:t>
            </a:r>
            <a:endParaRPr kumimoji="0" lang="en-GB" sz="1500" b="1" i="0" u="none" strike="noStrike" kern="1200" cap="none" spc="0" normalizeH="0" baseline="0" noProof="0">
              <a:ln>
                <a:noFill/>
              </a:ln>
              <a:solidFill>
                <a:srgbClr val="003294"/>
              </a:solidFill>
              <a:effectLst/>
              <a:uLnTx/>
              <a:uFillTx/>
              <a:latin typeface="Arial"/>
              <a:ea typeface="+mn-ea"/>
              <a:cs typeface="+mn-cs"/>
            </a:endParaRPr>
          </a:p>
          <a:p>
            <a:pPr>
              <a:lnSpc>
                <a:spcPct val="110000"/>
              </a:lnSpc>
              <a:spcAft>
                <a:spcPts val="600"/>
              </a:spcAft>
              <a:defRPr/>
            </a:pPr>
            <a:r>
              <a:rPr kumimoji="0" lang="en-GB" sz="1200" b="0" i="0" u="none" strike="noStrike" kern="1200" cap="none" spc="0" normalizeH="0" baseline="0" noProof="0">
                <a:ln>
                  <a:noFill/>
                </a:ln>
                <a:solidFill>
                  <a:srgbClr val="003294"/>
                </a:solidFill>
                <a:effectLst/>
                <a:uLnTx/>
                <a:uFillTx/>
                <a:latin typeface="Arial"/>
                <a:ea typeface="+mn-ea"/>
                <a:cs typeface="+mn-cs"/>
              </a:rPr>
              <a:t>Will outline the key challenges facing Primary Care and how we plan to address these as a system through a change in our model of care. Engagement with system partners’ and our population will continue to get their input and feedback for the final version. </a:t>
            </a:r>
            <a:endParaRPr kumimoji="0" lang="en-GB" sz="1200" b="0" i="0" u="none" strike="noStrike" kern="1200" cap="none" spc="0" normalizeH="0" baseline="0" noProof="0">
              <a:ln>
                <a:noFill/>
              </a:ln>
              <a:solidFill>
                <a:schemeClr val="tx2"/>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E530F2D5-1B7E-26B6-4A0D-9893F979526B}"/>
              </a:ext>
            </a:extLst>
          </p:cNvPr>
          <p:cNvGrpSpPr/>
          <p:nvPr/>
        </p:nvGrpSpPr>
        <p:grpSpPr>
          <a:xfrm>
            <a:off x="7666078" y="1320637"/>
            <a:ext cx="537023" cy="537023"/>
            <a:chOff x="7864284" y="2108117"/>
            <a:chExt cx="537023" cy="537023"/>
          </a:xfrm>
        </p:grpSpPr>
        <p:sp>
          <p:nvSpPr>
            <p:cNvPr id="28" name="Oval 27">
              <a:extLst>
                <a:ext uri="{FF2B5EF4-FFF2-40B4-BE49-F238E27FC236}">
                  <a16:creationId xmlns:a16="http://schemas.microsoft.com/office/drawing/2014/main" id="{933D47F6-7DC5-A16D-61D6-254C703104A6}"/>
                </a:ext>
              </a:extLst>
            </p:cNvPr>
            <p:cNvSpPr/>
            <p:nvPr/>
          </p:nvSpPr>
          <p:spPr>
            <a:xfrm>
              <a:off x="7864284" y="2108117"/>
              <a:ext cx="537023" cy="537023"/>
            </a:xfrm>
            <a:prstGeom prst="ellipse">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9" name="Graphic 11" descr="Bank with solid fill">
              <a:extLst>
                <a:ext uri="{FF2B5EF4-FFF2-40B4-BE49-F238E27FC236}">
                  <a16:creationId xmlns:a16="http://schemas.microsoft.com/office/drawing/2014/main" id="{693E6A78-D501-87E7-41C3-C0CE88A57CC9}"/>
                </a:ext>
              </a:extLst>
            </p:cNvPr>
            <p:cNvSpPr/>
            <p:nvPr/>
          </p:nvSpPr>
          <p:spPr>
            <a:xfrm>
              <a:off x="7989764" y="2204184"/>
              <a:ext cx="286062" cy="271006"/>
            </a:xfrm>
            <a:custGeom>
              <a:avLst/>
              <a:gdLst>
                <a:gd name="connsiteX0" fmla="*/ 502367 w 553332"/>
                <a:gd name="connsiteY0" fmla="*/ 458683 h 524209"/>
                <a:gd name="connsiteX1" fmla="*/ 502367 w 553332"/>
                <a:gd name="connsiteY1" fmla="*/ 444122 h 524209"/>
                <a:gd name="connsiteX2" fmla="*/ 473245 w 553332"/>
                <a:gd name="connsiteY2" fmla="*/ 444122 h 524209"/>
                <a:gd name="connsiteX3" fmla="*/ 473245 w 553332"/>
                <a:gd name="connsiteY3" fmla="*/ 196579 h 524209"/>
                <a:gd name="connsiteX4" fmla="*/ 502367 w 553332"/>
                <a:gd name="connsiteY4" fmla="*/ 196579 h 524209"/>
                <a:gd name="connsiteX5" fmla="*/ 502367 w 553332"/>
                <a:gd name="connsiteY5" fmla="*/ 182017 h 524209"/>
                <a:gd name="connsiteX6" fmla="*/ 524210 w 553332"/>
                <a:gd name="connsiteY6" fmla="*/ 182017 h 524209"/>
                <a:gd name="connsiteX7" fmla="*/ 524210 w 553332"/>
                <a:gd name="connsiteY7" fmla="*/ 138333 h 524209"/>
                <a:gd name="connsiteX8" fmla="*/ 502367 w 553332"/>
                <a:gd name="connsiteY8" fmla="*/ 138333 h 524209"/>
                <a:gd name="connsiteX9" fmla="*/ 276666 w 553332"/>
                <a:gd name="connsiteY9" fmla="*/ 0 h 524209"/>
                <a:gd name="connsiteX10" fmla="*/ 50965 w 553332"/>
                <a:gd name="connsiteY10" fmla="*/ 138333 h 524209"/>
                <a:gd name="connsiteX11" fmla="*/ 29123 w 553332"/>
                <a:gd name="connsiteY11" fmla="*/ 138333 h 524209"/>
                <a:gd name="connsiteX12" fmla="*/ 29123 w 553332"/>
                <a:gd name="connsiteY12" fmla="*/ 182017 h 524209"/>
                <a:gd name="connsiteX13" fmla="*/ 50965 w 553332"/>
                <a:gd name="connsiteY13" fmla="*/ 182017 h 524209"/>
                <a:gd name="connsiteX14" fmla="*/ 50965 w 553332"/>
                <a:gd name="connsiteY14" fmla="*/ 196579 h 524209"/>
                <a:gd name="connsiteX15" fmla="*/ 80088 w 553332"/>
                <a:gd name="connsiteY15" fmla="*/ 196579 h 524209"/>
                <a:gd name="connsiteX16" fmla="*/ 80088 w 553332"/>
                <a:gd name="connsiteY16" fmla="*/ 444122 h 524209"/>
                <a:gd name="connsiteX17" fmla="*/ 50965 w 553332"/>
                <a:gd name="connsiteY17" fmla="*/ 444122 h 524209"/>
                <a:gd name="connsiteX18" fmla="*/ 50965 w 553332"/>
                <a:gd name="connsiteY18" fmla="*/ 458683 h 524209"/>
                <a:gd name="connsiteX19" fmla="*/ 0 w 553332"/>
                <a:gd name="connsiteY19" fmla="*/ 495087 h 524209"/>
                <a:gd name="connsiteX20" fmla="*/ 0 w 553332"/>
                <a:gd name="connsiteY20" fmla="*/ 524210 h 524209"/>
                <a:gd name="connsiteX21" fmla="*/ 276666 w 553332"/>
                <a:gd name="connsiteY21" fmla="*/ 524210 h 524209"/>
                <a:gd name="connsiteX22" fmla="*/ 553332 w 553332"/>
                <a:gd name="connsiteY22" fmla="*/ 524210 h 524209"/>
                <a:gd name="connsiteX23" fmla="*/ 553332 w 553332"/>
                <a:gd name="connsiteY23" fmla="*/ 495087 h 524209"/>
                <a:gd name="connsiteX24" fmla="*/ 502367 w 553332"/>
                <a:gd name="connsiteY24" fmla="*/ 458683 h 524209"/>
                <a:gd name="connsiteX25" fmla="*/ 167456 w 553332"/>
                <a:gd name="connsiteY25" fmla="*/ 444122 h 524209"/>
                <a:gd name="connsiteX26" fmla="*/ 123772 w 553332"/>
                <a:gd name="connsiteY26" fmla="*/ 444122 h 524209"/>
                <a:gd name="connsiteX27" fmla="*/ 123772 w 553332"/>
                <a:gd name="connsiteY27" fmla="*/ 196579 h 524209"/>
                <a:gd name="connsiteX28" fmla="*/ 167456 w 553332"/>
                <a:gd name="connsiteY28" fmla="*/ 196579 h 524209"/>
                <a:gd name="connsiteX29" fmla="*/ 167456 w 553332"/>
                <a:gd name="connsiteY29" fmla="*/ 444122 h 524209"/>
                <a:gd name="connsiteX30" fmla="*/ 254824 w 553332"/>
                <a:gd name="connsiteY30" fmla="*/ 444122 h 524209"/>
                <a:gd name="connsiteX31" fmla="*/ 211140 w 553332"/>
                <a:gd name="connsiteY31" fmla="*/ 444122 h 524209"/>
                <a:gd name="connsiteX32" fmla="*/ 211140 w 553332"/>
                <a:gd name="connsiteY32" fmla="*/ 196579 h 524209"/>
                <a:gd name="connsiteX33" fmla="*/ 254824 w 553332"/>
                <a:gd name="connsiteY33" fmla="*/ 196579 h 524209"/>
                <a:gd name="connsiteX34" fmla="*/ 254824 w 553332"/>
                <a:gd name="connsiteY34" fmla="*/ 444122 h 524209"/>
                <a:gd name="connsiteX35" fmla="*/ 269385 w 553332"/>
                <a:gd name="connsiteY35" fmla="*/ 123772 h 524209"/>
                <a:gd name="connsiteX36" fmla="*/ 240263 w 553332"/>
                <a:gd name="connsiteY36" fmla="*/ 94649 h 524209"/>
                <a:gd name="connsiteX37" fmla="*/ 269385 w 553332"/>
                <a:gd name="connsiteY37" fmla="*/ 65526 h 524209"/>
                <a:gd name="connsiteX38" fmla="*/ 298508 w 553332"/>
                <a:gd name="connsiteY38" fmla="*/ 94649 h 524209"/>
                <a:gd name="connsiteX39" fmla="*/ 269385 w 553332"/>
                <a:gd name="connsiteY39" fmla="*/ 123772 h 524209"/>
                <a:gd name="connsiteX40" fmla="*/ 342192 w 553332"/>
                <a:gd name="connsiteY40" fmla="*/ 444122 h 524209"/>
                <a:gd name="connsiteX41" fmla="*/ 298508 w 553332"/>
                <a:gd name="connsiteY41" fmla="*/ 444122 h 524209"/>
                <a:gd name="connsiteX42" fmla="*/ 298508 w 553332"/>
                <a:gd name="connsiteY42" fmla="*/ 196579 h 524209"/>
                <a:gd name="connsiteX43" fmla="*/ 342192 w 553332"/>
                <a:gd name="connsiteY43" fmla="*/ 196579 h 524209"/>
                <a:gd name="connsiteX44" fmla="*/ 342192 w 553332"/>
                <a:gd name="connsiteY44" fmla="*/ 444122 h 524209"/>
                <a:gd name="connsiteX45" fmla="*/ 429561 w 553332"/>
                <a:gd name="connsiteY45" fmla="*/ 444122 h 524209"/>
                <a:gd name="connsiteX46" fmla="*/ 385876 w 553332"/>
                <a:gd name="connsiteY46" fmla="*/ 444122 h 524209"/>
                <a:gd name="connsiteX47" fmla="*/ 385876 w 553332"/>
                <a:gd name="connsiteY47" fmla="*/ 196579 h 524209"/>
                <a:gd name="connsiteX48" fmla="*/ 429561 w 553332"/>
                <a:gd name="connsiteY48" fmla="*/ 196579 h 524209"/>
                <a:gd name="connsiteX49" fmla="*/ 429561 w 553332"/>
                <a:gd name="connsiteY49" fmla="*/ 444122 h 52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53332" h="524209">
                  <a:moveTo>
                    <a:pt x="502367" y="458683"/>
                  </a:moveTo>
                  <a:lnTo>
                    <a:pt x="502367" y="444122"/>
                  </a:lnTo>
                  <a:lnTo>
                    <a:pt x="473245" y="444122"/>
                  </a:lnTo>
                  <a:lnTo>
                    <a:pt x="473245" y="196579"/>
                  </a:lnTo>
                  <a:lnTo>
                    <a:pt x="502367" y="196579"/>
                  </a:lnTo>
                  <a:lnTo>
                    <a:pt x="502367" y="182017"/>
                  </a:lnTo>
                  <a:lnTo>
                    <a:pt x="524210" y="182017"/>
                  </a:lnTo>
                  <a:lnTo>
                    <a:pt x="524210" y="138333"/>
                  </a:lnTo>
                  <a:lnTo>
                    <a:pt x="502367" y="138333"/>
                  </a:lnTo>
                  <a:lnTo>
                    <a:pt x="276666" y="0"/>
                  </a:lnTo>
                  <a:lnTo>
                    <a:pt x="50965" y="138333"/>
                  </a:lnTo>
                  <a:lnTo>
                    <a:pt x="29123" y="138333"/>
                  </a:lnTo>
                  <a:lnTo>
                    <a:pt x="29123" y="182017"/>
                  </a:lnTo>
                  <a:lnTo>
                    <a:pt x="50965" y="182017"/>
                  </a:lnTo>
                  <a:lnTo>
                    <a:pt x="50965" y="196579"/>
                  </a:lnTo>
                  <a:lnTo>
                    <a:pt x="80088" y="196579"/>
                  </a:lnTo>
                  <a:lnTo>
                    <a:pt x="80088" y="444122"/>
                  </a:lnTo>
                  <a:lnTo>
                    <a:pt x="50965" y="444122"/>
                  </a:lnTo>
                  <a:lnTo>
                    <a:pt x="50965" y="458683"/>
                  </a:lnTo>
                  <a:lnTo>
                    <a:pt x="0" y="495087"/>
                  </a:lnTo>
                  <a:lnTo>
                    <a:pt x="0" y="524210"/>
                  </a:lnTo>
                  <a:lnTo>
                    <a:pt x="276666" y="524210"/>
                  </a:lnTo>
                  <a:lnTo>
                    <a:pt x="553332" y="524210"/>
                  </a:lnTo>
                  <a:lnTo>
                    <a:pt x="553332" y="495087"/>
                  </a:lnTo>
                  <a:lnTo>
                    <a:pt x="502367" y="458683"/>
                  </a:lnTo>
                  <a:close/>
                  <a:moveTo>
                    <a:pt x="167456" y="444122"/>
                  </a:moveTo>
                  <a:lnTo>
                    <a:pt x="123772" y="444122"/>
                  </a:lnTo>
                  <a:lnTo>
                    <a:pt x="123772" y="196579"/>
                  </a:lnTo>
                  <a:lnTo>
                    <a:pt x="167456" y="196579"/>
                  </a:lnTo>
                  <a:lnTo>
                    <a:pt x="167456" y="444122"/>
                  </a:lnTo>
                  <a:close/>
                  <a:moveTo>
                    <a:pt x="254824" y="444122"/>
                  </a:moveTo>
                  <a:lnTo>
                    <a:pt x="211140" y="444122"/>
                  </a:lnTo>
                  <a:lnTo>
                    <a:pt x="211140" y="196579"/>
                  </a:lnTo>
                  <a:lnTo>
                    <a:pt x="254824" y="196579"/>
                  </a:lnTo>
                  <a:lnTo>
                    <a:pt x="254824" y="444122"/>
                  </a:lnTo>
                  <a:close/>
                  <a:moveTo>
                    <a:pt x="269385" y="123772"/>
                  </a:moveTo>
                  <a:cubicBezTo>
                    <a:pt x="253368" y="123772"/>
                    <a:pt x="240263" y="110666"/>
                    <a:pt x="240263" y="94649"/>
                  </a:cubicBezTo>
                  <a:cubicBezTo>
                    <a:pt x="240263" y="78631"/>
                    <a:pt x="253368" y="65526"/>
                    <a:pt x="269385" y="65526"/>
                  </a:cubicBezTo>
                  <a:cubicBezTo>
                    <a:pt x="285403" y="65526"/>
                    <a:pt x="298508" y="78631"/>
                    <a:pt x="298508" y="94649"/>
                  </a:cubicBezTo>
                  <a:cubicBezTo>
                    <a:pt x="298508" y="110666"/>
                    <a:pt x="285403" y="123772"/>
                    <a:pt x="269385" y="123772"/>
                  </a:cubicBezTo>
                  <a:close/>
                  <a:moveTo>
                    <a:pt x="342192" y="444122"/>
                  </a:moveTo>
                  <a:lnTo>
                    <a:pt x="298508" y="444122"/>
                  </a:lnTo>
                  <a:lnTo>
                    <a:pt x="298508" y="196579"/>
                  </a:lnTo>
                  <a:lnTo>
                    <a:pt x="342192" y="196579"/>
                  </a:lnTo>
                  <a:lnTo>
                    <a:pt x="342192" y="444122"/>
                  </a:lnTo>
                  <a:close/>
                  <a:moveTo>
                    <a:pt x="429561" y="444122"/>
                  </a:moveTo>
                  <a:lnTo>
                    <a:pt x="385876" y="444122"/>
                  </a:lnTo>
                  <a:lnTo>
                    <a:pt x="385876" y="196579"/>
                  </a:lnTo>
                  <a:lnTo>
                    <a:pt x="429561" y="196579"/>
                  </a:lnTo>
                  <a:lnTo>
                    <a:pt x="429561" y="444122"/>
                  </a:lnTo>
                  <a:close/>
                </a:path>
              </a:pathLst>
            </a:custGeom>
            <a:solidFill>
              <a:schemeClr val="tx2"/>
            </a:solidFill>
            <a:ln w="7243"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819A0CE0-4555-E8FE-B826-ACCFD0757E4A}"/>
              </a:ext>
            </a:extLst>
          </p:cNvPr>
          <p:cNvGrpSpPr/>
          <p:nvPr/>
        </p:nvGrpSpPr>
        <p:grpSpPr>
          <a:xfrm>
            <a:off x="7085183" y="2674495"/>
            <a:ext cx="537023" cy="537023"/>
            <a:chOff x="5294881" y="2882684"/>
            <a:chExt cx="537023" cy="537023"/>
          </a:xfrm>
        </p:grpSpPr>
        <p:sp>
          <p:nvSpPr>
            <p:cNvPr id="31" name="Oval 30">
              <a:extLst>
                <a:ext uri="{FF2B5EF4-FFF2-40B4-BE49-F238E27FC236}">
                  <a16:creationId xmlns:a16="http://schemas.microsoft.com/office/drawing/2014/main" id="{40487762-3B98-8EB8-1A83-7B6FBE25A2A6}"/>
                </a:ext>
              </a:extLst>
            </p:cNvPr>
            <p:cNvSpPr/>
            <p:nvPr/>
          </p:nvSpPr>
          <p:spPr>
            <a:xfrm>
              <a:off x="5294881" y="2882684"/>
              <a:ext cx="537023" cy="537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grpSp>
          <p:nvGrpSpPr>
            <p:cNvPr id="32" name="Group 31" descr="Icon address book">
              <a:extLst>
                <a:ext uri="{FF2B5EF4-FFF2-40B4-BE49-F238E27FC236}">
                  <a16:creationId xmlns:a16="http://schemas.microsoft.com/office/drawing/2014/main" id="{CD9D240C-8D72-2D86-041A-57A515CBAF39}"/>
                </a:ext>
              </a:extLst>
            </p:cNvPr>
            <p:cNvGrpSpPr/>
            <p:nvPr/>
          </p:nvGrpSpPr>
          <p:grpSpPr>
            <a:xfrm>
              <a:off x="5451767" y="3021214"/>
              <a:ext cx="223403" cy="271008"/>
              <a:chOff x="6524311" y="1621955"/>
              <a:chExt cx="444122" cy="538770"/>
            </a:xfrm>
            <a:solidFill>
              <a:schemeClr val="bg1"/>
            </a:solidFill>
          </p:grpSpPr>
          <p:sp>
            <p:nvSpPr>
              <p:cNvPr id="33" name="Freeform: Shape 32">
                <a:extLst>
                  <a:ext uri="{FF2B5EF4-FFF2-40B4-BE49-F238E27FC236}">
                    <a16:creationId xmlns:a16="http://schemas.microsoft.com/office/drawing/2014/main" id="{B14B44EA-E9F5-5432-1DF0-CF9BE0AF24D4}"/>
                  </a:ext>
                </a:extLst>
              </p:cNvPr>
              <p:cNvSpPr/>
              <p:nvPr/>
            </p:nvSpPr>
            <p:spPr>
              <a:xfrm>
                <a:off x="6924749" y="1621955"/>
                <a:ext cx="43684" cy="538770"/>
              </a:xfrm>
              <a:custGeom>
                <a:avLst/>
                <a:gdLst>
                  <a:gd name="connsiteX0" fmla="*/ 0 w 43684"/>
                  <a:gd name="connsiteY0" fmla="*/ 0 h 538770"/>
                  <a:gd name="connsiteX1" fmla="*/ 43684 w 43684"/>
                  <a:gd name="connsiteY1" fmla="*/ 0 h 538770"/>
                  <a:gd name="connsiteX2" fmla="*/ 43684 w 43684"/>
                  <a:gd name="connsiteY2" fmla="*/ 538771 h 538770"/>
                  <a:gd name="connsiteX3" fmla="*/ 0 w 43684"/>
                  <a:gd name="connsiteY3" fmla="*/ 538771 h 538770"/>
                </a:gdLst>
                <a:ahLst/>
                <a:cxnLst>
                  <a:cxn ang="0">
                    <a:pos x="connsiteX0" y="connsiteY0"/>
                  </a:cxn>
                  <a:cxn ang="0">
                    <a:pos x="connsiteX1" y="connsiteY1"/>
                  </a:cxn>
                  <a:cxn ang="0">
                    <a:pos x="connsiteX2" y="connsiteY2"/>
                  </a:cxn>
                  <a:cxn ang="0">
                    <a:pos x="connsiteX3" y="connsiteY3"/>
                  </a:cxn>
                </a:cxnLst>
                <a:rect l="l" t="t" r="r" b="b"/>
                <a:pathLst>
                  <a:path w="43684" h="538770">
                    <a:moveTo>
                      <a:pt x="0" y="0"/>
                    </a:moveTo>
                    <a:lnTo>
                      <a:pt x="43684" y="0"/>
                    </a:lnTo>
                    <a:lnTo>
                      <a:pt x="43684" y="538771"/>
                    </a:lnTo>
                    <a:lnTo>
                      <a:pt x="0" y="538771"/>
                    </a:lnTo>
                    <a:close/>
                  </a:path>
                </a:pathLst>
              </a:custGeom>
              <a:grpFill/>
              <a:ln w="724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DD8E489-557D-D1F5-B5D5-DDB7738EAF10}"/>
                  </a:ext>
                </a:extLst>
              </p:cNvPr>
              <p:cNvSpPr/>
              <p:nvPr/>
            </p:nvSpPr>
            <p:spPr>
              <a:xfrm>
                <a:off x="6524311" y="1621955"/>
                <a:ext cx="371315" cy="538770"/>
              </a:xfrm>
              <a:custGeom>
                <a:avLst/>
                <a:gdLst>
                  <a:gd name="connsiteX0" fmla="*/ 0 w 371315"/>
                  <a:gd name="connsiteY0" fmla="*/ 29123 h 538770"/>
                  <a:gd name="connsiteX1" fmla="*/ 0 w 371315"/>
                  <a:gd name="connsiteY1" fmla="*/ 509648 h 538770"/>
                  <a:gd name="connsiteX2" fmla="*/ 29123 w 371315"/>
                  <a:gd name="connsiteY2" fmla="*/ 538771 h 538770"/>
                  <a:gd name="connsiteX3" fmla="*/ 371315 w 371315"/>
                  <a:gd name="connsiteY3" fmla="*/ 538771 h 538770"/>
                  <a:gd name="connsiteX4" fmla="*/ 371315 w 371315"/>
                  <a:gd name="connsiteY4" fmla="*/ 0 h 538770"/>
                  <a:gd name="connsiteX5" fmla="*/ 29123 w 371315"/>
                  <a:gd name="connsiteY5" fmla="*/ 0 h 538770"/>
                  <a:gd name="connsiteX6" fmla="*/ 0 w 371315"/>
                  <a:gd name="connsiteY6" fmla="*/ 29123 h 538770"/>
                  <a:gd name="connsiteX7" fmla="*/ 191482 w 371315"/>
                  <a:gd name="connsiteY7" fmla="*/ 259921 h 538770"/>
                  <a:gd name="connsiteX8" fmla="*/ 136149 w 371315"/>
                  <a:gd name="connsiteY8" fmla="*/ 204587 h 538770"/>
                  <a:gd name="connsiteX9" fmla="*/ 191482 w 371315"/>
                  <a:gd name="connsiteY9" fmla="*/ 149254 h 538770"/>
                  <a:gd name="connsiteX10" fmla="*/ 246815 w 371315"/>
                  <a:gd name="connsiteY10" fmla="*/ 204587 h 538770"/>
                  <a:gd name="connsiteX11" fmla="*/ 191482 w 371315"/>
                  <a:gd name="connsiteY11" fmla="*/ 259921 h 538770"/>
                  <a:gd name="connsiteX12" fmla="*/ 80088 w 371315"/>
                  <a:gd name="connsiteY12" fmla="*/ 330543 h 538770"/>
                  <a:gd name="connsiteX13" fmla="*/ 91009 w 371315"/>
                  <a:gd name="connsiteY13" fmla="*/ 307973 h 538770"/>
                  <a:gd name="connsiteX14" fmla="*/ 145614 w 371315"/>
                  <a:gd name="connsiteY14" fmla="*/ 281763 h 538770"/>
                  <a:gd name="connsiteX15" fmla="*/ 191482 w 371315"/>
                  <a:gd name="connsiteY15" fmla="*/ 274482 h 538770"/>
                  <a:gd name="connsiteX16" fmla="*/ 237350 w 371315"/>
                  <a:gd name="connsiteY16" fmla="*/ 281763 h 538770"/>
                  <a:gd name="connsiteX17" fmla="*/ 291956 w 371315"/>
                  <a:gd name="connsiteY17" fmla="*/ 307973 h 538770"/>
                  <a:gd name="connsiteX18" fmla="*/ 302877 w 371315"/>
                  <a:gd name="connsiteY18" fmla="*/ 330543 h 538770"/>
                  <a:gd name="connsiteX19" fmla="*/ 302877 w 371315"/>
                  <a:gd name="connsiteY19" fmla="*/ 385876 h 538770"/>
                  <a:gd name="connsiteX20" fmla="*/ 80088 w 371315"/>
                  <a:gd name="connsiteY20" fmla="*/ 385876 h 538770"/>
                  <a:gd name="connsiteX21" fmla="*/ 80088 w 371315"/>
                  <a:gd name="connsiteY21" fmla="*/ 330543 h 5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315" h="538770">
                    <a:moveTo>
                      <a:pt x="0" y="29123"/>
                    </a:moveTo>
                    <a:lnTo>
                      <a:pt x="0" y="509648"/>
                    </a:lnTo>
                    <a:cubicBezTo>
                      <a:pt x="0" y="525666"/>
                      <a:pt x="13105" y="538771"/>
                      <a:pt x="29123" y="538771"/>
                    </a:cubicBezTo>
                    <a:lnTo>
                      <a:pt x="371315" y="538771"/>
                    </a:lnTo>
                    <a:lnTo>
                      <a:pt x="371315" y="0"/>
                    </a:lnTo>
                    <a:lnTo>
                      <a:pt x="29123" y="0"/>
                    </a:lnTo>
                    <a:cubicBezTo>
                      <a:pt x="13105" y="0"/>
                      <a:pt x="0" y="13105"/>
                      <a:pt x="0" y="29123"/>
                    </a:cubicBezTo>
                    <a:close/>
                    <a:moveTo>
                      <a:pt x="191482" y="259921"/>
                    </a:moveTo>
                    <a:cubicBezTo>
                      <a:pt x="160903" y="259921"/>
                      <a:pt x="136149" y="235166"/>
                      <a:pt x="136149" y="204587"/>
                    </a:cubicBezTo>
                    <a:cubicBezTo>
                      <a:pt x="136149" y="174008"/>
                      <a:pt x="160903" y="149254"/>
                      <a:pt x="191482" y="149254"/>
                    </a:cubicBezTo>
                    <a:cubicBezTo>
                      <a:pt x="222061" y="149254"/>
                      <a:pt x="246815" y="174008"/>
                      <a:pt x="246815" y="204587"/>
                    </a:cubicBezTo>
                    <a:cubicBezTo>
                      <a:pt x="246815" y="235894"/>
                      <a:pt x="222061" y="259921"/>
                      <a:pt x="191482" y="259921"/>
                    </a:cubicBezTo>
                    <a:close/>
                    <a:moveTo>
                      <a:pt x="80088" y="330543"/>
                    </a:moveTo>
                    <a:cubicBezTo>
                      <a:pt x="80088" y="321806"/>
                      <a:pt x="84456" y="313070"/>
                      <a:pt x="91009" y="307973"/>
                    </a:cubicBezTo>
                    <a:cubicBezTo>
                      <a:pt x="107754" y="295596"/>
                      <a:pt x="125956" y="286859"/>
                      <a:pt x="145614" y="281763"/>
                    </a:cubicBezTo>
                    <a:cubicBezTo>
                      <a:pt x="160175" y="276666"/>
                      <a:pt x="176193" y="274482"/>
                      <a:pt x="191482" y="274482"/>
                    </a:cubicBezTo>
                    <a:cubicBezTo>
                      <a:pt x="206772" y="275210"/>
                      <a:pt x="222061" y="277394"/>
                      <a:pt x="237350" y="281763"/>
                    </a:cubicBezTo>
                    <a:cubicBezTo>
                      <a:pt x="257008" y="286859"/>
                      <a:pt x="275210" y="296324"/>
                      <a:pt x="291956" y="307973"/>
                    </a:cubicBezTo>
                    <a:cubicBezTo>
                      <a:pt x="298508" y="313798"/>
                      <a:pt x="302877" y="321806"/>
                      <a:pt x="302877" y="330543"/>
                    </a:cubicBezTo>
                    <a:lnTo>
                      <a:pt x="302877" y="385876"/>
                    </a:lnTo>
                    <a:lnTo>
                      <a:pt x="80088" y="385876"/>
                    </a:lnTo>
                    <a:lnTo>
                      <a:pt x="80088" y="330543"/>
                    </a:lnTo>
                    <a:close/>
                  </a:path>
                </a:pathLst>
              </a:custGeom>
              <a:grpFill/>
              <a:ln w="7243" cap="flat">
                <a:noFill/>
                <a:prstDash val="solid"/>
                <a:miter/>
              </a:ln>
            </p:spPr>
            <p:txBody>
              <a:bodyPr rtlCol="0" anchor="ctr"/>
              <a:lstStyle/>
              <a:p>
                <a:endParaRPr lang="en-US"/>
              </a:p>
            </p:txBody>
          </p:sp>
        </p:grpSp>
      </p:grpSp>
      <p:grpSp>
        <p:nvGrpSpPr>
          <p:cNvPr id="35" name="Group 34">
            <a:extLst>
              <a:ext uri="{FF2B5EF4-FFF2-40B4-BE49-F238E27FC236}">
                <a16:creationId xmlns:a16="http://schemas.microsoft.com/office/drawing/2014/main" id="{6B19C586-B715-2148-16FC-7FC9C5FD41E9}"/>
              </a:ext>
            </a:extLst>
          </p:cNvPr>
          <p:cNvGrpSpPr/>
          <p:nvPr/>
        </p:nvGrpSpPr>
        <p:grpSpPr>
          <a:xfrm>
            <a:off x="3061508" y="3024300"/>
            <a:ext cx="537023" cy="537023"/>
            <a:chOff x="3074540" y="3683323"/>
            <a:chExt cx="537023" cy="537023"/>
          </a:xfrm>
        </p:grpSpPr>
        <p:sp>
          <p:nvSpPr>
            <p:cNvPr id="36" name="Oval 35">
              <a:extLst>
                <a:ext uri="{FF2B5EF4-FFF2-40B4-BE49-F238E27FC236}">
                  <a16:creationId xmlns:a16="http://schemas.microsoft.com/office/drawing/2014/main" id="{74FE8426-C96B-29CE-DB3C-98A8D96A9047}"/>
                </a:ext>
              </a:extLst>
            </p:cNvPr>
            <p:cNvSpPr/>
            <p:nvPr/>
          </p:nvSpPr>
          <p:spPr>
            <a:xfrm>
              <a:off x="3074540" y="3683323"/>
              <a:ext cx="537023" cy="537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grpSp>
          <p:nvGrpSpPr>
            <p:cNvPr id="37" name="Group 36">
              <a:extLst>
                <a:ext uri="{FF2B5EF4-FFF2-40B4-BE49-F238E27FC236}">
                  <a16:creationId xmlns:a16="http://schemas.microsoft.com/office/drawing/2014/main" id="{24307A1F-B6C6-EF63-A6E3-A64C5337CCBF}"/>
                </a:ext>
              </a:extLst>
            </p:cNvPr>
            <p:cNvGrpSpPr/>
            <p:nvPr/>
          </p:nvGrpSpPr>
          <p:grpSpPr>
            <a:xfrm>
              <a:off x="3208510" y="3834937"/>
              <a:ext cx="269082" cy="233763"/>
              <a:chOff x="765945" y="7535993"/>
              <a:chExt cx="582455" cy="506008"/>
            </a:xfrm>
            <a:solidFill>
              <a:schemeClr val="bg1"/>
            </a:solidFill>
          </p:grpSpPr>
          <p:sp>
            <p:nvSpPr>
              <p:cNvPr id="38" name="Freeform: Shape 37">
                <a:extLst>
                  <a:ext uri="{FF2B5EF4-FFF2-40B4-BE49-F238E27FC236}">
                    <a16:creationId xmlns:a16="http://schemas.microsoft.com/office/drawing/2014/main" id="{6C1ECF30-08EF-70BE-BEA9-E890AAEF631E}"/>
                  </a:ext>
                </a:extLst>
              </p:cNvPr>
              <p:cNvSpPr/>
              <p:nvPr/>
            </p:nvSpPr>
            <p:spPr>
              <a:xfrm>
                <a:off x="765945" y="7809019"/>
                <a:ext cx="582455" cy="232982"/>
              </a:xfrm>
              <a:custGeom>
                <a:avLst/>
                <a:gdLst>
                  <a:gd name="connsiteX0" fmla="*/ 334912 w 582455"/>
                  <a:gd name="connsiteY0" fmla="*/ 14561 h 232982"/>
                  <a:gd name="connsiteX1" fmla="*/ 305789 w 582455"/>
                  <a:gd name="connsiteY1" fmla="*/ 43684 h 232982"/>
                  <a:gd name="connsiteX2" fmla="*/ 276666 w 582455"/>
                  <a:gd name="connsiteY2" fmla="*/ 43684 h 232982"/>
                  <a:gd name="connsiteX3" fmla="*/ 247543 w 582455"/>
                  <a:gd name="connsiteY3" fmla="*/ 14561 h 232982"/>
                  <a:gd name="connsiteX4" fmla="*/ 247543 w 582455"/>
                  <a:gd name="connsiteY4" fmla="*/ 0 h 232982"/>
                  <a:gd name="connsiteX5" fmla="*/ 0 w 582455"/>
                  <a:gd name="connsiteY5" fmla="*/ 0 h 232982"/>
                  <a:gd name="connsiteX6" fmla="*/ 0 w 582455"/>
                  <a:gd name="connsiteY6" fmla="*/ 203859 h 232982"/>
                  <a:gd name="connsiteX7" fmla="*/ 29123 w 582455"/>
                  <a:gd name="connsiteY7" fmla="*/ 232982 h 232982"/>
                  <a:gd name="connsiteX8" fmla="*/ 553332 w 582455"/>
                  <a:gd name="connsiteY8" fmla="*/ 232982 h 232982"/>
                  <a:gd name="connsiteX9" fmla="*/ 582455 w 582455"/>
                  <a:gd name="connsiteY9" fmla="*/ 203859 h 232982"/>
                  <a:gd name="connsiteX10" fmla="*/ 582455 w 582455"/>
                  <a:gd name="connsiteY10" fmla="*/ 0 h 232982"/>
                  <a:gd name="connsiteX11" fmla="*/ 334912 w 582455"/>
                  <a:gd name="connsiteY11" fmla="*/ 0 h 232982"/>
                  <a:gd name="connsiteX12" fmla="*/ 334912 w 582455"/>
                  <a:gd name="connsiteY12" fmla="*/ 14561 h 23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55" h="232982">
                    <a:moveTo>
                      <a:pt x="334912" y="14561"/>
                    </a:moveTo>
                    <a:cubicBezTo>
                      <a:pt x="334912" y="30579"/>
                      <a:pt x="321806" y="43684"/>
                      <a:pt x="305789" y="43684"/>
                    </a:cubicBezTo>
                    <a:lnTo>
                      <a:pt x="276666" y="43684"/>
                    </a:lnTo>
                    <a:cubicBezTo>
                      <a:pt x="260649" y="43684"/>
                      <a:pt x="247543" y="30579"/>
                      <a:pt x="247543" y="14561"/>
                    </a:cubicBezTo>
                    <a:lnTo>
                      <a:pt x="247543" y="0"/>
                    </a:lnTo>
                    <a:lnTo>
                      <a:pt x="0" y="0"/>
                    </a:lnTo>
                    <a:lnTo>
                      <a:pt x="0" y="203859"/>
                    </a:lnTo>
                    <a:cubicBezTo>
                      <a:pt x="0" y="219877"/>
                      <a:pt x="13105" y="232982"/>
                      <a:pt x="29123" y="232982"/>
                    </a:cubicBezTo>
                    <a:lnTo>
                      <a:pt x="553332" y="232982"/>
                    </a:lnTo>
                    <a:cubicBezTo>
                      <a:pt x="569350" y="232982"/>
                      <a:pt x="582455" y="219877"/>
                      <a:pt x="582455" y="203859"/>
                    </a:cubicBezTo>
                    <a:lnTo>
                      <a:pt x="582455" y="0"/>
                    </a:lnTo>
                    <a:lnTo>
                      <a:pt x="334912" y="0"/>
                    </a:lnTo>
                    <a:lnTo>
                      <a:pt x="334912" y="14561"/>
                    </a:lnTo>
                    <a:close/>
                  </a:path>
                </a:pathLst>
              </a:custGeom>
              <a:grpFill/>
              <a:ln w="724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2CB69E5-87D2-30EE-2C69-7FE46A547FF0}"/>
                  </a:ext>
                </a:extLst>
              </p:cNvPr>
              <p:cNvSpPr/>
              <p:nvPr/>
            </p:nvSpPr>
            <p:spPr>
              <a:xfrm>
                <a:off x="765945" y="7535993"/>
                <a:ext cx="582455" cy="243903"/>
              </a:xfrm>
              <a:custGeom>
                <a:avLst/>
                <a:gdLst>
                  <a:gd name="connsiteX0" fmla="*/ 553332 w 582455"/>
                  <a:gd name="connsiteY0" fmla="*/ 98289 h 243903"/>
                  <a:gd name="connsiteX1" fmla="*/ 407719 w 582455"/>
                  <a:gd name="connsiteY1" fmla="*/ 98289 h 243903"/>
                  <a:gd name="connsiteX2" fmla="*/ 407719 w 582455"/>
                  <a:gd name="connsiteY2" fmla="*/ 50965 h 243903"/>
                  <a:gd name="connsiteX3" fmla="*/ 356754 w 582455"/>
                  <a:gd name="connsiteY3" fmla="*/ 0 h 243903"/>
                  <a:gd name="connsiteX4" fmla="*/ 225701 w 582455"/>
                  <a:gd name="connsiteY4" fmla="*/ 0 h 243903"/>
                  <a:gd name="connsiteX5" fmla="*/ 174737 w 582455"/>
                  <a:gd name="connsiteY5" fmla="*/ 50965 h 243903"/>
                  <a:gd name="connsiteX6" fmla="*/ 174737 w 582455"/>
                  <a:gd name="connsiteY6" fmla="*/ 98289 h 243903"/>
                  <a:gd name="connsiteX7" fmla="*/ 29123 w 582455"/>
                  <a:gd name="connsiteY7" fmla="*/ 98289 h 243903"/>
                  <a:gd name="connsiteX8" fmla="*/ 0 w 582455"/>
                  <a:gd name="connsiteY8" fmla="*/ 127412 h 243903"/>
                  <a:gd name="connsiteX9" fmla="*/ 0 w 582455"/>
                  <a:gd name="connsiteY9" fmla="*/ 243903 h 243903"/>
                  <a:gd name="connsiteX10" fmla="*/ 247543 w 582455"/>
                  <a:gd name="connsiteY10" fmla="*/ 243903 h 243903"/>
                  <a:gd name="connsiteX11" fmla="*/ 247543 w 582455"/>
                  <a:gd name="connsiteY11" fmla="*/ 229342 h 243903"/>
                  <a:gd name="connsiteX12" fmla="*/ 334912 w 582455"/>
                  <a:gd name="connsiteY12" fmla="*/ 229342 h 243903"/>
                  <a:gd name="connsiteX13" fmla="*/ 334912 w 582455"/>
                  <a:gd name="connsiteY13" fmla="*/ 243903 h 243903"/>
                  <a:gd name="connsiteX14" fmla="*/ 582455 w 582455"/>
                  <a:gd name="connsiteY14" fmla="*/ 243903 h 243903"/>
                  <a:gd name="connsiteX15" fmla="*/ 582455 w 582455"/>
                  <a:gd name="connsiteY15" fmla="*/ 127412 h 243903"/>
                  <a:gd name="connsiteX16" fmla="*/ 553332 w 582455"/>
                  <a:gd name="connsiteY16" fmla="*/ 98289 h 243903"/>
                  <a:gd name="connsiteX17" fmla="*/ 218421 w 582455"/>
                  <a:gd name="connsiteY17" fmla="*/ 98289 h 243903"/>
                  <a:gd name="connsiteX18" fmla="*/ 218421 w 582455"/>
                  <a:gd name="connsiteY18" fmla="*/ 50965 h 243903"/>
                  <a:gd name="connsiteX19" fmla="*/ 225701 w 582455"/>
                  <a:gd name="connsiteY19" fmla="*/ 43684 h 243903"/>
                  <a:gd name="connsiteX20" fmla="*/ 356754 w 582455"/>
                  <a:gd name="connsiteY20" fmla="*/ 43684 h 243903"/>
                  <a:gd name="connsiteX21" fmla="*/ 364034 w 582455"/>
                  <a:gd name="connsiteY21" fmla="*/ 50965 h 243903"/>
                  <a:gd name="connsiteX22" fmla="*/ 364034 w 582455"/>
                  <a:gd name="connsiteY22" fmla="*/ 98289 h 243903"/>
                  <a:gd name="connsiteX23" fmla="*/ 218421 w 582455"/>
                  <a:gd name="connsiteY23" fmla="*/ 98289 h 24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2455" h="243903">
                    <a:moveTo>
                      <a:pt x="553332" y="98289"/>
                    </a:moveTo>
                    <a:lnTo>
                      <a:pt x="407719" y="98289"/>
                    </a:lnTo>
                    <a:lnTo>
                      <a:pt x="407719" y="50965"/>
                    </a:lnTo>
                    <a:cubicBezTo>
                      <a:pt x="407719" y="22570"/>
                      <a:pt x="385148" y="0"/>
                      <a:pt x="356754" y="0"/>
                    </a:cubicBezTo>
                    <a:lnTo>
                      <a:pt x="225701" y="0"/>
                    </a:lnTo>
                    <a:cubicBezTo>
                      <a:pt x="197307" y="0"/>
                      <a:pt x="174737" y="22570"/>
                      <a:pt x="174737" y="50965"/>
                    </a:cubicBezTo>
                    <a:lnTo>
                      <a:pt x="174737" y="98289"/>
                    </a:lnTo>
                    <a:lnTo>
                      <a:pt x="29123" y="98289"/>
                    </a:lnTo>
                    <a:cubicBezTo>
                      <a:pt x="13105" y="98289"/>
                      <a:pt x="0" y="111395"/>
                      <a:pt x="0" y="127412"/>
                    </a:cubicBezTo>
                    <a:lnTo>
                      <a:pt x="0" y="243903"/>
                    </a:lnTo>
                    <a:lnTo>
                      <a:pt x="247543" y="243903"/>
                    </a:lnTo>
                    <a:lnTo>
                      <a:pt x="247543" y="229342"/>
                    </a:lnTo>
                    <a:lnTo>
                      <a:pt x="334912" y="229342"/>
                    </a:lnTo>
                    <a:lnTo>
                      <a:pt x="334912" y="243903"/>
                    </a:lnTo>
                    <a:lnTo>
                      <a:pt x="582455" y="243903"/>
                    </a:lnTo>
                    <a:lnTo>
                      <a:pt x="582455" y="127412"/>
                    </a:lnTo>
                    <a:cubicBezTo>
                      <a:pt x="582455" y="111395"/>
                      <a:pt x="569350" y="98289"/>
                      <a:pt x="553332" y="98289"/>
                    </a:cubicBezTo>
                    <a:moveTo>
                      <a:pt x="218421" y="98289"/>
                    </a:moveTo>
                    <a:lnTo>
                      <a:pt x="218421" y="50965"/>
                    </a:lnTo>
                    <a:cubicBezTo>
                      <a:pt x="218421" y="46596"/>
                      <a:pt x="221333" y="43684"/>
                      <a:pt x="225701" y="43684"/>
                    </a:cubicBezTo>
                    <a:lnTo>
                      <a:pt x="356754" y="43684"/>
                    </a:lnTo>
                    <a:cubicBezTo>
                      <a:pt x="361122" y="43684"/>
                      <a:pt x="364034" y="46596"/>
                      <a:pt x="364034" y="50965"/>
                    </a:cubicBezTo>
                    <a:lnTo>
                      <a:pt x="364034" y="98289"/>
                    </a:lnTo>
                    <a:lnTo>
                      <a:pt x="218421" y="98289"/>
                    </a:lnTo>
                    <a:close/>
                  </a:path>
                </a:pathLst>
              </a:custGeom>
              <a:grpFill/>
              <a:ln w="7243" cap="flat">
                <a:noFill/>
                <a:prstDash val="solid"/>
                <a:miter/>
              </a:ln>
            </p:spPr>
            <p:txBody>
              <a:bodyPr rtlCol="0" anchor="ctr"/>
              <a:lstStyle/>
              <a:p>
                <a:endParaRPr lang="en-US"/>
              </a:p>
            </p:txBody>
          </p:sp>
        </p:grpSp>
      </p:grpSp>
      <p:grpSp>
        <p:nvGrpSpPr>
          <p:cNvPr id="40" name="Group 39">
            <a:extLst>
              <a:ext uri="{FF2B5EF4-FFF2-40B4-BE49-F238E27FC236}">
                <a16:creationId xmlns:a16="http://schemas.microsoft.com/office/drawing/2014/main" id="{A7F34D5C-6064-6CFC-83C3-8A1F4F93D29B}"/>
              </a:ext>
            </a:extLst>
          </p:cNvPr>
          <p:cNvGrpSpPr/>
          <p:nvPr/>
        </p:nvGrpSpPr>
        <p:grpSpPr>
          <a:xfrm>
            <a:off x="3821487" y="4208295"/>
            <a:ext cx="537023" cy="537023"/>
            <a:chOff x="5981648" y="4416484"/>
            <a:chExt cx="537023" cy="537023"/>
          </a:xfrm>
        </p:grpSpPr>
        <p:sp>
          <p:nvSpPr>
            <p:cNvPr id="41" name="Oval 40">
              <a:extLst>
                <a:ext uri="{FF2B5EF4-FFF2-40B4-BE49-F238E27FC236}">
                  <a16:creationId xmlns:a16="http://schemas.microsoft.com/office/drawing/2014/main" id="{7ACF394A-DE67-B984-E756-2B68A1DCB59D}"/>
                </a:ext>
              </a:extLst>
            </p:cNvPr>
            <p:cNvSpPr/>
            <p:nvPr/>
          </p:nvSpPr>
          <p:spPr>
            <a:xfrm>
              <a:off x="5981648" y="4416484"/>
              <a:ext cx="537023" cy="537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grpSp>
          <p:nvGrpSpPr>
            <p:cNvPr id="42" name="Group 41">
              <a:extLst>
                <a:ext uri="{FF2B5EF4-FFF2-40B4-BE49-F238E27FC236}">
                  <a16:creationId xmlns:a16="http://schemas.microsoft.com/office/drawing/2014/main" id="{B2B45A98-6A5E-4B76-CE5D-C069B46D3AC5}"/>
                </a:ext>
              </a:extLst>
            </p:cNvPr>
            <p:cNvGrpSpPr/>
            <p:nvPr/>
          </p:nvGrpSpPr>
          <p:grpSpPr>
            <a:xfrm>
              <a:off x="6108700" y="4546190"/>
              <a:ext cx="275844" cy="275844"/>
              <a:chOff x="2178173" y="7523647"/>
              <a:chExt cx="495086" cy="495086"/>
            </a:xfrm>
            <a:solidFill>
              <a:schemeClr val="bg1"/>
            </a:solidFill>
          </p:grpSpPr>
          <p:sp>
            <p:nvSpPr>
              <p:cNvPr id="43" name="Freeform: Shape 42">
                <a:extLst>
                  <a:ext uri="{FF2B5EF4-FFF2-40B4-BE49-F238E27FC236}">
                    <a16:creationId xmlns:a16="http://schemas.microsoft.com/office/drawing/2014/main" id="{BD6CE0B6-8E5F-E1D0-E74D-03989016183F}"/>
                  </a:ext>
                </a:extLst>
              </p:cNvPr>
              <p:cNvSpPr/>
              <p:nvPr/>
            </p:nvSpPr>
            <p:spPr>
              <a:xfrm>
                <a:off x="2178173" y="7523647"/>
                <a:ext cx="495086" cy="495086"/>
              </a:xfrm>
              <a:custGeom>
                <a:avLst/>
                <a:gdLst>
                  <a:gd name="connsiteX0" fmla="*/ 43684 w 495086"/>
                  <a:gd name="connsiteY0" fmla="*/ 0 h 495086"/>
                  <a:gd name="connsiteX1" fmla="*/ 0 w 495086"/>
                  <a:gd name="connsiteY1" fmla="*/ 0 h 495086"/>
                  <a:gd name="connsiteX2" fmla="*/ 0 w 495086"/>
                  <a:gd name="connsiteY2" fmla="*/ 495087 h 495086"/>
                  <a:gd name="connsiteX3" fmla="*/ 495087 w 495086"/>
                  <a:gd name="connsiteY3" fmla="*/ 495087 h 495086"/>
                  <a:gd name="connsiteX4" fmla="*/ 495087 w 495086"/>
                  <a:gd name="connsiteY4" fmla="*/ 451403 h 495086"/>
                  <a:gd name="connsiteX5" fmla="*/ 43684 w 495086"/>
                  <a:gd name="connsiteY5" fmla="*/ 451403 h 4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086" h="495086">
                    <a:moveTo>
                      <a:pt x="43684" y="0"/>
                    </a:moveTo>
                    <a:lnTo>
                      <a:pt x="0" y="0"/>
                    </a:lnTo>
                    <a:lnTo>
                      <a:pt x="0" y="495087"/>
                    </a:lnTo>
                    <a:lnTo>
                      <a:pt x="495087" y="495087"/>
                    </a:lnTo>
                    <a:lnTo>
                      <a:pt x="495087" y="451403"/>
                    </a:lnTo>
                    <a:lnTo>
                      <a:pt x="43684" y="451403"/>
                    </a:lnTo>
                    <a:close/>
                  </a:path>
                </a:pathLst>
              </a:custGeom>
              <a:grpFill/>
              <a:ln w="724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568F4F4-0BFF-77D6-0588-6324E53F3775}"/>
                  </a:ext>
                </a:extLst>
              </p:cNvPr>
              <p:cNvSpPr/>
              <p:nvPr/>
            </p:nvSpPr>
            <p:spPr>
              <a:xfrm>
                <a:off x="2265541" y="7676542"/>
                <a:ext cx="80087" cy="254824"/>
              </a:xfrm>
              <a:custGeom>
                <a:avLst/>
                <a:gdLst>
                  <a:gd name="connsiteX0" fmla="*/ 0 w 80087"/>
                  <a:gd name="connsiteY0" fmla="*/ 0 h 254824"/>
                  <a:gd name="connsiteX1" fmla="*/ 80088 w 80087"/>
                  <a:gd name="connsiteY1" fmla="*/ 0 h 254824"/>
                  <a:gd name="connsiteX2" fmla="*/ 80088 w 80087"/>
                  <a:gd name="connsiteY2" fmla="*/ 254824 h 254824"/>
                  <a:gd name="connsiteX3" fmla="*/ 0 w 80087"/>
                  <a:gd name="connsiteY3" fmla="*/ 254824 h 254824"/>
                </a:gdLst>
                <a:ahLst/>
                <a:cxnLst>
                  <a:cxn ang="0">
                    <a:pos x="connsiteX0" y="connsiteY0"/>
                  </a:cxn>
                  <a:cxn ang="0">
                    <a:pos x="connsiteX1" y="connsiteY1"/>
                  </a:cxn>
                  <a:cxn ang="0">
                    <a:pos x="connsiteX2" y="connsiteY2"/>
                  </a:cxn>
                  <a:cxn ang="0">
                    <a:pos x="connsiteX3" y="connsiteY3"/>
                  </a:cxn>
                </a:cxnLst>
                <a:rect l="l" t="t" r="r" b="b"/>
                <a:pathLst>
                  <a:path w="80087" h="254824">
                    <a:moveTo>
                      <a:pt x="0" y="0"/>
                    </a:moveTo>
                    <a:lnTo>
                      <a:pt x="80088" y="0"/>
                    </a:lnTo>
                    <a:lnTo>
                      <a:pt x="80088" y="254824"/>
                    </a:lnTo>
                    <a:lnTo>
                      <a:pt x="0" y="254824"/>
                    </a:lnTo>
                    <a:close/>
                  </a:path>
                </a:pathLst>
              </a:custGeom>
              <a:grpFill/>
              <a:ln w="724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D2EDD8D-E01D-7C73-01C5-FEEEE14D559C}"/>
                  </a:ext>
                </a:extLst>
              </p:cNvPr>
              <p:cNvSpPr/>
              <p:nvPr/>
            </p:nvSpPr>
            <p:spPr>
              <a:xfrm>
                <a:off x="2374752" y="7523647"/>
                <a:ext cx="80087" cy="407718"/>
              </a:xfrm>
              <a:custGeom>
                <a:avLst/>
                <a:gdLst>
                  <a:gd name="connsiteX0" fmla="*/ 0 w 80087"/>
                  <a:gd name="connsiteY0" fmla="*/ 0 h 407718"/>
                  <a:gd name="connsiteX1" fmla="*/ 80088 w 80087"/>
                  <a:gd name="connsiteY1" fmla="*/ 0 h 407718"/>
                  <a:gd name="connsiteX2" fmla="*/ 80088 w 80087"/>
                  <a:gd name="connsiteY2" fmla="*/ 407719 h 407718"/>
                  <a:gd name="connsiteX3" fmla="*/ 0 w 80087"/>
                  <a:gd name="connsiteY3" fmla="*/ 407719 h 407718"/>
                </a:gdLst>
                <a:ahLst/>
                <a:cxnLst>
                  <a:cxn ang="0">
                    <a:pos x="connsiteX0" y="connsiteY0"/>
                  </a:cxn>
                  <a:cxn ang="0">
                    <a:pos x="connsiteX1" y="connsiteY1"/>
                  </a:cxn>
                  <a:cxn ang="0">
                    <a:pos x="connsiteX2" y="connsiteY2"/>
                  </a:cxn>
                  <a:cxn ang="0">
                    <a:pos x="connsiteX3" y="connsiteY3"/>
                  </a:cxn>
                </a:cxnLst>
                <a:rect l="l" t="t" r="r" b="b"/>
                <a:pathLst>
                  <a:path w="80087" h="407718">
                    <a:moveTo>
                      <a:pt x="0" y="0"/>
                    </a:moveTo>
                    <a:lnTo>
                      <a:pt x="80088" y="0"/>
                    </a:lnTo>
                    <a:lnTo>
                      <a:pt x="80088" y="407719"/>
                    </a:lnTo>
                    <a:lnTo>
                      <a:pt x="0" y="407719"/>
                    </a:lnTo>
                    <a:close/>
                  </a:path>
                </a:pathLst>
              </a:custGeom>
              <a:grpFill/>
              <a:ln w="724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DE136E4-56F1-DC9E-4AE0-ED1B5BB1F1B3}"/>
                  </a:ext>
                </a:extLst>
              </p:cNvPr>
              <p:cNvSpPr/>
              <p:nvPr/>
            </p:nvSpPr>
            <p:spPr>
              <a:xfrm>
                <a:off x="2483962" y="7676542"/>
                <a:ext cx="80087" cy="254824"/>
              </a:xfrm>
              <a:custGeom>
                <a:avLst/>
                <a:gdLst>
                  <a:gd name="connsiteX0" fmla="*/ 0 w 80087"/>
                  <a:gd name="connsiteY0" fmla="*/ 0 h 254824"/>
                  <a:gd name="connsiteX1" fmla="*/ 80088 w 80087"/>
                  <a:gd name="connsiteY1" fmla="*/ 0 h 254824"/>
                  <a:gd name="connsiteX2" fmla="*/ 80088 w 80087"/>
                  <a:gd name="connsiteY2" fmla="*/ 254824 h 254824"/>
                  <a:gd name="connsiteX3" fmla="*/ 0 w 80087"/>
                  <a:gd name="connsiteY3" fmla="*/ 254824 h 254824"/>
                </a:gdLst>
                <a:ahLst/>
                <a:cxnLst>
                  <a:cxn ang="0">
                    <a:pos x="connsiteX0" y="connsiteY0"/>
                  </a:cxn>
                  <a:cxn ang="0">
                    <a:pos x="connsiteX1" y="connsiteY1"/>
                  </a:cxn>
                  <a:cxn ang="0">
                    <a:pos x="connsiteX2" y="connsiteY2"/>
                  </a:cxn>
                  <a:cxn ang="0">
                    <a:pos x="connsiteX3" y="connsiteY3"/>
                  </a:cxn>
                </a:cxnLst>
                <a:rect l="l" t="t" r="r" b="b"/>
                <a:pathLst>
                  <a:path w="80087" h="254824">
                    <a:moveTo>
                      <a:pt x="0" y="0"/>
                    </a:moveTo>
                    <a:lnTo>
                      <a:pt x="80088" y="0"/>
                    </a:lnTo>
                    <a:lnTo>
                      <a:pt x="80088" y="254824"/>
                    </a:lnTo>
                    <a:lnTo>
                      <a:pt x="0" y="254824"/>
                    </a:lnTo>
                    <a:close/>
                  </a:path>
                </a:pathLst>
              </a:custGeom>
              <a:grpFill/>
              <a:ln w="724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48A47E5-5EF9-70FD-CAE9-57C295948213}"/>
                  </a:ext>
                </a:extLst>
              </p:cNvPr>
              <p:cNvSpPr/>
              <p:nvPr/>
            </p:nvSpPr>
            <p:spPr>
              <a:xfrm>
                <a:off x="2593172" y="7800313"/>
                <a:ext cx="80087" cy="131052"/>
              </a:xfrm>
              <a:custGeom>
                <a:avLst/>
                <a:gdLst>
                  <a:gd name="connsiteX0" fmla="*/ 0 w 80087"/>
                  <a:gd name="connsiteY0" fmla="*/ 0 h 131052"/>
                  <a:gd name="connsiteX1" fmla="*/ 80088 w 80087"/>
                  <a:gd name="connsiteY1" fmla="*/ 0 h 131052"/>
                  <a:gd name="connsiteX2" fmla="*/ 80088 w 80087"/>
                  <a:gd name="connsiteY2" fmla="*/ 131052 h 131052"/>
                  <a:gd name="connsiteX3" fmla="*/ 0 w 80087"/>
                  <a:gd name="connsiteY3" fmla="*/ 131052 h 131052"/>
                </a:gdLst>
                <a:ahLst/>
                <a:cxnLst>
                  <a:cxn ang="0">
                    <a:pos x="connsiteX0" y="connsiteY0"/>
                  </a:cxn>
                  <a:cxn ang="0">
                    <a:pos x="connsiteX1" y="connsiteY1"/>
                  </a:cxn>
                  <a:cxn ang="0">
                    <a:pos x="connsiteX2" y="connsiteY2"/>
                  </a:cxn>
                  <a:cxn ang="0">
                    <a:pos x="connsiteX3" y="connsiteY3"/>
                  </a:cxn>
                </a:cxnLst>
                <a:rect l="l" t="t" r="r" b="b"/>
                <a:pathLst>
                  <a:path w="80087" h="131052">
                    <a:moveTo>
                      <a:pt x="0" y="0"/>
                    </a:moveTo>
                    <a:lnTo>
                      <a:pt x="80088" y="0"/>
                    </a:lnTo>
                    <a:lnTo>
                      <a:pt x="80088" y="131052"/>
                    </a:lnTo>
                    <a:lnTo>
                      <a:pt x="0" y="131052"/>
                    </a:lnTo>
                    <a:close/>
                  </a:path>
                </a:pathLst>
              </a:custGeom>
              <a:grpFill/>
              <a:ln w="7243" cap="flat">
                <a:noFill/>
                <a:prstDash val="solid"/>
                <a:miter/>
              </a:ln>
            </p:spPr>
            <p:txBody>
              <a:bodyPr rtlCol="0" anchor="ctr"/>
              <a:lstStyle/>
              <a:p>
                <a:endParaRPr lang="en-US"/>
              </a:p>
            </p:txBody>
          </p:sp>
        </p:grpSp>
      </p:grpSp>
      <p:grpSp>
        <p:nvGrpSpPr>
          <p:cNvPr id="48" name="Group 47">
            <a:extLst>
              <a:ext uri="{FF2B5EF4-FFF2-40B4-BE49-F238E27FC236}">
                <a16:creationId xmlns:a16="http://schemas.microsoft.com/office/drawing/2014/main" id="{E4E3F4CB-6612-085D-6EA0-CDF157B6242E}"/>
              </a:ext>
            </a:extLst>
          </p:cNvPr>
          <p:cNvGrpSpPr/>
          <p:nvPr/>
        </p:nvGrpSpPr>
        <p:grpSpPr>
          <a:xfrm>
            <a:off x="1187110" y="1124576"/>
            <a:ext cx="537023" cy="537023"/>
            <a:chOff x="2068497" y="1332765"/>
            <a:chExt cx="537023" cy="537023"/>
          </a:xfrm>
        </p:grpSpPr>
        <p:sp>
          <p:nvSpPr>
            <p:cNvPr id="49" name="Oval 48">
              <a:extLst>
                <a:ext uri="{FF2B5EF4-FFF2-40B4-BE49-F238E27FC236}">
                  <a16:creationId xmlns:a16="http://schemas.microsoft.com/office/drawing/2014/main" id="{81778728-173E-D52D-3427-B661362A6C45}"/>
                </a:ext>
              </a:extLst>
            </p:cNvPr>
            <p:cNvSpPr/>
            <p:nvPr/>
          </p:nvSpPr>
          <p:spPr>
            <a:xfrm>
              <a:off x="2068497" y="1332765"/>
              <a:ext cx="537023" cy="537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grpSp>
          <p:nvGrpSpPr>
            <p:cNvPr id="50" name="Group 49">
              <a:extLst>
                <a:ext uri="{FF2B5EF4-FFF2-40B4-BE49-F238E27FC236}">
                  <a16:creationId xmlns:a16="http://schemas.microsoft.com/office/drawing/2014/main" id="{E4523BD7-4013-F5CA-44E4-9ADFD3780F4F}"/>
                </a:ext>
              </a:extLst>
            </p:cNvPr>
            <p:cNvGrpSpPr/>
            <p:nvPr/>
          </p:nvGrpSpPr>
          <p:grpSpPr>
            <a:xfrm>
              <a:off x="2211075" y="1467705"/>
              <a:ext cx="251848" cy="254439"/>
              <a:chOff x="4508501" y="2362200"/>
              <a:chExt cx="1235075" cy="1247775"/>
            </a:xfrm>
            <a:solidFill>
              <a:schemeClr val="bg1"/>
            </a:solidFill>
          </p:grpSpPr>
          <p:sp>
            <p:nvSpPr>
              <p:cNvPr id="51" name="Freeform 52">
                <a:extLst>
                  <a:ext uri="{FF2B5EF4-FFF2-40B4-BE49-F238E27FC236}">
                    <a16:creationId xmlns:a16="http://schemas.microsoft.com/office/drawing/2014/main" id="{F7D202FB-1046-9111-3BE4-6D75A5039BA2}"/>
                  </a:ext>
                </a:extLst>
              </p:cNvPr>
              <p:cNvSpPr>
                <a:spLocks/>
              </p:cNvSpPr>
              <p:nvPr/>
            </p:nvSpPr>
            <p:spPr bwMode="auto">
              <a:xfrm>
                <a:off x="4640263" y="2430463"/>
                <a:ext cx="354013" cy="822325"/>
              </a:xfrm>
              <a:custGeom>
                <a:avLst/>
                <a:gdLst>
                  <a:gd name="T0" fmla="*/ 0 w 223"/>
                  <a:gd name="T1" fmla="*/ 518 h 518"/>
                  <a:gd name="T2" fmla="*/ 223 w 223"/>
                  <a:gd name="T3" fmla="*/ 476 h 518"/>
                  <a:gd name="T4" fmla="*/ 223 w 223"/>
                  <a:gd name="T5" fmla="*/ 0 h 518"/>
                  <a:gd name="T6" fmla="*/ 0 w 223"/>
                  <a:gd name="T7" fmla="*/ 41 h 518"/>
                  <a:gd name="T8" fmla="*/ 0 w 223"/>
                  <a:gd name="T9" fmla="*/ 518 h 518"/>
                </a:gdLst>
                <a:ahLst/>
                <a:cxnLst>
                  <a:cxn ang="0">
                    <a:pos x="T0" y="T1"/>
                  </a:cxn>
                  <a:cxn ang="0">
                    <a:pos x="T2" y="T3"/>
                  </a:cxn>
                  <a:cxn ang="0">
                    <a:pos x="T4" y="T5"/>
                  </a:cxn>
                  <a:cxn ang="0">
                    <a:pos x="T6" y="T7"/>
                  </a:cxn>
                  <a:cxn ang="0">
                    <a:pos x="T8" y="T9"/>
                  </a:cxn>
                </a:cxnLst>
                <a:rect l="0" t="0" r="r" b="b"/>
                <a:pathLst>
                  <a:path w="223" h="518">
                    <a:moveTo>
                      <a:pt x="0" y="518"/>
                    </a:moveTo>
                    <a:lnTo>
                      <a:pt x="223" y="476"/>
                    </a:lnTo>
                    <a:lnTo>
                      <a:pt x="223" y="0"/>
                    </a:lnTo>
                    <a:lnTo>
                      <a:pt x="0" y="41"/>
                    </a:lnTo>
                    <a:lnTo>
                      <a:pt x="0"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3">
                <a:extLst>
                  <a:ext uri="{FF2B5EF4-FFF2-40B4-BE49-F238E27FC236}">
                    <a16:creationId xmlns:a16="http://schemas.microsoft.com/office/drawing/2014/main" id="{D1B3093C-F82F-0515-24BC-2938F74D2484}"/>
                  </a:ext>
                </a:extLst>
              </p:cNvPr>
              <p:cNvSpPr>
                <a:spLocks/>
              </p:cNvSpPr>
              <p:nvPr/>
            </p:nvSpPr>
            <p:spPr bwMode="auto">
              <a:xfrm>
                <a:off x="5016501" y="2430463"/>
                <a:ext cx="352425" cy="889000"/>
              </a:xfrm>
              <a:custGeom>
                <a:avLst/>
                <a:gdLst>
                  <a:gd name="T0" fmla="*/ 0 w 222"/>
                  <a:gd name="T1" fmla="*/ 476 h 560"/>
                  <a:gd name="T2" fmla="*/ 222 w 222"/>
                  <a:gd name="T3" fmla="*/ 560 h 560"/>
                  <a:gd name="T4" fmla="*/ 222 w 222"/>
                  <a:gd name="T5" fmla="*/ 84 h 560"/>
                  <a:gd name="T6" fmla="*/ 0 w 222"/>
                  <a:gd name="T7" fmla="*/ 0 h 560"/>
                  <a:gd name="T8" fmla="*/ 0 w 222"/>
                  <a:gd name="T9" fmla="*/ 476 h 560"/>
                </a:gdLst>
                <a:ahLst/>
                <a:cxnLst>
                  <a:cxn ang="0">
                    <a:pos x="T0" y="T1"/>
                  </a:cxn>
                  <a:cxn ang="0">
                    <a:pos x="T2" y="T3"/>
                  </a:cxn>
                  <a:cxn ang="0">
                    <a:pos x="T4" y="T5"/>
                  </a:cxn>
                  <a:cxn ang="0">
                    <a:pos x="T6" y="T7"/>
                  </a:cxn>
                  <a:cxn ang="0">
                    <a:pos x="T8" y="T9"/>
                  </a:cxn>
                </a:cxnLst>
                <a:rect l="0" t="0" r="r" b="b"/>
                <a:pathLst>
                  <a:path w="222" h="560">
                    <a:moveTo>
                      <a:pt x="0" y="476"/>
                    </a:moveTo>
                    <a:lnTo>
                      <a:pt x="222" y="560"/>
                    </a:lnTo>
                    <a:lnTo>
                      <a:pt x="222" y="84"/>
                    </a:lnTo>
                    <a:lnTo>
                      <a:pt x="0" y="0"/>
                    </a:lnTo>
                    <a:lnTo>
                      <a:pt x="0"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4">
                <a:extLst>
                  <a:ext uri="{FF2B5EF4-FFF2-40B4-BE49-F238E27FC236}">
                    <a16:creationId xmlns:a16="http://schemas.microsoft.com/office/drawing/2014/main" id="{95D5EDD7-0DEC-483D-DDE7-D617AA058BB2}"/>
                  </a:ext>
                </a:extLst>
              </p:cNvPr>
              <p:cNvSpPr>
                <a:spLocks/>
              </p:cNvSpPr>
              <p:nvPr/>
            </p:nvSpPr>
            <p:spPr bwMode="auto">
              <a:xfrm>
                <a:off x="5391151" y="2495550"/>
                <a:ext cx="352425" cy="823913"/>
              </a:xfrm>
              <a:custGeom>
                <a:avLst/>
                <a:gdLst>
                  <a:gd name="T0" fmla="*/ 0 w 222"/>
                  <a:gd name="T1" fmla="*/ 43 h 519"/>
                  <a:gd name="T2" fmla="*/ 0 w 222"/>
                  <a:gd name="T3" fmla="*/ 519 h 519"/>
                  <a:gd name="T4" fmla="*/ 222 w 222"/>
                  <a:gd name="T5" fmla="*/ 477 h 519"/>
                  <a:gd name="T6" fmla="*/ 222 w 222"/>
                  <a:gd name="T7" fmla="*/ 0 h 519"/>
                  <a:gd name="T8" fmla="*/ 0 w 222"/>
                  <a:gd name="T9" fmla="*/ 43 h 519"/>
                </a:gdLst>
                <a:ahLst/>
                <a:cxnLst>
                  <a:cxn ang="0">
                    <a:pos x="T0" y="T1"/>
                  </a:cxn>
                  <a:cxn ang="0">
                    <a:pos x="T2" y="T3"/>
                  </a:cxn>
                  <a:cxn ang="0">
                    <a:pos x="T4" y="T5"/>
                  </a:cxn>
                  <a:cxn ang="0">
                    <a:pos x="T6" y="T7"/>
                  </a:cxn>
                  <a:cxn ang="0">
                    <a:pos x="T8" y="T9"/>
                  </a:cxn>
                </a:cxnLst>
                <a:rect l="0" t="0" r="r" b="b"/>
                <a:pathLst>
                  <a:path w="222" h="519">
                    <a:moveTo>
                      <a:pt x="0" y="43"/>
                    </a:moveTo>
                    <a:lnTo>
                      <a:pt x="0" y="519"/>
                    </a:lnTo>
                    <a:lnTo>
                      <a:pt x="222" y="477"/>
                    </a:lnTo>
                    <a:lnTo>
                      <a:pt x="222" y="0"/>
                    </a:ln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5">
                <a:extLst>
                  <a:ext uri="{FF2B5EF4-FFF2-40B4-BE49-F238E27FC236}">
                    <a16:creationId xmlns:a16="http://schemas.microsoft.com/office/drawing/2014/main" id="{88B30C9B-362C-3809-CE26-86CF265C5CCD}"/>
                  </a:ext>
                </a:extLst>
              </p:cNvPr>
              <p:cNvSpPr>
                <a:spLocks/>
              </p:cNvSpPr>
              <p:nvPr/>
            </p:nvSpPr>
            <p:spPr bwMode="auto">
              <a:xfrm>
                <a:off x="4508501" y="2362200"/>
                <a:ext cx="131763" cy="1247775"/>
              </a:xfrm>
              <a:custGeom>
                <a:avLst/>
                <a:gdLst>
                  <a:gd name="T0" fmla="*/ 125 w 125"/>
                  <a:gd name="T1" fmla="*/ 63 h 1167"/>
                  <a:gd name="T2" fmla="*/ 63 w 125"/>
                  <a:gd name="T3" fmla="*/ 0 h 1167"/>
                  <a:gd name="T4" fmla="*/ 0 w 125"/>
                  <a:gd name="T5" fmla="*/ 63 h 1167"/>
                  <a:gd name="T6" fmla="*/ 42 w 125"/>
                  <a:gd name="T7" fmla="*/ 121 h 1167"/>
                  <a:gd name="T8" fmla="*/ 42 w 125"/>
                  <a:gd name="T9" fmla="*/ 1167 h 1167"/>
                  <a:gd name="T10" fmla="*/ 84 w 125"/>
                  <a:gd name="T11" fmla="*/ 1167 h 1167"/>
                  <a:gd name="T12" fmla="*/ 84 w 125"/>
                  <a:gd name="T13" fmla="*/ 121 h 1167"/>
                  <a:gd name="T14" fmla="*/ 125 w 125"/>
                  <a:gd name="T15" fmla="*/ 63 h 1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167">
                    <a:moveTo>
                      <a:pt x="125" y="63"/>
                    </a:moveTo>
                    <a:cubicBezTo>
                      <a:pt x="125" y="28"/>
                      <a:pt x="97" y="0"/>
                      <a:pt x="63" y="0"/>
                    </a:cubicBezTo>
                    <a:cubicBezTo>
                      <a:pt x="28" y="0"/>
                      <a:pt x="0" y="28"/>
                      <a:pt x="0" y="63"/>
                    </a:cubicBezTo>
                    <a:cubicBezTo>
                      <a:pt x="0" y="90"/>
                      <a:pt x="18" y="113"/>
                      <a:pt x="42" y="121"/>
                    </a:cubicBezTo>
                    <a:cubicBezTo>
                      <a:pt x="42" y="1167"/>
                      <a:pt x="42" y="1167"/>
                      <a:pt x="42" y="1167"/>
                    </a:cubicBezTo>
                    <a:cubicBezTo>
                      <a:pt x="84" y="1167"/>
                      <a:pt x="84" y="1167"/>
                      <a:pt x="84" y="1167"/>
                    </a:cubicBezTo>
                    <a:cubicBezTo>
                      <a:pt x="84" y="121"/>
                      <a:pt x="84" y="121"/>
                      <a:pt x="84" y="121"/>
                    </a:cubicBezTo>
                    <a:cubicBezTo>
                      <a:pt x="108" y="113"/>
                      <a:pt x="125" y="90"/>
                      <a:pt x="125"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55" name="Group 54">
            <a:extLst>
              <a:ext uri="{FF2B5EF4-FFF2-40B4-BE49-F238E27FC236}">
                <a16:creationId xmlns:a16="http://schemas.microsoft.com/office/drawing/2014/main" id="{3AE5972C-1B2A-E9D1-785D-1E6EC3318A19}"/>
              </a:ext>
            </a:extLst>
          </p:cNvPr>
          <p:cNvGrpSpPr/>
          <p:nvPr/>
        </p:nvGrpSpPr>
        <p:grpSpPr>
          <a:xfrm>
            <a:off x="9915831" y="4208295"/>
            <a:ext cx="537023" cy="537023"/>
            <a:chOff x="9299813" y="4416484"/>
            <a:chExt cx="537023" cy="537023"/>
          </a:xfrm>
        </p:grpSpPr>
        <p:sp>
          <p:nvSpPr>
            <p:cNvPr id="56" name="Oval 55">
              <a:extLst>
                <a:ext uri="{FF2B5EF4-FFF2-40B4-BE49-F238E27FC236}">
                  <a16:creationId xmlns:a16="http://schemas.microsoft.com/office/drawing/2014/main" id="{923F9ED8-8172-EAD8-F6AE-E96A6C9BB76B}"/>
                </a:ext>
              </a:extLst>
            </p:cNvPr>
            <p:cNvSpPr/>
            <p:nvPr/>
          </p:nvSpPr>
          <p:spPr>
            <a:xfrm>
              <a:off x="9299813" y="4416484"/>
              <a:ext cx="537023" cy="5370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57" name="Freeform 73">
              <a:extLst>
                <a:ext uri="{FF2B5EF4-FFF2-40B4-BE49-F238E27FC236}">
                  <a16:creationId xmlns:a16="http://schemas.microsoft.com/office/drawing/2014/main" id="{4F464049-A16C-1E6A-A98F-648358FD57B4}"/>
                </a:ext>
              </a:extLst>
            </p:cNvPr>
            <p:cNvSpPr>
              <a:spLocks/>
            </p:cNvSpPr>
            <p:nvPr/>
          </p:nvSpPr>
          <p:spPr bwMode="auto">
            <a:xfrm>
              <a:off x="9444726" y="4553000"/>
              <a:ext cx="247196" cy="267870"/>
            </a:xfrm>
            <a:custGeom>
              <a:avLst/>
              <a:gdLst>
                <a:gd name="T0" fmla="*/ 326 w 1010"/>
                <a:gd name="T1" fmla="*/ 119 h 1082"/>
                <a:gd name="T2" fmla="*/ 249 w 1010"/>
                <a:gd name="T3" fmla="*/ 163 h 1082"/>
                <a:gd name="T4" fmla="*/ 92 w 1010"/>
                <a:gd name="T5" fmla="*/ 665 h 1082"/>
                <a:gd name="T6" fmla="*/ 116 w 1010"/>
                <a:gd name="T7" fmla="*/ 699 h 1082"/>
                <a:gd name="T8" fmla="*/ 340 w 1010"/>
                <a:gd name="T9" fmla="*/ 329 h 1082"/>
                <a:gd name="T10" fmla="*/ 384 w 1010"/>
                <a:gd name="T11" fmla="*/ 373 h 1082"/>
                <a:gd name="T12" fmla="*/ 167 w 1010"/>
                <a:gd name="T13" fmla="*/ 748 h 1082"/>
                <a:gd name="T14" fmla="*/ 187 w 1010"/>
                <a:gd name="T15" fmla="*/ 1082 h 1082"/>
                <a:gd name="T16" fmla="*/ 256 w 1010"/>
                <a:gd name="T17" fmla="*/ 1082 h 1082"/>
                <a:gd name="T18" fmla="*/ 223 w 1010"/>
                <a:gd name="T19" fmla="*/ 783 h 1082"/>
                <a:gd name="T20" fmla="*/ 645 w 1010"/>
                <a:gd name="T21" fmla="*/ 759 h 1082"/>
                <a:gd name="T22" fmla="*/ 864 w 1010"/>
                <a:gd name="T23" fmla="*/ 311 h 1082"/>
                <a:gd name="T24" fmla="*/ 976 w 1010"/>
                <a:gd name="T25" fmla="*/ 158 h 1082"/>
                <a:gd name="T26" fmla="*/ 1010 w 1010"/>
                <a:gd name="T27" fmla="*/ 144 h 1082"/>
                <a:gd name="T28" fmla="*/ 326 w 1010"/>
                <a:gd name="T29" fmla="*/ 119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0" h="1082">
                  <a:moveTo>
                    <a:pt x="326" y="119"/>
                  </a:moveTo>
                  <a:cubicBezTo>
                    <a:pt x="313" y="125"/>
                    <a:pt x="262" y="155"/>
                    <a:pt x="249" y="163"/>
                  </a:cubicBezTo>
                  <a:cubicBezTo>
                    <a:pt x="70" y="288"/>
                    <a:pt x="0" y="504"/>
                    <a:pt x="92" y="665"/>
                  </a:cubicBezTo>
                  <a:cubicBezTo>
                    <a:pt x="99" y="677"/>
                    <a:pt x="107" y="688"/>
                    <a:pt x="116" y="699"/>
                  </a:cubicBezTo>
                  <a:cubicBezTo>
                    <a:pt x="154" y="569"/>
                    <a:pt x="230" y="440"/>
                    <a:pt x="340" y="329"/>
                  </a:cubicBezTo>
                  <a:cubicBezTo>
                    <a:pt x="384" y="373"/>
                    <a:pt x="384" y="373"/>
                    <a:pt x="384" y="373"/>
                  </a:cubicBezTo>
                  <a:cubicBezTo>
                    <a:pt x="272" y="486"/>
                    <a:pt x="199" y="618"/>
                    <a:pt x="167" y="748"/>
                  </a:cubicBezTo>
                  <a:cubicBezTo>
                    <a:pt x="138" y="867"/>
                    <a:pt x="143" y="984"/>
                    <a:pt x="187" y="1082"/>
                  </a:cubicBezTo>
                  <a:cubicBezTo>
                    <a:pt x="256" y="1082"/>
                    <a:pt x="256" y="1082"/>
                    <a:pt x="256" y="1082"/>
                  </a:cubicBezTo>
                  <a:cubicBezTo>
                    <a:pt x="210" y="997"/>
                    <a:pt x="200" y="892"/>
                    <a:pt x="223" y="783"/>
                  </a:cubicBezTo>
                  <a:cubicBezTo>
                    <a:pt x="349" y="846"/>
                    <a:pt x="522" y="841"/>
                    <a:pt x="645" y="759"/>
                  </a:cubicBezTo>
                  <a:cubicBezTo>
                    <a:pt x="840" y="627"/>
                    <a:pt x="843" y="395"/>
                    <a:pt x="864" y="311"/>
                  </a:cubicBezTo>
                  <a:cubicBezTo>
                    <a:pt x="885" y="227"/>
                    <a:pt x="923" y="189"/>
                    <a:pt x="976" y="158"/>
                  </a:cubicBezTo>
                  <a:cubicBezTo>
                    <a:pt x="987" y="152"/>
                    <a:pt x="998" y="148"/>
                    <a:pt x="1010" y="144"/>
                  </a:cubicBezTo>
                  <a:cubicBezTo>
                    <a:pt x="839" y="13"/>
                    <a:pt x="562" y="0"/>
                    <a:pt x="326" y="11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extBox 1">
            <a:extLst>
              <a:ext uri="{FF2B5EF4-FFF2-40B4-BE49-F238E27FC236}">
                <a16:creationId xmlns:a16="http://schemas.microsoft.com/office/drawing/2014/main" id="{C23A5F86-6685-5032-645E-4AE9A5EAFC93}"/>
              </a:ext>
            </a:extLst>
          </p:cNvPr>
          <p:cNvSpPr txBox="1"/>
          <p:nvPr/>
        </p:nvSpPr>
        <p:spPr>
          <a:xfrm>
            <a:off x="8356137" y="1251516"/>
            <a:ext cx="3456594" cy="88607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lang="en-GB" sz="1500" b="1" kern="1200">
                <a:solidFill>
                  <a:srgbClr val="00338D"/>
                </a:solidFill>
                <a:latin typeface="Arial"/>
                <a:ea typeface="+mn-ea"/>
                <a:cs typeface="+mn-cs"/>
              </a:rPr>
              <a:t>Research on good practice </a:t>
            </a:r>
          </a:p>
          <a:p>
            <a:pPr marL="0" marR="0" lvl="0" indent="0" algn="l" defTabSz="914400" rtl="0" eaLnBrk="1" fontAlgn="auto" latinLnBrk="0" hangingPunct="1">
              <a:lnSpc>
                <a:spcPct val="110000"/>
              </a:lnSpc>
              <a:spcBef>
                <a:spcPts val="0"/>
              </a:spcBef>
              <a:spcAft>
                <a:spcPts val="300"/>
              </a:spcAft>
              <a:buClrTx/>
              <a:buSzTx/>
              <a:buFontTx/>
              <a:buNone/>
              <a:tabLst/>
              <a:defRPr/>
            </a:pPr>
            <a:r>
              <a:rPr lang="en-GB" sz="1200" kern="1200">
                <a:solidFill>
                  <a:srgbClr val="00338D"/>
                </a:solidFill>
                <a:latin typeface="Arial"/>
                <a:ea typeface="+mn-ea"/>
                <a:cs typeface="+mn-cs"/>
              </a:rPr>
              <a:t>Researched global, national and local examples of good practice delivery of Primary Care services within other systems and within BOB. </a:t>
            </a:r>
            <a:endParaRPr kumimoji="0" lang="en-GB" sz="800" i="0" u="none" strike="noStrike" kern="1200" cap="none" spc="0" normalizeH="0" baseline="0" noProof="0">
              <a:ln>
                <a:noFill/>
              </a:ln>
              <a:solidFill>
                <a:srgbClr val="00338D"/>
              </a:solidFill>
              <a:effectLst/>
              <a:uLnTx/>
              <a:uFillTx/>
              <a:latin typeface="Arial"/>
              <a:ea typeface="+mn-ea"/>
              <a:cs typeface="+mn-cs"/>
            </a:endParaRPr>
          </a:p>
        </p:txBody>
      </p:sp>
      <p:sp>
        <p:nvSpPr>
          <p:cNvPr id="61" name="TextBox 60">
            <a:extLst>
              <a:ext uri="{FF2B5EF4-FFF2-40B4-BE49-F238E27FC236}">
                <a16:creationId xmlns:a16="http://schemas.microsoft.com/office/drawing/2014/main" id="{A1DF3718-469A-0AFC-15B6-DB3CCA76741F}"/>
              </a:ext>
            </a:extLst>
          </p:cNvPr>
          <p:cNvSpPr txBox="1"/>
          <p:nvPr/>
        </p:nvSpPr>
        <p:spPr>
          <a:xfrm>
            <a:off x="6118916" y="4881790"/>
            <a:ext cx="2363224" cy="129234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lang="en-GB" sz="1500" b="1" kern="1200">
                <a:solidFill>
                  <a:srgbClr val="00338D"/>
                </a:solidFill>
                <a:latin typeface="Arial"/>
                <a:ea typeface="+mn-ea"/>
                <a:cs typeface="+mn-cs"/>
              </a:rPr>
              <a:t>Ongoing engagement</a:t>
            </a: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200" i="0" u="none" strike="noStrike" kern="1200" cap="none" spc="0" normalizeH="0" baseline="0" noProof="0">
                <a:ln>
                  <a:noFill/>
                </a:ln>
                <a:solidFill>
                  <a:srgbClr val="00338D"/>
                </a:solidFill>
                <a:effectLst/>
                <a:uLnTx/>
                <a:uFillTx/>
                <a:latin typeface="Arial"/>
                <a:ea typeface="+mn-ea"/>
                <a:cs typeface="+mn-cs"/>
              </a:rPr>
              <a:t>Feeding in all research and engagement so far to start drafting the strategy while continuing to meet with key stakeholder groups to get their input and feedback.</a:t>
            </a:r>
          </a:p>
        </p:txBody>
      </p:sp>
      <p:grpSp>
        <p:nvGrpSpPr>
          <p:cNvPr id="62" name="Group 61">
            <a:extLst>
              <a:ext uri="{FF2B5EF4-FFF2-40B4-BE49-F238E27FC236}">
                <a16:creationId xmlns:a16="http://schemas.microsoft.com/office/drawing/2014/main" id="{9A1571D1-A599-658F-AF12-A9E3A04935C3}"/>
              </a:ext>
            </a:extLst>
          </p:cNvPr>
          <p:cNvGrpSpPr/>
          <p:nvPr/>
        </p:nvGrpSpPr>
        <p:grpSpPr>
          <a:xfrm>
            <a:off x="7001924" y="4208295"/>
            <a:ext cx="537023" cy="537023"/>
            <a:chOff x="5981648" y="4416484"/>
            <a:chExt cx="537023" cy="537023"/>
          </a:xfrm>
        </p:grpSpPr>
        <p:sp>
          <p:nvSpPr>
            <p:cNvPr id="63" name="Oval 62">
              <a:extLst>
                <a:ext uri="{FF2B5EF4-FFF2-40B4-BE49-F238E27FC236}">
                  <a16:creationId xmlns:a16="http://schemas.microsoft.com/office/drawing/2014/main" id="{86AA4A26-B272-D175-DD02-1578D1E4F7C2}"/>
                </a:ext>
              </a:extLst>
            </p:cNvPr>
            <p:cNvSpPr/>
            <p:nvPr/>
          </p:nvSpPr>
          <p:spPr>
            <a:xfrm>
              <a:off x="5981648" y="4416484"/>
              <a:ext cx="537023" cy="537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grpSp>
          <p:nvGrpSpPr>
            <p:cNvPr id="64" name="Group 63">
              <a:extLst>
                <a:ext uri="{FF2B5EF4-FFF2-40B4-BE49-F238E27FC236}">
                  <a16:creationId xmlns:a16="http://schemas.microsoft.com/office/drawing/2014/main" id="{B3C9284F-97FB-A420-82FD-770FE7813481}"/>
                </a:ext>
              </a:extLst>
            </p:cNvPr>
            <p:cNvGrpSpPr/>
            <p:nvPr/>
          </p:nvGrpSpPr>
          <p:grpSpPr>
            <a:xfrm>
              <a:off x="6108700" y="4546190"/>
              <a:ext cx="275844" cy="275844"/>
              <a:chOff x="2178173" y="7523647"/>
              <a:chExt cx="495086" cy="495086"/>
            </a:xfrm>
            <a:solidFill>
              <a:schemeClr val="bg1"/>
            </a:solidFill>
          </p:grpSpPr>
          <p:sp>
            <p:nvSpPr>
              <p:cNvPr id="65" name="Freeform: Shape 64">
                <a:extLst>
                  <a:ext uri="{FF2B5EF4-FFF2-40B4-BE49-F238E27FC236}">
                    <a16:creationId xmlns:a16="http://schemas.microsoft.com/office/drawing/2014/main" id="{A4D42BAE-4AEC-2F1A-3833-AF86C239E8F5}"/>
                  </a:ext>
                </a:extLst>
              </p:cNvPr>
              <p:cNvSpPr/>
              <p:nvPr/>
            </p:nvSpPr>
            <p:spPr>
              <a:xfrm>
                <a:off x="2178173" y="7523647"/>
                <a:ext cx="495086" cy="495086"/>
              </a:xfrm>
              <a:custGeom>
                <a:avLst/>
                <a:gdLst>
                  <a:gd name="connsiteX0" fmla="*/ 43684 w 495086"/>
                  <a:gd name="connsiteY0" fmla="*/ 0 h 495086"/>
                  <a:gd name="connsiteX1" fmla="*/ 0 w 495086"/>
                  <a:gd name="connsiteY1" fmla="*/ 0 h 495086"/>
                  <a:gd name="connsiteX2" fmla="*/ 0 w 495086"/>
                  <a:gd name="connsiteY2" fmla="*/ 495087 h 495086"/>
                  <a:gd name="connsiteX3" fmla="*/ 495087 w 495086"/>
                  <a:gd name="connsiteY3" fmla="*/ 495087 h 495086"/>
                  <a:gd name="connsiteX4" fmla="*/ 495087 w 495086"/>
                  <a:gd name="connsiteY4" fmla="*/ 451403 h 495086"/>
                  <a:gd name="connsiteX5" fmla="*/ 43684 w 495086"/>
                  <a:gd name="connsiteY5" fmla="*/ 451403 h 4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086" h="495086">
                    <a:moveTo>
                      <a:pt x="43684" y="0"/>
                    </a:moveTo>
                    <a:lnTo>
                      <a:pt x="0" y="0"/>
                    </a:lnTo>
                    <a:lnTo>
                      <a:pt x="0" y="495087"/>
                    </a:lnTo>
                    <a:lnTo>
                      <a:pt x="495087" y="495087"/>
                    </a:lnTo>
                    <a:lnTo>
                      <a:pt x="495087" y="451403"/>
                    </a:lnTo>
                    <a:lnTo>
                      <a:pt x="43684" y="451403"/>
                    </a:lnTo>
                    <a:close/>
                  </a:path>
                </a:pathLst>
              </a:custGeom>
              <a:grpFill/>
              <a:ln w="724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A6847A-BCA0-BA7B-34E0-B2E3FC121B89}"/>
                  </a:ext>
                </a:extLst>
              </p:cNvPr>
              <p:cNvSpPr/>
              <p:nvPr/>
            </p:nvSpPr>
            <p:spPr>
              <a:xfrm>
                <a:off x="2265541" y="7676542"/>
                <a:ext cx="80087" cy="254824"/>
              </a:xfrm>
              <a:custGeom>
                <a:avLst/>
                <a:gdLst>
                  <a:gd name="connsiteX0" fmla="*/ 0 w 80087"/>
                  <a:gd name="connsiteY0" fmla="*/ 0 h 254824"/>
                  <a:gd name="connsiteX1" fmla="*/ 80088 w 80087"/>
                  <a:gd name="connsiteY1" fmla="*/ 0 h 254824"/>
                  <a:gd name="connsiteX2" fmla="*/ 80088 w 80087"/>
                  <a:gd name="connsiteY2" fmla="*/ 254824 h 254824"/>
                  <a:gd name="connsiteX3" fmla="*/ 0 w 80087"/>
                  <a:gd name="connsiteY3" fmla="*/ 254824 h 254824"/>
                </a:gdLst>
                <a:ahLst/>
                <a:cxnLst>
                  <a:cxn ang="0">
                    <a:pos x="connsiteX0" y="connsiteY0"/>
                  </a:cxn>
                  <a:cxn ang="0">
                    <a:pos x="connsiteX1" y="connsiteY1"/>
                  </a:cxn>
                  <a:cxn ang="0">
                    <a:pos x="connsiteX2" y="connsiteY2"/>
                  </a:cxn>
                  <a:cxn ang="0">
                    <a:pos x="connsiteX3" y="connsiteY3"/>
                  </a:cxn>
                </a:cxnLst>
                <a:rect l="l" t="t" r="r" b="b"/>
                <a:pathLst>
                  <a:path w="80087" h="254824">
                    <a:moveTo>
                      <a:pt x="0" y="0"/>
                    </a:moveTo>
                    <a:lnTo>
                      <a:pt x="80088" y="0"/>
                    </a:lnTo>
                    <a:lnTo>
                      <a:pt x="80088" y="254824"/>
                    </a:lnTo>
                    <a:lnTo>
                      <a:pt x="0" y="254824"/>
                    </a:lnTo>
                    <a:close/>
                  </a:path>
                </a:pathLst>
              </a:custGeom>
              <a:grpFill/>
              <a:ln w="724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B2C5A02-65E1-C6B7-F670-58EFAE286F42}"/>
                  </a:ext>
                </a:extLst>
              </p:cNvPr>
              <p:cNvSpPr/>
              <p:nvPr/>
            </p:nvSpPr>
            <p:spPr>
              <a:xfrm>
                <a:off x="2374752" y="7523647"/>
                <a:ext cx="80087" cy="407718"/>
              </a:xfrm>
              <a:custGeom>
                <a:avLst/>
                <a:gdLst>
                  <a:gd name="connsiteX0" fmla="*/ 0 w 80087"/>
                  <a:gd name="connsiteY0" fmla="*/ 0 h 407718"/>
                  <a:gd name="connsiteX1" fmla="*/ 80088 w 80087"/>
                  <a:gd name="connsiteY1" fmla="*/ 0 h 407718"/>
                  <a:gd name="connsiteX2" fmla="*/ 80088 w 80087"/>
                  <a:gd name="connsiteY2" fmla="*/ 407719 h 407718"/>
                  <a:gd name="connsiteX3" fmla="*/ 0 w 80087"/>
                  <a:gd name="connsiteY3" fmla="*/ 407719 h 407718"/>
                </a:gdLst>
                <a:ahLst/>
                <a:cxnLst>
                  <a:cxn ang="0">
                    <a:pos x="connsiteX0" y="connsiteY0"/>
                  </a:cxn>
                  <a:cxn ang="0">
                    <a:pos x="connsiteX1" y="connsiteY1"/>
                  </a:cxn>
                  <a:cxn ang="0">
                    <a:pos x="connsiteX2" y="connsiteY2"/>
                  </a:cxn>
                  <a:cxn ang="0">
                    <a:pos x="connsiteX3" y="connsiteY3"/>
                  </a:cxn>
                </a:cxnLst>
                <a:rect l="l" t="t" r="r" b="b"/>
                <a:pathLst>
                  <a:path w="80087" h="407718">
                    <a:moveTo>
                      <a:pt x="0" y="0"/>
                    </a:moveTo>
                    <a:lnTo>
                      <a:pt x="80088" y="0"/>
                    </a:lnTo>
                    <a:lnTo>
                      <a:pt x="80088" y="407719"/>
                    </a:lnTo>
                    <a:lnTo>
                      <a:pt x="0" y="407719"/>
                    </a:lnTo>
                    <a:close/>
                  </a:path>
                </a:pathLst>
              </a:custGeom>
              <a:grpFill/>
              <a:ln w="724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F5DBC3D-95EA-7946-0955-49CE1B1F4C68}"/>
                  </a:ext>
                </a:extLst>
              </p:cNvPr>
              <p:cNvSpPr/>
              <p:nvPr/>
            </p:nvSpPr>
            <p:spPr>
              <a:xfrm>
                <a:off x="2483962" y="7676542"/>
                <a:ext cx="80087" cy="254824"/>
              </a:xfrm>
              <a:custGeom>
                <a:avLst/>
                <a:gdLst>
                  <a:gd name="connsiteX0" fmla="*/ 0 w 80087"/>
                  <a:gd name="connsiteY0" fmla="*/ 0 h 254824"/>
                  <a:gd name="connsiteX1" fmla="*/ 80088 w 80087"/>
                  <a:gd name="connsiteY1" fmla="*/ 0 h 254824"/>
                  <a:gd name="connsiteX2" fmla="*/ 80088 w 80087"/>
                  <a:gd name="connsiteY2" fmla="*/ 254824 h 254824"/>
                  <a:gd name="connsiteX3" fmla="*/ 0 w 80087"/>
                  <a:gd name="connsiteY3" fmla="*/ 254824 h 254824"/>
                </a:gdLst>
                <a:ahLst/>
                <a:cxnLst>
                  <a:cxn ang="0">
                    <a:pos x="connsiteX0" y="connsiteY0"/>
                  </a:cxn>
                  <a:cxn ang="0">
                    <a:pos x="connsiteX1" y="connsiteY1"/>
                  </a:cxn>
                  <a:cxn ang="0">
                    <a:pos x="connsiteX2" y="connsiteY2"/>
                  </a:cxn>
                  <a:cxn ang="0">
                    <a:pos x="connsiteX3" y="connsiteY3"/>
                  </a:cxn>
                </a:cxnLst>
                <a:rect l="l" t="t" r="r" b="b"/>
                <a:pathLst>
                  <a:path w="80087" h="254824">
                    <a:moveTo>
                      <a:pt x="0" y="0"/>
                    </a:moveTo>
                    <a:lnTo>
                      <a:pt x="80088" y="0"/>
                    </a:lnTo>
                    <a:lnTo>
                      <a:pt x="80088" y="254824"/>
                    </a:lnTo>
                    <a:lnTo>
                      <a:pt x="0" y="254824"/>
                    </a:lnTo>
                    <a:close/>
                  </a:path>
                </a:pathLst>
              </a:custGeom>
              <a:grpFill/>
              <a:ln w="7243"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C85D1F3-F581-4388-728A-7083F51DFDDA}"/>
                  </a:ext>
                </a:extLst>
              </p:cNvPr>
              <p:cNvSpPr/>
              <p:nvPr/>
            </p:nvSpPr>
            <p:spPr>
              <a:xfrm>
                <a:off x="2593172" y="7800313"/>
                <a:ext cx="80087" cy="131052"/>
              </a:xfrm>
              <a:custGeom>
                <a:avLst/>
                <a:gdLst>
                  <a:gd name="connsiteX0" fmla="*/ 0 w 80087"/>
                  <a:gd name="connsiteY0" fmla="*/ 0 h 131052"/>
                  <a:gd name="connsiteX1" fmla="*/ 80088 w 80087"/>
                  <a:gd name="connsiteY1" fmla="*/ 0 h 131052"/>
                  <a:gd name="connsiteX2" fmla="*/ 80088 w 80087"/>
                  <a:gd name="connsiteY2" fmla="*/ 131052 h 131052"/>
                  <a:gd name="connsiteX3" fmla="*/ 0 w 80087"/>
                  <a:gd name="connsiteY3" fmla="*/ 131052 h 131052"/>
                </a:gdLst>
                <a:ahLst/>
                <a:cxnLst>
                  <a:cxn ang="0">
                    <a:pos x="connsiteX0" y="connsiteY0"/>
                  </a:cxn>
                  <a:cxn ang="0">
                    <a:pos x="connsiteX1" y="connsiteY1"/>
                  </a:cxn>
                  <a:cxn ang="0">
                    <a:pos x="connsiteX2" y="connsiteY2"/>
                  </a:cxn>
                  <a:cxn ang="0">
                    <a:pos x="connsiteX3" y="connsiteY3"/>
                  </a:cxn>
                </a:cxnLst>
                <a:rect l="l" t="t" r="r" b="b"/>
                <a:pathLst>
                  <a:path w="80087" h="131052">
                    <a:moveTo>
                      <a:pt x="0" y="0"/>
                    </a:moveTo>
                    <a:lnTo>
                      <a:pt x="80088" y="0"/>
                    </a:lnTo>
                    <a:lnTo>
                      <a:pt x="80088" y="131052"/>
                    </a:lnTo>
                    <a:lnTo>
                      <a:pt x="0" y="131052"/>
                    </a:lnTo>
                    <a:close/>
                  </a:path>
                </a:pathLst>
              </a:custGeom>
              <a:grpFill/>
              <a:ln w="7243" cap="flat">
                <a:noFill/>
                <a:prstDash val="solid"/>
                <a:miter/>
              </a:ln>
            </p:spPr>
            <p:txBody>
              <a:bodyPr rtlCol="0" anchor="ctr"/>
              <a:lstStyle/>
              <a:p>
                <a:endParaRPr lang="en-US"/>
              </a:p>
            </p:txBody>
          </p:sp>
        </p:grpSp>
      </p:grpSp>
      <p:sp>
        <p:nvSpPr>
          <p:cNvPr id="70" name="TextBox 69">
            <a:extLst>
              <a:ext uri="{FF2B5EF4-FFF2-40B4-BE49-F238E27FC236}">
                <a16:creationId xmlns:a16="http://schemas.microsoft.com/office/drawing/2014/main" id="{64F2BE4B-C934-12CD-384D-911FDC643B39}"/>
              </a:ext>
            </a:extLst>
          </p:cNvPr>
          <p:cNvSpPr txBox="1"/>
          <p:nvPr/>
        </p:nvSpPr>
        <p:spPr>
          <a:xfrm>
            <a:off x="3166283" y="1694554"/>
            <a:ext cx="2434418" cy="488147"/>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a:ln>
                  <a:noFill/>
                </a:ln>
                <a:solidFill>
                  <a:srgbClr val="00338D"/>
                </a:solidFill>
                <a:effectLst/>
                <a:uLnTx/>
                <a:uFillTx/>
                <a:latin typeface="Arial"/>
                <a:ea typeface="+mn-ea"/>
                <a:cs typeface="+mn-cs"/>
              </a:rPr>
              <a:t>BOB Five Year Joint Forward Plan </a:t>
            </a:r>
            <a:endParaRPr kumimoji="0" lang="en-GB" sz="1500" b="0" i="0" u="none" strike="noStrike" kern="1200" cap="none" spc="0" normalizeH="0" baseline="0" noProof="0">
              <a:ln>
                <a:noFill/>
              </a:ln>
              <a:solidFill>
                <a:srgbClr val="00338D"/>
              </a:solidFill>
              <a:effectLst/>
              <a:uLnTx/>
              <a:uFillTx/>
              <a:latin typeface="Arial"/>
              <a:ea typeface="+mn-ea"/>
              <a:cs typeface="+mn-cs"/>
            </a:endParaRPr>
          </a:p>
        </p:txBody>
      </p:sp>
      <p:grpSp>
        <p:nvGrpSpPr>
          <p:cNvPr id="71" name="Group 70">
            <a:extLst>
              <a:ext uri="{FF2B5EF4-FFF2-40B4-BE49-F238E27FC236}">
                <a16:creationId xmlns:a16="http://schemas.microsoft.com/office/drawing/2014/main" id="{FCFACF2E-D3CA-D014-175E-A08CDE37E577}"/>
              </a:ext>
            </a:extLst>
          </p:cNvPr>
          <p:cNvGrpSpPr/>
          <p:nvPr/>
        </p:nvGrpSpPr>
        <p:grpSpPr>
          <a:xfrm>
            <a:off x="3743557" y="1124577"/>
            <a:ext cx="553201" cy="537022"/>
            <a:chOff x="4631686" y="1332765"/>
            <a:chExt cx="537023" cy="537023"/>
          </a:xfrm>
        </p:grpSpPr>
        <p:sp>
          <p:nvSpPr>
            <p:cNvPr id="72" name="Oval 71">
              <a:extLst>
                <a:ext uri="{FF2B5EF4-FFF2-40B4-BE49-F238E27FC236}">
                  <a16:creationId xmlns:a16="http://schemas.microsoft.com/office/drawing/2014/main" id="{FFD38B68-070A-2C68-E9FE-DFC2543928F1}"/>
                </a:ext>
              </a:extLst>
            </p:cNvPr>
            <p:cNvSpPr/>
            <p:nvPr/>
          </p:nvSpPr>
          <p:spPr>
            <a:xfrm>
              <a:off x="4631686" y="1332765"/>
              <a:ext cx="537023" cy="537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grpSp>
          <p:nvGrpSpPr>
            <p:cNvPr id="73" name="Group 72">
              <a:extLst>
                <a:ext uri="{FF2B5EF4-FFF2-40B4-BE49-F238E27FC236}">
                  <a16:creationId xmlns:a16="http://schemas.microsoft.com/office/drawing/2014/main" id="{6CEC5767-A7E0-6C40-C3A0-6A308A52D4B1}"/>
                </a:ext>
              </a:extLst>
            </p:cNvPr>
            <p:cNvGrpSpPr/>
            <p:nvPr/>
          </p:nvGrpSpPr>
          <p:grpSpPr>
            <a:xfrm>
              <a:off x="4757295" y="1450370"/>
              <a:ext cx="285804" cy="289114"/>
              <a:chOff x="2054226" y="9445625"/>
              <a:chExt cx="1233488" cy="1247775"/>
            </a:xfrm>
            <a:solidFill>
              <a:schemeClr val="bg1"/>
            </a:solidFill>
          </p:grpSpPr>
          <p:sp>
            <p:nvSpPr>
              <p:cNvPr id="74" name="Freeform 15">
                <a:extLst>
                  <a:ext uri="{FF2B5EF4-FFF2-40B4-BE49-F238E27FC236}">
                    <a16:creationId xmlns:a16="http://schemas.microsoft.com/office/drawing/2014/main" id="{B1B6BE45-FC18-59A9-79D7-51FAE120A9F8}"/>
                  </a:ext>
                </a:extLst>
              </p:cNvPr>
              <p:cNvSpPr>
                <a:spLocks noEditPoints="1"/>
              </p:cNvSpPr>
              <p:nvPr/>
            </p:nvSpPr>
            <p:spPr bwMode="auto">
              <a:xfrm>
                <a:off x="2054226" y="9445625"/>
                <a:ext cx="1233488" cy="1247775"/>
              </a:xfrm>
              <a:custGeom>
                <a:avLst/>
                <a:gdLst>
                  <a:gd name="T0" fmla="*/ 0 w 1166"/>
                  <a:gd name="T1" fmla="*/ 583 h 1167"/>
                  <a:gd name="T2" fmla="*/ 1166 w 1166"/>
                  <a:gd name="T3" fmla="*/ 583 h 1167"/>
                  <a:gd name="T4" fmla="*/ 583 w 1166"/>
                  <a:gd name="T5" fmla="*/ 1083 h 1167"/>
                  <a:gd name="T6" fmla="*/ 139 w 1166"/>
                  <a:gd name="T7" fmla="*/ 354 h 1167"/>
                  <a:gd name="T8" fmla="*/ 271 w 1166"/>
                  <a:gd name="T9" fmla="*/ 193 h 1167"/>
                  <a:gd name="T10" fmla="*/ 728 w 1166"/>
                  <a:gd name="T11" fmla="*/ 105 h 1167"/>
                  <a:gd name="T12" fmla="*/ 708 w 1166"/>
                  <a:gd name="T13" fmla="*/ 167 h 1167"/>
                  <a:gd name="T14" fmla="*/ 604 w 1166"/>
                  <a:gd name="T15" fmla="*/ 146 h 1167"/>
                  <a:gd name="T16" fmla="*/ 500 w 1166"/>
                  <a:gd name="T17" fmla="*/ 292 h 1167"/>
                  <a:gd name="T18" fmla="*/ 541 w 1166"/>
                  <a:gd name="T19" fmla="*/ 271 h 1167"/>
                  <a:gd name="T20" fmla="*/ 604 w 1166"/>
                  <a:gd name="T21" fmla="*/ 250 h 1167"/>
                  <a:gd name="T22" fmla="*/ 583 w 1166"/>
                  <a:gd name="T23" fmla="*/ 333 h 1167"/>
                  <a:gd name="T24" fmla="*/ 541 w 1166"/>
                  <a:gd name="T25" fmla="*/ 313 h 1167"/>
                  <a:gd name="T26" fmla="*/ 416 w 1166"/>
                  <a:gd name="T27" fmla="*/ 396 h 1167"/>
                  <a:gd name="T28" fmla="*/ 354 w 1166"/>
                  <a:gd name="T29" fmla="*/ 479 h 1167"/>
                  <a:gd name="T30" fmla="*/ 437 w 1166"/>
                  <a:gd name="T31" fmla="*/ 458 h 1167"/>
                  <a:gd name="T32" fmla="*/ 541 w 1166"/>
                  <a:gd name="T33" fmla="*/ 500 h 1167"/>
                  <a:gd name="T34" fmla="*/ 625 w 1166"/>
                  <a:gd name="T35" fmla="*/ 479 h 1167"/>
                  <a:gd name="T36" fmla="*/ 666 w 1166"/>
                  <a:gd name="T37" fmla="*/ 542 h 1167"/>
                  <a:gd name="T38" fmla="*/ 458 w 1166"/>
                  <a:gd name="T39" fmla="*/ 500 h 1167"/>
                  <a:gd name="T40" fmla="*/ 354 w 1166"/>
                  <a:gd name="T41" fmla="*/ 521 h 1167"/>
                  <a:gd name="T42" fmla="*/ 312 w 1166"/>
                  <a:gd name="T43" fmla="*/ 646 h 1167"/>
                  <a:gd name="T44" fmla="*/ 458 w 1166"/>
                  <a:gd name="T45" fmla="*/ 750 h 1167"/>
                  <a:gd name="T46" fmla="*/ 541 w 1166"/>
                  <a:gd name="T47" fmla="*/ 896 h 1167"/>
                  <a:gd name="T48" fmla="*/ 583 w 1166"/>
                  <a:gd name="T49" fmla="*/ 1042 h 1167"/>
                  <a:gd name="T50" fmla="*/ 687 w 1166"/>
                  <a:gd name="T51" fmla="*/ 792 h 1167"/>
                  <a:gd name="T52" fmla="*/ 771 w 1166"/>
                  <a:gd name="T53" fmla="*/ 667 h 1167"/>
                  <a:gd name="T54" fmla="*/ 708 w 1166"/>
                  <a:gd name="T55" fmla="*/ 542 h 1167"/>
                  <a:gd name="T56" fmla="*/ 854 w 1166"/>
                  <a:gd name="T57" fmla="*/ 583 h 1167"/>
                  <a:gd name="T58" fmla="*/ 812 w 1166"/>
                  <a:gd name="T59" fmla="*/ 542 h 1167"/>
                  <a:gd name="T60" fmla="*/ 916 w 1166"/>
                  <a:gd name="T61" fmla="*/ 500 h 1167"/>
                  <a:gd name="T62" fmla="*/ 979 w 1166"/>
                  <a:gd name="T63" fmla="*/ 583 h 1167"/>
                  <a:gd name="T64" fmla="*/ 1083 w 1166"/>
                  <a:gd name="T65" fmla="*/ 583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6" h="1167">
                    <a:moveTo>
                      <a:pt x="583" y="0"/>
                    </a:moveTo>
                    <a:cubicBezTo>
                      <a:pt x="261" y="0"/>
                      <a:pt x="0" y="261"/>
                      <a:pt x="0" y="583"/>
                    </a:cubicBezTo>
                    <a:cubicBezTo>
                      <a:pt x="0" y="906"/>
                      <a:pt x="261" y="1167"/>
                      <a:pt x="583" y="1167"/>
                    </a:cubicBezTo>
                    <a:cubicBezTo>
                      <a:pt x="905" y="1167"/>
                      <a:pt x="1166" y="906"/>
                      <a:pt x="1166" y="583"/>
                    </a:cubicBezTo>
                    <a:cubicBezTo>
                      <a:pt x="1166" y="261"/>
                      <a:pt x="905" y="0"/>
                      <a:pt x="583" y="0"/>
                    </a:cubicBezTo>
                    <a:moveTo>
                      <a:pt x="583" y="1083"/>
                    </a:moveTo>
                    <a:cubicBezTo>
                      <a:pt x="307" y="1083"/>
                      <a:pt x="83" y="859"/>
                      <a:pt x="83" y="583"/>
                    </a:cubicBezTo>
                    <a:cubicBezTo>
                      <a:pt x="83" y="501"/>
                      <a:pt x="103" y="423"/>
                      <a:pt x="139" y="354"/>
                    </a:cubicBezTo>
                    <a:cubicBezTo>
                      <a:pt x="271" y="354"/>
                      <a:pt x="271" y="354"/>
                      <a:pt x="271" y="354"/>
                    </a:cubicBezTo>
                    <a:cubicBezTo>
                      <a:pt x="271" y="193"/>
                      <a:pt x="271" y="193"/>
                      <a:pt x="271" y="193"/>
                    </a:cubicBezTo>
                    <a:cubicBezTo>
                      <a:pt x="356" y="125"/>
                      <a:pt x="465" y="83"/>
                      <a:pt x="583" y="83"/>
                    </a:cubicBezTo>
                    <a:cubicBezTo>
                      <a:pt x="634" y="83"/>
                      <a:pt x="682" y="91"/>
                      <a:pt x="728" y="105"/>
                    </a:cubicBezTo>
                    <a:cubicBezTo>
                      <a:pt x="687" y="146"/>
                      <a:pt x="687" y="146"/>
                      <a:pt x="687" y="146"/>
                    </a:cubicBezTo>
                    <a:cubicBezTo>
                      <a:pt x="708" y="167"/>
                      <a:pt x="708" y="167"/>
                      <a:pt x="708" y="167"/>
                    </a:cubicBezTo>
                    <a:cubicBezTo>
                      <a:pt x="666" y="208"/>
                      <a:pt x="666" y="208"/>
                      <a:pt x="666" y="208"/>
                    </a:cubicBezTo>
                    <a:cubicBezTo>
                      <a:pt x="604" y="146"/>
                      <a:pt x="604" y="146"/>
                      <a:pt x="604" y="146"/>
                    </a:cubicBezTo>
                    <a:cubicBezTo>
                      <a:pt x="500" y="250"/>
                      <a:pt x="500" y="250"/>
                      <a:pt x="500" y="250"/>
                    </a:cubicBezTo>
                    <a:cubicBezTo>
                      <a:pt x="500" y="292"/>
                      <a:pt x="500" y="292"/>
                      <a:pt x="500" y="292"/>
                    </a:cubicBezTo>
                    <a:cubicBezTo>
                      <a:pt x="541" y="292"/>
                      <a:pt x="541" y="292"/>
                      <a:pt x="541" y="292"/>
                    </a:cubicBezTo>
                    <a:cubicBezTo>
                      <a:pt x="541" y="271"/>
                      <a:pt x="541" y="271"/>
                      <a:pt x="541" y="271"/>
                    </a:cubicBezTo>
                    <a:cubicBezTo>
                      <a:pt x="583" y="229"/>
                      <a:pt x="583" y="229"/>
                      <a:pt x="583" y="229"/>
                    </a:cubicBezTo>
                    <a:cubicBezTo>
                      <a:pt x="604" y="250"/>
                      <a:pt x="604" y="250"/>
                      <a:pt x="604" y="250"/>
                    </a:cubicBezTo>
                    <a:cubicBezTo>
                      <a:pt x="583" y="271"/>
                      <a:pt x="583" y="271"/>
                      <a:pt x="583" y="271"/>
                    </a:cubicBezTo>
                    <a:cubicBezTo>
                      <a:pt x="583" y="333"/>
                      <a:pt x="583" y="333"/>
                      <a:pt x="583" y="333"/>
                    </a:cubicBezTo>
                    <a:cubicBezTo>
                      <a:pt x="541" y="333"/>
                      <a:pt x="541" y="333"/>
                      <a:pt x="541" y="333"/>
                    </a:cubicBezTo>
                    <a:cubicBezTo>
                      <a:pt x="541" y="313"/>
                      <a:pt x="541" y="313"/>
                      <a:pt x="541" y="313"/>
                    </a:cubicBezTo>
                    <a:cubicBezTo>
                      <a:pt x="500" y="313"/>
                      <a:pt x="500" y="313"/>
                      <a:pt x="500" y="313"/>
                    </a:cubicBezTo>
                    <a:cubicBezTo>
                      <a:pt x="416" y="396"/>
                      <a:pt x="416" y="396"/>
                      <a:pt x="416" y="396"/>
                    </a:cubicBezTo>
                    <a:cubicBezTo>
                      <a:pt x="354" y="396"/>
                      <a:pt x="354" y="396"/>
                      <a:pt x="354" y="396"/>
                    </a:cubicBezTo>
                    <a:cubicBezTo>
                      <a:pt x="354" y="479"/>
                      <a:pt x="354" y="479"/>
                      <a:pt x="354" y="479"/>
                    </a:cubicBezTo>
                    <a:cubicBezTo>
                      <a:pt x="437" y="479"/>
                      <a:pt x="437" y="479"/>
                      <a:pt x="437" y="479"/>
                    </a:cubicBezTo>
                    <a:cubicBezTo>
                      <a:pt x="437" y="458"/>
                      <a:pt x="437" y="458"/>
                      <a:pt x="437" y="458"/>
                    </a:cubicBezTo>
                    <a:cubicBezTo>
                      <a:pt x="541" y="458"/>
                      <a:pt x="541" y="458"/>
                      <a:pt x="541" y="458"/>
                    </a:cubicBezTo>
                    <a:cubicBezTo>
                      <a:pt x="541" y="500"/>
                      <a:pt x="541" y="500"/>
                      <a:pt x="541" y="500"/>
                    </a:cubicBezTo>
                    <a:cubicBezTo>
                      <a:pt x="625" y="500"/>
                      <a:pt x="625" y="500"/>
                      <a:pt x="625" y="500"/>
                    </a:cubicBezTo>
                    <a:cubicBezTo>
                      <a:pt x="625" y="479"/>
                      <a:pt x="625" y="479"/>
                      <a:pt x="625" y="479"/>
                    </a:cubicBezTo>
                    <a:cubicBezTo>
                      <a:pt x="666" y="479"/>
                      <a:pt x="666" y="479"/>
                      <a:pt x="666" y="479"/>
                    </a:cubicBezTo>
                    <a:cubicBezTo>
                      <a:pt x="666" y="542"/>
                      <a:pt x="666" y="542"/>
                      <a:pt x="666" y="542"/>
                    </a:cubicBezTo>
                    <a:cubicBezTo>
                      <a:pt x="458" y="542"/>
                      <a:pt x="458" y="542"/>
                      <a:pt x="458" y="542"/>
                    </a:cubicBezTo>
                    <a:cubicBezTo>
                      <a:pt x="458" y="500"/>
                      <a:pt x="458" y="500"/>
                      <a:pt x="458" y="500"/>
                    </a:cubicBezTo>
                    <a:cubicBezTo>
                      <a:pt x="354" y="500"/>
                      <a:pt x="354" y="500"/>
                      <a:pt x="354" y="500"/>
                    </a:cubicBezTo>
                    <a:cubicBezTo>
                      <a:pt x="354" y="521"/>
                      <a:pt x="354" y="521"/>
                      <a:pt x="354" y="521"/>
                    </a:cubicBezTo>
                    <a:cubicBezTo>
                      <a:pt x="312" y="521"/>
                      <a:pt x="312" y="521"/>
                      <a:pt x="312" y="521"/>
                    </a:cubicBezTo>
                    <a:cubicBezTo>
                      <a:pt x="312" y="646"/>
                      <a:pt x="312" y="646"/>
                      <a:pt x="312" y="646"/>
                    </a:cubicBezTo>
                    <a:cubicBezTo>
                      <a:pt x="416" y="750"/>
                      <a:pt x="416" y="750"/>
                      <a:pt x="416" y="750"/>
                    </a:cubicBezTo>
                    <a:cubicBezTo>
                      <a:pt x="458" y="750"/>
                      <a:pt x="458" y="750"/>
                      <a:pt x="458" y="750"/>
                    </a:cubicBezTo>
                    <a:cubicBezTo>
                      <a:pt x="458" y="813"/>
                      <a:pt x="458" y="813"/>
                      <a:pt x="458" y="813"/>
                    </a:cubicBezTo>
                    <a:cubicBezTo>
                      <a:pt x="541" y="896"/>
                      <a:pt x="541" y="896"/>
                      <a:pt x="541" y="896"/>
                    </a:cubicBezTo>
                    <a:cubicBezTo>
                      <a:pt x="541" y="1042"/>
                      <a:pt x="541" y="1042"/>
                      <a:pt x="541" y="1042"/>
                    </a:cubicBezTo>
                    <a:cubicBezTo>
                      <a:pt x="583" y="1042"/>
                      <a:pt x="583" y="1042"/>
                      <a:pt x="583" y="1042"/>
                    </a:cubicBezTo>
                    <a:cubicBezTo>
                      <a:pt x="687" y="938"/>
                      <a:pt x="687" y="938"/>
                      <a:pt x="687" y="938"/>
                    </a:cubicBezTo>
                    <a:cubicBezTo>
                      <a:pt x="687" y="792"/>
                      <a:pt x="687" y="792"/>
                      <a:pt x="687" y="792"/>
                    </a:cubicBezTo>
                    <a:cubicBezTo>
                      <a:pt x="812" y="667"/>
                      <a:pt x="812" y="667"/>
                      <a:pt x="812" y="667"/>
                    </a:cubicBezTo>
                    <a:cubicBezTo>
                      <a:pt x="771" y="667"/>
                      <a:pt x="771" y="667"/>
                      <a:pt x="771" y="667"/>
                    </a:cubicBezTo>
                    <a:cubicBezTo>
                      <a:pt x="687" y="563"/>
                      <a:pt x="687" y="563"/>
                      <a:pt x="687" y="563"/>
                    </a:cubicBezTo>
                    <a:cubicBezTo>
                      <a:pt x="708" y="542"/>
                      <a:pt x="708" y="542"/>
                      <a:pt x="708" y="542"/>
                    </a:cubicBezTo>
                    <a:cubicBezTo>
                      <a:pt x="791" y="646"/>
                      <a:pt x="791" y="646"/>
                      <a:pt x="791" y="646"/>
                    </a:cubicBezTo>
                    <a:cubicBezTo>
                      <a:pt x="854" y="583"/>
                      <a:pt x="854" y="583"/>
                      <a:pt x="854" y="583"/>
                    </a:cubicBezTo>
                    <a:cubicBezTo>
                      <a:pt x="854" y="542"/>
                      <a:pt x="854" y="542"/>
                      <a:pt x="854" y="542"/>
                    </a:cubicBezTo>
                    <a:cubicBezTo>
                      <a:pt x="812" y="542"/>
                      <a:pt x="812" y="542"/>
                      <a:pt x="812" y="542"/>
                    </a:cubicBezTo>
                    <a:cubicBezTo>
                      <a:pt x="771" y="500"/>
                      <a:pt x="771" y="500"/>
                      <a:pt x="771" y="500"/>
                    </a:cubicBezTo>
                    <a:cubicBezTo>
                      <a:pt x="916" y="500"/>
                      <a:pt x="916" y="500"/>
                      <a:pt x="916" y="500"/>
                    </a:cubicBezTo>
                    <a:cubicBezTo>
                      <a:pt x="916" y="583"/>
                      <a:pt x="916" y="583"/>
                      <a:pt x="916" y="583"/>
                    </a:cubicBezTo>
                    <a:cubicBezTo>
                      <a:pt x="979" y="583"/>
                      <a:pt x="979" y="583"/>
                      <a:pt x="979" y="583"/>
                    </a:cubicBezTo>
                    <a:cubicBezTo>
                      <a:pt x="1074" y="488"/>
                      <a:pt x="1074" y="488"/>
                      <a:pt x="1074" y="488"/>
                    </a:cubicBezTo>
                    <a:cubicBezTo>
                      <a:pt x="1080" y="519"/>
                      <a:pt x="1083" y="551"/>
                      <a:pt x="1083" y="583"/>
                    </a:cubicBezTo>
                    <a:cubicBezTo>
                      <a:pt x="1083" y="859"/>
                      <a:pt x="859" y="1083"/>
                      <a:pt x="583" y="10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6">
                <a:extLst>
                  <a:ext uri="{FF2B5EF4-FFF2-40B4-BE49-F238E27FC236}">
                    <a16:creationId xmlns:a16="http://schemas.microsoft.com/office/drawing/2014/main" id="{7920F6A3-9170-AB3D-2E0A-2550CAAD1534}"/>
                  </a:ext>
                </a:extLst>
              </p:cNvPr>
              <p:cNvSpPr>
                <a:spLocks/>
              </p:cNvSpPr>
              <p:nvPr/>
            </p:nvSpPr>
            <p:spPr bwMode="auto">
              <a:xfrm>
                <a:off x="2495551" y="9734550"/>
                <a:ext cx="44450" cy="88900"/>
              </a:xfrm>
              <a:custGeom>
                <a:avLst/>
                <a:gdLst>
                  <a:gd name="T0" fmla="*/ 28 w 28"/>
                  <a:gd name="T1" fmla="*/ 0 h 56"/>
                  <a:gd name="T2" fmla="*/ 0 w 28"/>
                  <a:gd name="T3" fmla="*/ 0 h 56"/>
                  <a:gd name="T4" fmla="*/ 0 w 28"/>
                  <a:gd name="T5" fmla="*/ 56 h 56"/>
                  <a:gd name="T6" fmla="*/ 28 w 28"/>
                  <a:gd name="T7" fmla="*/ 29 h 56"/>
                  <a:gd name="T8" fmla="*/ 28 w 28"/>
                  <a:gd name="T9" fmla="*/ 0 h 56"/>
                </a:gdLst>
                <a:ahLst/>
                <a:cxnLst>
                  <a:cxn ang="0">
                    <a:pos x="T0" y="T1"/>
                  </a:cxn>
                  <a:cxn ang="0">
                    <a:pos x="T2" y="T3"/>
                  </a:cxn>
                  <a:cxn ang="0">
                    <a:pos x="T4" y="T5"/>
                  </a:cxn>
                  <a:cxn ang="0">
                    <a:pos x="T6" y="T7"/>
                  </a:cxn>
                  <a:cxn ang="0">
                    <a:pos x="T8" y="T9"/>
                  </a:cxn>
                </a:cxnLst>
                <a:rect l="0" t="0" r="r" b="b"/>
                <a:pathLst>
                  <a:path w="28" h="56">
                    <a:moveTo>
                      <a:pt x="28" y="0"/>
                    </a:moveTo>
                    <a:lnTo>
                      <a:pt x="0" y="0"/>
                    </a:lnTo>
                    <a:lnTo>
                      <a:pt x="0" y="56"/>
                    </a:lnTo>
                    <a:lnTo>
                      <a:pt x="28" y="29"/>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202644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A01B-964C-3F8F-211B-9F1554089A8F}"/>
              </a:ext>
            </a:extLst>
          </p:cNvPr>
          <p:cNvSpPr>
            <a:spLocks noGrp="1"/>
          </p:cNvSpPr>
          <p:nvPr>
            <p:ph type="title"/>
          </p:nvPr>
        </p:nvSpPr>
        <p:spPr>
          <a:solidFill>
            <a:schemeClr val="bg1"/>
          </a:solidFill>
        </p:spPr>
        <p:txBody>
          <a:bodyPr/>
          <a:lstStyle/>
          <a:p>
            <a:r>
              <a:rPr lang="en-GB" sz="2300">
                <a:cs typeface="Arial"/>
              </a:rPr>
              <a:t>Social prescribing is seen as valuable in providing a more holistic and less-medicalised approach where appropriate, and could be spread and scaled</a:t>
            </a:r>
            <a:endParaRPr lang="en-GB" sz="2300"/>
          </a:p>
        </p:txBody>
      </p:sp>
      <p:sp>
        <p:nvSpPr>
          <p:cNvPr id="4" name="Rectangle 3">
            <a:extLst>
              <a:ext uri="{FF2B5EF4-FFF2-40B4-BE49-F238E27FC236}">
                <a16:creationId xmlns:a16="http://schemas.microsoft.com/office/drawing/2014/main" id="{5387E9FC-5B85-30C8-7A1C-5FE96A3CF06D}"/>
              </a:ext>
            </a:extLst>
          </p:cNvPr>
          <p:cNvSpPr/>
          <p:nvPr/>
        </p:nvSpPr>
        <p:spPr>
          <a:xfrm>
            <a:off x="657883" y="1733941"/>
            <a:ext cx="10876233" cy="984713"/>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600"/>
              </a:spcAft>
            </a:pPr>
            <a:r>
              <a:rPr lang="en-GB" sz="1200">
                <a:solidFill>
                  <a:schemeClr val="tx1"/>
                </a:solidFill>
              </a:rPr>
              <a:t>PCNs across the ICB currently provide social prescribing services in GP practices to support the wider determinants of health of BOB patients. PCNs currently employ approximately 110 Social Prescribing Link Workers. The social prescribing team have significant relevance as they are able to identify solutions and support patients to access services quickly, ensuring they get the care they need. Due to their broad experience including knowledge of social challenges they can better support health often in a non-medicalised way. Anecdotally, this has resulted in reductions in demand for GP appointments. </a:t>
            </a:r>
          </a:p>
        </p:txBody>
      </p:sp>
      <p:sp>
        <p:nvSpPr>
          <p:cNvPr id="5" name="Rectangle 4">
            <a:extLst>
              <a:ext uri="{FF2B5EF4-FFF2-40B4-BE49-F238E27FC236}">
                <a16:creationId xmlns:a16="http://schemas.microsoft.com/office/drawing/2014/main" id="{66C7C733-2DF4-A320-E17A-43F9360A78FB}"/>
              </a:ext>
            </a:extLst>
          </p:cNvPr>
          <p:cNvSpPr/>
          <p:nvPr/>
        </p:nvSpPr>
        <p:spPr>
          <a:xfrm>
            <a:off x="670984" y="3075601"/>
            <a:ext cx="6625168" cy="3185499"/>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600"/>
              </a:spcAft>
            </a:pPr>
            <a:r>
              <a:rPr lang="en-GB" sz="1200">
                <a:solidFill>
                  <a:schemeClr val="tx1"/>
                </a:solidFill>
              </a:rPr>
              <a:t>In Wokingham, there was an increasing number of complex patients with complex co-morbidities whose care was fragmented. Too often, patients were having multiple contacts with different professionals. Their vision was to provide a seamlessly joined up experience for patients to improve health outcomes and to use proactive interventions to help patients live well and independently for longer. Linked data-sets were used to identify patients that were most in need and a MDT team worked together to personalise their care. Enhanced health checks and assessments were offered and social support such as help with shopping and exercise. Additionally, certain patients were discussed at virtual MDT and offered a personalised plan including a community matron review if appropriate and social prescriber support. For the total patient cohort (excluding patients who passed away or moved out of the area), there were 176 fewer non-elective admissions and 270 fewer A&amp;E attendances in the six months following intervention compared to the six months before. </a:t>
            </a:r>
          </a:p>
          <a:p>
            <a:pPr algn="l">
              <a:spcAft>
                <a:spcPts val="600"/>
              </a:spcAft>
            </a:pPr>
            <a:r>
              <a:rPr lang="en-GB" sz="1200">
                <a:solidFill>
                  <a:schemeClr val="tx1"/>
                </a:solidFill>
              </a:rPr>
              <a:t>Further, Wokingham Council have been supporting the roll-out of a social prescribing app called JOY. In the last year, Project JOY has supported more than 3,000 service users within the borough and has seen a 23 per cent reduction in GP appointments (</a:t>
            </a:r>
            <a:r>
              <a:rPr lang="en-GB" sz="1200">
                <a:solidFill>
                  <a:schemeClr val="tx1"/>
                </a:solidFill>
                <a:hlinkClick r:id="rId2"/>
              </a:rPr>
              <a:t>Wokingham Borough Council).</a:t>
            </a:r>
            <a:endParaRPr lang="en-GB" sz="1200">
              <a:solidFill>
                <a:schemeClr val="tx1"/>
              </a:solidFill>
            </a:endParaRPr>
          </a:p>
        </p:txBody>
      </p:sp>
      <p:sp>
        <p:nvSpPr>
          <p:cNvPr id="7" name="Speech Bubble: Rectangle 6">
            <a:extLst>
              <a:ext uri="{FF2B5EF4-FFF2-40B4-BE49-F238E27FC236}">
                <a16:creationId xmlns:a16="http://schemas.microsoft.com/office/drawing/2014/main" id="{2D9C0072-E3A4-3768-0066-E8C2D966668E}"/>
              </a:ext>
            </a:extLst>
          </p:cNvPr>
          <p:cNvSpPr/>
          <p:nvPr/>
        </p:nvSpPr>
        <p:spPr>
          <a:xfrm>
            <a:off x="7346582" y="3075601"/>
            <a:ext cx="4205656" cy="875029"/>
          </a:xfrm>
          <a:prstGeom prst="wedgeRectCallout">
            <a:avLst>
              <a:gd name="adj1" fmla="val -36255"/>
              <a:gd name="adj2" fmla="val 77069"/>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a:solidFill>
                  <a:prstClr val="black"/>
                </a:solidFill>
                <a:latin typeface="Arial"/>
              </a:rPr>
              <a:t>Many r</a:t>
            </a:r>
            <a:r>
              <a:rPr kumimoji="0" lang="en-GB" sz="1200" b="0" i="0" u="none" strike="noStrike" kern="0" cap="none" spc="0" normalizeH="0" baseline="0" noProof="0" err="1">
                <a:ln>
                  <a:noFill/>
                </a:ln>
                <a:solidFill>
                  <a:prstClr val="black"/>
                </a:solidFill>
                <a:effectLst/>
                <a:uLnTx/>
                <a:uFillTx/>
                <a:latin typeface="Arial"/>
                <a:ea typeface="+mn-ea"/>
                <a:cs typeface="+mn-cs"/>
              </a:rPr>
              <a:t>espondents</a:t>
            </a:r>
            <a:r>
              <a:rPr kumimoji="0" lang="en-GB" sz="1200" b="0" i="0" u="none" strike="noStrike" kern="0" cap="none" spc="0" normalizeH="0" baseline="0" noProof="0">
                <a:ln>
                  <a:noFill/>
                </a:ln>
                <a:solidFill>
                  <a:prstClr val="black"/>
                </a:solidFill>
                <a:effectLst/>
                <a:uLnTx/>
                <a:uFillTx/>
                <a:latin typeface="Arial"/>
                <a:ea typeface="+mn-ea"/>
                <a:cs typeface="+mn-cs"/>
              </a:rPr>
              <a:t> said they found speaking with a social prescriber helpful and appreciated their time and support – though there were some issues with getting more support afterwards.</a:t>
            </a:r>
          </a:p>
        </p:txBody>
      </p:sp>
      <p:sp>
        <p:nvSpPr>
          <p:cNvPr id="9" name="TextBox 8">
            <a:extLst>
              <a:ext uri="{FF2B5EF4-FFF2-40B4-BE49-F238E27FC236}">
                <a16:creationId xmlns:a16="http://schemas.microsoft.com/office/drawing/2014/main" id="{7B10235E-F15E-43A6-C973-6CCCE8EAE5FC}"/>
              </a:ext>
            </a:extLst>
          </p:cNvPr>
          <p:cNvSpPr txBox="1"/>
          <p:nvPr/>
        </p:nvSpPr>
        <p:spPr>
          <a:xfrm>
            <a:off x="8751873" y="4117110"/>
            <a:ext cx="2800365" cy="153888"/>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rPr>
              <a:t>Healthwatch Buckinghamshire Report</a:t>
            </a:r>
          </a:p>
        </p:txBody>
      </p:sp>
      <p:sp>
        <p:nvSpPr>
          <p:cNvPr id="10" name="Rectangle 9">
            <a:extLst>
              <a:ext uri="{FF2B5EF4-FFF2-40B4-BE49-F238E27FC236}">
                <a16:creationId xmlns:a16="http://schemas.microsoft.com/office/drawing/2014/main" id="{7537EA4B-8221-CF93-0D4D-439E5DE0A64D}"/>
              </a:ext>
            </a:extLst>
          </p:cNvPr>
          <p:cNvSpPr/>
          <p:nvPr/>
        </p:nvSpPr>
        <p:spPr>
          <a:xfrm>
            <a:off x="794379" y="2952749"/>
            <a:ext cx="2689800" cy="217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Berkshire West Case Study</a:t>
            </a:r>
          </a:p>
        </p:txBody>
      </p:sp>
      <p:sp>
        <p:nvSpPr>
          <p:cNvPr id="11" name="Rectangle 10">
            <a:extLst>
              <a:ext uri="{FF2B5EF4-FFF2-40B4-BE49-F238E27FC236}">
                <a16:creationId xmlns:a16="http://schemas.microsoft.com/office/drawing/2014/main" id="{D3318A93-B74F-FE95-EA97-2A374BF8E79D}"/>
              </a:ext>
            </a:extLst>
          </p:cNvPr>
          <p:cNvSpPr/>
          <p:nvPr/>
        </p:nvSpPr>
        <p:spPr>
          <a:xfrm>
            <a:off x="781279" y="1658676"/>
            <a:ext cx="3404466" cy="7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BOB Social Prescribing Link Workers</a:t>
            </a:r>
          </a:p>
        </p:txBody>
      </p:sp>
      <p:pic>
        <p:nvPicPr>
          <p:cNvPr id="24" name="Picture 23">
            <a:extLst>
              <a:ext uri="{FF2B5EF4-FFF2-40B4-BE49-F238E27FC236}">
                <a16:creationId xmlns:a16="http://schemas.microsoft.com/office/drawing/2014/main" id="{B6C43219-828F-3ED2-0142-D298011ACF38}"/>
              </a:ext>
            </a:extLst>
          </p:cNvPr>
          <p:cNvPicPr>
            <a:picLocks noChangeAspect="1"/>
          </p:cNvPicPr>
          <p:nvPr/>
        </p:nvPicPr>
        <p:blipFill rotWithShape="1">
          <a:blip r:embed="rId3"/>
          <a:srcRect b="60780"/>
          <a:stretch/>
        </p:blipFill>
        <p:spPr>
          <a:xfrm>
            <a:off x="7751122" y="4437478"/>
            <a:ext cx="3835675" cy="1207632"/>
          </a:xfrm>
          <a:prstGeom prst="rect">
            <a:avLst/>
          </a:prstGeom>
          <a:effectLst>
            <a:outerShdw blurRad="50800" dist="38100" dir="2700000" algn="tl" rotWithShape="0">
              <a:prstClr val="black">
                <a:alpha val="40000"/>
              </a:prstClr>
            </a:outerShdw>
          </a:effectLst>
        </p:spPr>
      </p:pic>
      <p:sp>
        <p:nvSpPr>
          <p:cNvPr id="25" name="Rectangle: Top Corners Rounded 24">
            <a:extLst>
              <a:ext uri="{FF2B5EF4-FFF2-40B4-BE49-F238E27FC236}">
                <a16:creationId xmlns:a16="http://schemas.microsoft.com/office/drawing/2014/main" id="{C5979D41-ABED-FE85-151C-63A1C0E17B5C}"/>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E412C936-ED8C-D247-49D3-5EBB4C39A866}"/>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9" name="Rectangle: Top Corners Rounded 28">
            <a:extLst>
              <a:ext uri="{FF2B5EF4-FFF2-40B4-BE49-F238E27FC236}">
                <a16:creationId xmlns:a16="http://schemas.microsoft.com/office/drawing/2014/main" id="{4D1FBD1D-5609-8145-D8B3-88200148ECB2}"/>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Rectangle: Top Corners Rounded 30">
            <a:extLst>
              <a:ext uri="{FF2B5EF4-FFF2-40B4-BE49-F238E27FC236}">
                <a16:creationId xmlns:a16="http://schemas.microsoft.com/office/drawing/2014/main" id="{6AE1C05E-1485-D468-2D43-7C708C714750}"/>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3" name="TextBox 32">
            <a:extLst>
              <a:ext uri="{FF2B5EF4-FFF2-40B4-BE49-F238E27FC236}">
                <a16:creationId xmlns:a16="http://schemas.microsoft.com/office/drawing/2014/main" id="{A528BE94-A20B-1CB4-CBFE-E3D3CA4F97C2}"/>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5" name="TextBox 34">
            <a:extLst>
              <a:ext uri="{FF2B5EF4-FFF2-40B4-BE49-F238E27FC236}">
                <a16:creationId xmlns:a16="http://schemas.microsoft.com/office/drawing/2014/main" id="{B6A58C51-56CE-F844-8C0A-DAF79CB96D9A}"/>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7" name="Rectangle: Top Corners Rounded 36">
            <a:extLst>
              <a:ext uri="{FF2B5EF4-FFF2-40B4-BE49-F238E27FC236}">
                <a16:creationId xmlns:a16="http://schemas.microsoft.com/office/drawing/2014/main" id="{95197637-85A5-D48E-EA50-B69DDA30F844}"/>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Rectangle: Top Corners Rounded 38">
            <a:extLst>
              <a:ext uri="{FF2B5EF4-FFF2-40B4-BE49-F238E27FC236}">
                <a16:creationId xmlns:a16="http://schemas.microsoft.com/office/drawing/2014/main" id="{D4398B74-00B9-4C63-CBF0-27B5CEA7F6F2}"/>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1" name="Rectangle: Top Corners Rounded 40">
            <a:extLst>
              <a:ext uri="{FF2B5EF4-FFF2-40B4-BE49-F238E27FC236}">
                <a16:creationId xmlns:a16="http://schemas.microsoft.com/office/drawing/2014/main" id="{7946CDD5-8420-3F0D-4B91-0C28FCED5564}"/>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3" name="TextBox 42">
            <a:extLst>
              <a:ext uri="{FF2B5EF4-FFF2-40B4-BE49-F238E27FC236}">
                <a16:creationId xmlns:a16="http://schemas.microsoft.com/office/drawing/2014/main" id="{368624A4-90B6-A0B6-CB6E-B2A288C81FCA}"/>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5" name="TextBox 44">
            <a:extLst>
              <a:ext uri="{FF2B5EF4-FFF2-40B4-BE49-F238E27FC236}">
                <a16:creationId xmlns:a16="http://schemas.microsoft.com/office/drawing/2014/main" id="{7A3F881C-DB9B-3CFC-75AF-BC772C672B71}"/>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7" name="TextBox 46">
            <a:extLst>
              <a:ext uri="{FF2B5EF4-FFF2-40B4-BE49-F238E27FC236}">
                <a16:creationId xmlns:a16="http://schemas.microsoft.com/office/drawing/2014/main" id="{F56FB7E8-200E-B4E9-E06E-103A0BC9DA6A}"/>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9" name="Rectangle: Top Corners Rounded 48">
            <a:extLst>
              <a:ext uri="{FF2B5EF4-FFF2-40B4-BE49-F238E27FC236}">
                <a16:creationId xmlns:a16="http://schemas.microsoft.com/office/drawing/2014/main" id="{D24D13C3-A759-EA64-4523-B3E3437DDFA6}"/>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1" name="TextBox 50">
            <a:extLst>
              <a:ext uri="{FF2B5EF4-FFF2-40B4-BE49-F238E27FC236}">
                <a16:creationId xmlns:a16="http://schemas.microsoft.com/office/drawing/2014/main" id="{199E5107-7597-4CFC-6929-68B4AA7C886E}"/>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3" name="TextBox 2">
            <a:extLst>
              <a:ext uri="{FF2B5EF4-FFF2-40B4-BE49-F238E27FC236}">
                <a16:creationId xmlns:a16="http://schemas.microsoft.com/office/drawing/2014/main" id="{C702434D-0EF1-CF98-5C9F-0F28EAE9DA3B}"/>
              </a:ext>
            </a:extLst>
          </p:cNvPr>
          <p:cNvSpPr txBox="1"/>
          <p:nvPr/>
        </p:nvSpPr>
        <p:spPr>
          <a:xfrm>
            <a:off x="8751873" y="2770175"/>
            <a:ext cx="2800365" cy="153888"/>
          </a:xfrm>
          <a:prstGeom prst="rect">
            <a:avLst/>
          </a:prstGeom>
          <a:noFill/>
        </p:spPr>
        <p:txBody>
          <a:bodyPr wrap="square" lIns="0" tIns="0" rIns="0" bIns="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rPr>
              <a:t>ARRS data shared by ICB</a:t>
            </a:r>
          </a:p>
        </p:txBody>
      </p:sp>
    </p:spTree>
    <p:extLst>
      <p:ext uri="{BB962C8B-B14F-4D97-AF65-F5344CB8AC3E}">
        <p14:creationId xmlns:p14="http://schemas.microsoft.com/office/powerpoint/2010/main" val="3858429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903E82EE-552F-0793-C541-9F74364381C2}"/>
              </a:ext>
            </a:extLst>
          </p:cNvPr>
          <p:cNvSpPr>
            <a:spLocks noGrp="1"/>
          </p:cNvSpPr>
          <p:nvPr>
            <p:ph type="title"/>
          </p:nvPr>
        </p:nvSpPr>
        <p:spPr>
          <a:solidFill>
            <a:schemeClr val="bg1"/>
          </a:solidFill>
        </p:spPr>
        <p:txBody>
          <a:bodyPr/>
          <a:lstStyle/>
          <a:p>
            <a:r>
              <a:rPr lang="en-GB" sz="2300">
                <a:latin typeface="Arial"/>
                <a:cs typeface="Arial"/>
              </a:rPr>
              <a:t>BOB commissions a wide range of preventative interventions, and the remit of community pharmacy, optometry and dentistry could be extended</a:t>
            </a:r>
          </a:p>
        </p:txBody>
      </p:sp>
      <p:sp>
        <p:nvSpPr>
          <p:cNvPr id="2" name="Rectangle: Top Corners Rounded 1">
            <a:extLst>
              <a:ext uri="{FF2B5EF4-FFF2-40B4-BE49-F238E27FC236}">
                <a16:creationId xmlns:a16="http://schemas.microsoft.com/office/drawing/2014/main" id="{1AFF97DE-A14B-A017-B778-67A8A3AD28F3}"/>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 name="TextBox 3">
            <a:extLst>
              <a:ext uri="{FF2B5EF4-FFF2-40B4-BE49-F238E27FC236}">
                <a16:creationId xmlns:a16="http://schemas.microsoft.com/office/drawing/2014/main" id="{97D6CAE2-75E4-75F6-CEB6-08DF3A758F7C}"/>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0" name="Rectangle 19">
            <a:extLst>
              <a:ext uri="{FF2B5EF4-FFF2-40B4-BE49-F238E27FC236}">
                <a16:creationId xmlns:a16="http://schemas.microsoft.com/office/drawing/2014/main" id="{39F41F67-4495-B832-01B6-4F62A7ECD29D}"/>
              </a:ext>
            </a:extLst>
          </p:cNvPr>
          <p:cNvSpPr/>
          <p:nvPr/>
        </p:nvSpPr>
        <p:spPr>
          <a:xfrm>
            <a:off x="670983" y="1569249"/>
            <a:ext cx="5018833" cy="343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l" defTabSz="914400" eaLnBrk="1" fontAlgn="auto" latinLnBrk="0" hangingPunct="1">
              <a:lnSpc>
                <a:spcPct val="100000"/>
              </a:lnSpc>
              <a:spcBef>
                <a:spcPts val="0"/>
              </a:spcBef>
              <a:buClrTx/>
              <a:buSzTx/>
              <a:tabLst/>
              <a:defRPr/>
            </a:pPr>
            <a:r>
              <a:rPr lang="en-GB" sz="1000">
                <a:solidFill>
                  <a:srgbClr val="212121"/>
                </a:solidFill>
                <a:latin typeface="Arial"/>
              </a:rPr>
              <a:t>There are various </a:t>
            </a:r>
            <a:r>
              <a:rPr lang="en-GB" sz="1000" b="1">
                <a:solidFill>
                  <a:srgbClr val="212121"/>
                </a:solidFill>
                <a:latin typeface="Arial"/>
              </a:rPr>
              <a:t>primary prevention initiatives </a:t>
            </a:r>
            <a:r>
              <a:rPr lang="en-GB" sz="1000">
                <a:solidFill>
                  <a:srgbClr val="212121"/>
                </a:solidFill>
                <a:latin typeface="Arial"/>
              </a:rPr>
              <a:t>in place which involve a wide range of stakeholders across primary care: </a:t>
            </a:r>
            <a:endParaRPr kumimoji="0" lang="en-GB" sz="1000" i="0" strike="noStrike" kern="0" cap="none" spc="0" normalizeH="0" baseline="0" noProof="0">
              <a:ln>
                <a:noFill/>
              </a:ln>
              <a:solidFill>
                <a:srgbClr val="212121"/>
              </a:solidFill>
              <a:effectLst/>
              <a:uLnTx/>
              <a:uFillTx/>
              <a:latin typeface="Arial"/>
            </a:endParaRPr>
          </a:p>
        </p:txBody>
      </p:sp>
      <p:sp>
        <p:nvSpPr>
          <p:cNvPr id="52" name="Content Placeholder 13">
            <a:extLst>
              <a:ext uri="{FF2B5EF4-FFF2-40B4-BE49-F238E27FC236}">
                <a16:creationId xmlns:a16="http://schemas.microsoft.com/office/drawing/2014/main" id="{E3EA4C81-B522-104B-DE0B-5A88A7452846}"/>
              </a:ext>
            </a:extLst>
          </p:cNvPr>
          <p:cNvSpPr>
            <a:spLocks noGrp="1"/>
          </p:cNvSpPr>
          <p:nvPr>
            <p:ph idx="1"/>
          </p:nvPr>
        </p:nvSpPr>
        <p:spPr>
          <a:xfrm>
            <a:off x="6093851" y="1569249"/>
            <a:ext cx="5458388" cy="1246495"/>
          </a:xfrm>
          <a:solidFill>
            <a:schemeClr val="bg1"/>
          </a:solidFill>
        </p:spPr>
        <p:txBody>
          <a:bodyPr vert="horz" wrap="square" lIns="0" tIns="0" rIns="0" bIns="0" rtlCol="0" anchor="t">
            <a:spAutoFit/>
          </a:bodyPr>
          <a:lstStyle/>
          <a:p>
            <a:r>
              <a:rPr lang="en-GB" sz="1100" b="1">
                <a:solidFill>
                  <a:srgbClr val="212121"/>
                </a:solidFill>
                <a:latin typeface="Arial"/>
              </a:rPr>
              <a:t>Community Pharmacies</a:t>
            </a:r>
            <a:r>
              <a:rPr lang="en-GB" sz="1100" b="0">
                <a:solidFill>
                  <a:srgbClr val="212121"/>
                </a:solidFill>
                <a:latin typeface="Arial"/>
              </a:rPr>
              <a:t> </a:t>
            </a:r>
          </a:p>
          <a:p>
            <a:r>
              <a:rPr lang="en-GB" sz="1000" b="0">
                <a:solidFill>
                  <a:srgbClr val="212121"/>
                </a:solidFill>
                <a:latin typeface="Arial"/>
              </a:rPr>
              <a:t>Pharmacies provide a range of prevention services in BOB including both NHS commissioned services and privately provided / self-pay ones.</a:t>
            </a:r>
            <a:r>
              <a:rPr lang="en-GB" sz="1000">
                <a:solidFill>
                  <a:srgbClr val="212121"/>
                </a:solidFill>
                <a:latin typeface="Arial"/>
              </a:rPr>
              <a:t> </a:t>
            </a:r>
            <a:r>
              <a:rPr lang="en-GB" sz="1000" b="0">
                <a:solidFill>
                  <a:schemeClr val="tx1"/>
                </a:solidFill>
              </a:rPr>
              <a:t>There is variation in the extent to which Community Pharmacies offer this range of services. </a:t>
            </a:r>
          </a:p>
          <a:p>
            <a:r>
              <a:rPr lang="en-GB" sz="1000" b="0">
                <a:solidFill>
                  <a:schemeClr val="tx1"/>
                </a:solidFill>
              </a:rPr>
              <a:t>With the devolution of POD Commissioning, there is an opportunity to expand the remit of Community Pharmacy services and integrate them better with PCN and ICS wider plans and services.</a:t>
            </a:r>
          </a:p>
        </p:txBody>
      </p:sp>
      <p:sp>
        <p:nvSpPr>
          <p:cNvPr id="60" name="TextBox 59">
            <a:extLst>
              <a:ext uri="{FF2B5EF4-FFF2-40B4-BE49-F238E27FC236}">
                <a16:creationId xmlns:a16="http://schemas.microsoft.com/office/drawing/2014/main" id="{C7D4E418-966E-9F94-7BE9-5D9620C00866}"/>
              </a:ext>
            </a:extLst>
          </p:cNvPr>
          <p:cNvSpPr txBox="1"/>
          <p:nvPr/>
        </p:nvSpPr>
        <p:spPr>
          <a:xfrm>
            <a:off x="673233" y="5025524"/>
            <a:ext cx="5209814" cy="1154162"/>
          </a:xfrm>
          <a:prstGeom prst="rect">
            <a:avLst/>
          </a:prstGeom>
          <a:noFill/>
        </p:spPr>
        <p:txBody>
          <a:bodyPr wrap="square" lIns="0" tIns="0" rIns="0" bIns="0" anchor="t">
            <a:spAutoFit/>
          </a:bodyPr>
          <a:lstStyle/>
          <a:p>
            <a:pPr algn="l">
              <a:spcAft>
                <a:spcPts val="600"/>
              </a:spcAft>
            </a:pPr>
            <a:r>
              <a:rPr lang="en-GB" sz="1000" b="1">
                <a:solidFill>
                  <a:srgbClr val="212121"/>
                </a:solidFill>
                <a:latin typeface="Arial"/>
              </a:rPr>
              <a:t>Optometrists:  </a:t>
            </a:r>
            <a:r>
              <a:rPr lang="en-GB" sz="1000">
                <a:solidFill>
                  <a:srgbClr val="212121"/>
                </a:solidFill>
                <a:latin typeface="Arial"/>
              </a:rPr>
              <a:t>provide a range of prevention services in BOB including both NHS commissioned services and privately provided / self-pay ones.</a:t>
            </a:r>
          </a:p>
          <a:p>
            <a:pPr algn="l">
              <a:spcAft>
                <a:spcPts val="600"/>
              </a:spcAft>
            </a:pPr>
            <a:r>
              <a:rPr lang="en-GB" sz="1000" b="1">
                <a:solidFill>
                  <a:srgbClr val="212121"/>
                </a:solidFill>
                <a:latin typeface="Arial"/>
              </a:rPr>
              <a:t>Dentists: </a:t>
            </a:r>
            <a:r>
              <a:rPr lang="en-GB" sz="1000">
                <a:solidFill>
                  <a:srgbClr val="212121"/>
                </a:solidFill>
                <a:latin typeface="Arial"/>
              </a:rPr>
              <a:t>can provide a range of preventative functions to reduce the incidence of ill health – both in terms of oral care e.g. brushing and flossing to prevent tooth decay – and more broadly opportunistic health advice on alcohol and smoking, and opportunistic screening for oral cancer.  However, people report issues with access to dental services so these opportunities may not be maximised. </a:t>
            </a:r>
            <a:endParaRPr lang="en-GB" sz="1000">
              <a:solidFill>
                <a:srgbClr val="212121"/>
              </a:solidFill>
              <a:latin typeface="Arial"/>
              <a:cs typeface="Arial"/>
            </a:endParaRPr>
          </a:p>
        </p:txBody>
      </p:sp>
      <p:sp>
        <p:nvSpPr>
          <p:cNvPr id="12" name="Rectangle: Top Corners Rounded 11">
            <a:extLst>
              <a:ext uri="{FF2B5EF4-FFF2-40B4-BE49-F238E27FC236}">
                <a16:creationId xmlns:a16="http://schemas.microsoft.com/office/drawing/2014/main" id="{8181BC2C-E469-5C23-0CB0-C7357F2B51EE}"/>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4" name="Rectangle: Top Corners Rounded 13">
            <a:extLst>
              <a:ext uri="{FF2B5EF4-FFF2-40B4-BE49-F238E27FC236}">
                <a16:creationId xmlns:a16="http://schemas.microsoft.com/office/drawing/2014/main" id="{097A982A-EC77-2DF9-E479-F8056B7CBA09}"/>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6" name="TextBox 15">
            <a:extLst>
              <a:ext uri="{FF2B5EF4-FFF2-40B4-BE49-F238E27FC236}">
                <a16:creationId xmlns:a16="http://schemas.microsoft.com/office/drawing/2014/main" id="{969B2EF7-5233-F20B-0261-FD84BEF4C336}"/>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1" name="TextBox 20">
            <a:extLst>
              <a:ext uri="{FF2B5EF4-FFF2-40B4-BE49-F238E27FC236}">
                <a16:creationId xmlns:a16="http://schemas.microsoft.com/office/drawing/2014/main" id="{3692AA27-CDD9-A883-51A6-CD05C5E84006}"/>
              </a:ext>
            </a:extLst>
          </p:cNvPr>
          <p:cNvSpPr txBox="1"/>
          <p:nvPr/>
        </p:nvSpPr>
        <p:spPr>
          <a:xfrm>
            <a:off x="3084163" y="28613"/>
            <a:ext cx="1260000" cy="246221"/>
          </a:xfrm>
          <a:prstGeom prst="rect">
            <a:avLst/>
          </a:prstGeom>
          <a:noFill/>
        </p:spPr>
        <p:txBody>
          <a:bodyPr wrap="square" rtlCol="0">
            <a:spAutoFit/>
          </a:bodyPr>
          <a:lstStyle/>
          <a:p>
            <a:pPr algn="ctr"/>
            <a:r>
              <a:rPr lang="en-GB" sz="1000" b="1">
                <a:solidFill>
                  <a:schemeClr val="bg1"/>
                </a:solidFill>
              </a:rPr>
              <a:t>Processes </a:t>
            </a:r>
          </a:p>
        </p:txBody>
      </p:sp>
      <p:sp>
        <p:nvSpPr>
          <p:cNvPr id="27" name="Rectangle: Top Corners Rounded 26">
            <a:extLst>
              <a:ext uri="{FF2B5EF4-FFF2-40B4-BE49-F238E27FC236}">
                <a16:creationId xmlns:a16="http://schemas.microsoft.com/office/drawing/2014/main" id="{75DB5846-BCD0-FDE9-2C9A-01F579584E4A}"/>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0DAFDCDF-7B65-46F4-AD62-433C4DD6D15F}"/>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Rectangle: Top Corners Rounded 30">
            <a:extLst>
              <a:ext uri="{FF2B5EF4-FFF2-40B4-BE49-F238E27FC236}">
                <a16:creationId xmlns:a16="http://schemas.microsoft.com/office/drawing/2014/main" id="{B90236F8-90D1-0AAD-189E-9E8B5D3503C1}"/>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3" name="TextBox 32">
            <a:extLst>
              <a:ext uri="{FF2B5EF4-FFF2-40B4-BE49-F238E27FC236}">
                <a16:creationId xmlns:a16="http://schemas.microsoft.com/office/drawing/2014/main" id="{D812F802-40A8-1E50-BC23-E31CF97816BE}"/>
              </a:ext>
            </a:extLst>
          </p:cNvPr>
          <p:cNvSpPr txBox="1"/>
          <p:nvPr/>
        </p:nvSpPr>
        <p:spPr>
          <a:xfrm>
            <a:off x="4620797" y="28613"/>
            <a:ext cx="1260000" cy="246221"/>
          </a:xfrm>
          <a:prstGeom prst="rect">
            <a:avLst/>
          </a:prstGeom>
          <a:noFill/>
          <a:ln>
            <a:noFill/>
          </a:ln>
        </p:spPr>
        <p:txBody>
          <a:bodyPr wrap="square" rtlCol="0">
            <a:spAutoFit/>
          </a:bodyPr>
          <a:lstStyle/>
          <a:p>
            <a:r>
              <a:rPr lang="en-GB" sz="1000" b="1">
                <a:solidFill>
                  <a:schemeClr val="bg1"/>
                </a:solidFill>
              </a:rPr>
              <a:t>Workforce </a:t>
            </a:r>
          </a:p>
        </p:txBody>
      </p:sp>
      <p:sp>
        <p:nvSpPr>
          <p:cNvPr id="36" name="TextBox 35">
            <a:extLst>
              <a:ext uri="{FF2B5EF4-FFF2-40B4-BE49-F238E27FC236}">
                <a16:creationId xmlns:a16="http://schemas.microsoft.com/office/drawing/2014/main" id="{7FED86A0-EA00-F222-1BAC-C22304E553FE}"/>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8" name="TextBox 37">
            <a:extLst>
              <a:ext uri="{FF2B5EF4-FFF2-40B4-BE49-F238E27FC236}">
                <a16:creationId xmlns:a16="http://schemas.microsoft.com/office/drawing/2014/main" id="{6C8F5765-8249-07A1-E1ED-CF7C922FE0A6}"/>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3" name="Rectangle: Top Corners Rounded 42">
            <a:extLst>
              <a:ext uri="{FF2B5EF4-FFF2-40B4-BE49-F238E27FC236}">
                <a16:creationId xmlns:a16="http://schemas.microsoft.com/office/drawing/2014/main" id="{8E7D4CFC-00F7-1833-26C1-B8E005919A33}"/>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5" name="TextBox 44">
            <a:extLst>
              <a:ext uri="{FF2B5EF4-FFF2-40B4-BE49-F238E27FC236}">
                <a16:creationId xmlns:a16="http://schemas.microsoft.com/office/drawing/2014/main" id="{15A9C453-9E7D-65D5-55B5-9EBC5D2B2A2F}"/>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3" name="Rectangle 2">
            <a:extLst>
              <a:ext uri="{FF2B5EF4-FFF2-40B4-BE49-F238E27FC236}">
                <a16:creationId xmlns:a16="http://schemas.microsoft.com/office/drawing/2014/main" id="{64BEDADD-E90B-C760-6BF5-EEA2635EE32C}"/>
              </a:ext>
            </a:extLst>
          </p:cNvPr>
          <p:cNvSpPr/>
          <p:nvPr/>
        </p:nvSpPr>
        <p:spPr>
          <a:xfrm>
            <a:off x="675484" y="1993113"/>
            <a:ext cx="5205313" cy="29520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5560" tIns="35560" rIns="35560" bIns="35560" rtlCol="0" anchor="ctr">
            <a:noAutofit/>
          </a:bodyPr>
          <a:lstStyle/>
          <a:p>
            <a:pPr marL="171450" indent="-171450" algn="l">
              <a:spcAft>
                <a:spcPts val="600"/>
              </a:spcAft>
              <a:buFont typeface="Arial" panose="020B0604020202020204" pitchFamily="34" charset="0"/>
              <a:buChar char="•"/>
            </a:pPr>
            <a:r>
              <a:rPr lang="en-GB" sz="1000" b="1"/>
              <a:t>Smoking</a:t>
            </a:r>
            <a:r>
              <a:rPr lang="en-GB" sz="1000"/>
              <a:t> - increase capacity of smoking cessation services across BOB and increase referral from all practices to smoking cessation services </a:t>
            </a:r>
          </a:p>
          <a:p>
            <a:pPr marL="171450" indent="-171450" algn="l">
              <a:spcAft>
                <a:spcPts val="600"/>
              </a:spcAft>
              <a:buFont typeface="Arial" panose="020B0604020202020204" pitchFamily="34" charset="0"/>
              <a:buChar char="•"/>
            </a:pPr>
            <a:r>
              <a:rPr lang="en-GB" sz="1000" b="1"/>
              <a:t>Weight Management </a:t>
            </a:r>
            <a:r>
              <a:rPr lang="en-GB" sz="1000"/>
              <a:t>– targeting activity where prevalence is highest; ensure those in deprived areas are referred to weight management services; increase referrals from all PCNs to these services</a:t>
            </a:r>
          </a:p>
          <a:p>
            <a:pPr marL="171450" indent="-171450" algn="l">
              <a:spcAft>
                <a:spcPts val="600"/>
              </a:spcAft>
              <a:buFont typeface="Arial" panose="020B0604020202020204" pitchFamily="34" charset="0"/>
              <a:buChar char="•"/>
            </a:pPr>
            <a:r>
              <a:rPr lang="en-GB" sz="1000" b="1"/>
              <a:t>Physical Activity </a:t>
            </a:r>
            <a:r>
              <a:rPr lang="en-GB" sz="1000"/>
              <a:t>– support place-based multi-agency partnerships to improve physical activity levels and reduce obesity. </a:t>
            </a:r>
          </a:p>
          <a:p>
            <a:pPr marL="171450" indent="-171450" algn="l">
              <a:spcAft>
                <a:spcPts val="600"/>
              </a:spcAft>
              <a:buFont typeface="Arial" panose="020B0604020202020204" pitchFamily="34" charset="0"/>
              <a:buChar char="•"/>
            </a:pPr>
            <a:r>
              <a:rPr lang="en-GB" sz="1000" b="1"/>
              <a:t>Drug &amp; Alcohol Use </a:t>
            </a:r>
            <a:r>
              <a:rPr lang="en-GB" sz="1000"/>
              <a:t>– increase data collection and understanding around alcohol consumption</a:t>
            </a:r>
          </a:p>
          <a:p>
            <a:pPr marL="171450" indent="-171450" algn="l">
              <a:spcAft>
                <a:spcPts val="600"/>
              </a:spcAft>
              <a:buFont typeface="Arial" panose="020B0604020202020204" pitchFamily="34" charset="0"/>
              <a:buChar char="•"/>
            </a:pPr>
            <a:r>
              <a:rPr lang="en-GB" sz="1000" b="1"/>
              <a:t>Vaccinations</a:t>
            </a:r>
            <a:r>
              <a:rPr lang="en-GB" sz="1000"/>
              <a:t> – increase the provision of hepatitis vaccination, screening, increase uptake of immunisations in primary care for those who leave school without completing their immunisations, and uptake of vaccination against COVID and flu for pregnant women</a:t>
            </a:r>
          </a:p>
          <a:p>
            <a:pPr marL="171450" indent="-171450" algn="l">
              <a:spcAft>
                <a:spcPts val="600"/>
              </a:spcAft>
              <a:buFont typeface="Arial" panose="020B0604020202020204" pitchFamily="34" charset="0"/>
              <a:buChar char="•"/>
            </a:pPr>
            <a:r>
              <a:rPr lang="en-GB" sz="1000" b="1"/>
              <a:t>Mental Health </a:t>
            </a:r>
            <a:r>
              <a:rPr lang="en-GB" sz="1000"/>
              <a:t>– earlier intervention initiatives for Children and Young People and Adults. </a:t>
            </a:r>
          </a:p>
        </p:txBody>
      </p:sp>
      <p:sp>
        <p:nvSpPr>
          <p:cNvPr id="13" name="Rectangle 12">
            <a:extLst>
              <a:ext uri="{FF2B5EF4-FFF2-40B4-BE49-F238E27FC236}">
                <a16:creationId xmlns:a16="http://schemas.microsoft.com/office/drawing/2014/main" id="{324560F8-C662-EFF9-250C-150512430DD3}"/>
              </a:ext>
            </a:extLst>
          </p:cNvPr>
          <p:cNvSpPr/>
          <p:nvPr/>
        </p:nvSpPr>
        <p:spPr>
          <a:xfrm>
            <a:off x="6117324" y="3153331"/>
            <a:ext cx="2689916" cy="195767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GB" sz="1000">
                <a:solidFill>
                  <a:schemeClr val="tx1"/>
                </a:solidFill>
              </a:rPr>
              <a:t>Dispensing Medicines</a:t>
            </a:r>
          </a:p>
          <a:p>
            <a:pPr marL="171450" indent="-171450" algn="l">
              <a:buFont typeface="Arial" panose="020B0604020202020204" pitchFamily="34" charset="0"/>
              <a:buChar char="•"/>
            </a:pPr>
            <a:r>
              <a:rPr lang="en-GB" sz="1000">
                <a:solidFill>
                  <a:schemeClr val="tx1"/>
                </a:solidFill>
              </a:rPr>
              <a:t>Dispensing Appliances</a:t>
            </a:r>
          </a:p>
          <a:p>
            <a:pPr marL="171450" indent="-171450" algn="l">
              <a:buFont typeface="Arial" panose="020B0604020202020204" pitchFamily="34" charset="0"/>
              <a:buChar char="•"/>
            </a:pPr>
            <a:r>
              <a:rPr lang="en-GB" sz="1000">
                <a:solidFill>
                  <a:schemeClr val="tx1"/>
                </a:solidFill>
              </a:rPr>
              <a:t>NHS Discharge Medicines Service</a:t>
            </a:r>
          </a:p>
          <a:p>
            <a:pPr marL="171450" indent="-171450" algn="l">
              <a:buFont typeface="Arial" panose="020B0604020202020204" pitchFamily="34" charset="0"/>
              <a:buChar char="•"/>
            </a:pPr>
            <a:r>
              <a:rPr lang="en-GB" sz="1000">
                <a:solidFill>
                  <a:schemeClr val="tx1"/>
                </a:solidFill>
              </a:rPr>
              <a:t>Repeat dispensing / electronic repeat dispensing (</a:t>
            </a:r>
            <a:r>
              <a:rPr lang="en-GB" sz="1000" err="1">
                <a:solidFill>
                  <a:schemeClr val="tx1"/>
                </a:solidFill>
              </a:rPr>
              <a:t>eRD</a:t>
            </a:r>
            <a:r>
              <a:rPr lang="en-GB" sz="1000">
                <a:solidFill>
                  <a:schemeClr val="tx1"/>
                </a:solidFill>
              </a:rPr>
              <a:t>) </a:t>
            </a:r>
          </a:p>
          <a:p>
            <a:pPr marL="171450" indent="-171450" algn="l">
              <a:buFont typeface="Arial" panose="020B0604020202020204" pitchFamily="34" charset="0"/>
              <a:buChar char="•"/>
            </a:pPr>
            <a:r>
              <a:rPr lang="en-GB" sz="1000">
                <a:solidFill>
                  <a:schemeClr val="tx1"/>
                </a:solidFill>
              </a:rPr>
              <a:t>Disposal of unwanted medicines </a:t>
            </a:r>
          </a:p>
          <a:p>
            <a:pPr marL="171450" indent="-171450" algn="l">
              <a:buFont typeface="Arial" panose="020B0604020202020204" pitchFamily="34" charset="0"/>
              <a:buChar char="•"/>
            </a:pPr>
            <a:r>
              <a:rPr lang="en-GB" sz="1000">
                <a:solidFill>
                  <a:schemeClr val="tx1"/>
                </a:solidFill>
              </a:rPr>
              <a:t>Managed repeats </a:t>
            </a:r>
          </a:p>
          <a:p>
            <a:pPr marL="171450" indent="-171450" algn="l">
              <a:buFont typeface="Arial" panose="020B0604020202020204" pitchFamily="34" charset="0"/>
              <a:buChar char="•"/>
            </a:pPr>
            <a:r>
              <a:rPr lang="en-GB" sz="1000">
                <a:solidFill>
                  <a:schemeClr val="tx1"/>
                </a:solidFill>
              </a:rPr>
              <a:t>Public Health (promotion of healthy lifestyles)</a:t>
            </a:r>
          </a:p>
          <a:p>
            <a:pPr marL="171450" indent="-171450" algn="l">
              <a:buFont typeface="Arial" panose="020B0604020202020204" pitchFamily="34" charset="0"/>
              <a:buChar char="•"/>
            </a:pPr>
            <a:r>
              <a:rPr lang="en-GB" sz="1000">
                <a:solidFill>
                  <a:schemeClr val="tx1"/>
                </a:solidFill>
              </a:rPr>
              <a:t>Signposting </a:t>
            </a:r>
          </a:p>
          <a:p>
            <a:pPr marL="171450" indent="-171450" algn="l">
              <a:buFont typeface="Arial" panose="020B0604020202020204" pitchFamily="34" charset="0"/>
              <a:buChar char="•"/>
            </a:pPr>
            <a:r>
              <a:rPr lang="en-GB" sz="1000">
                <a:solidFill>
                  <a:schemeClr val="tx1"/>
                </a:solidFill>
              </a:rPr>
              <a:t>Support for self care</a:t>
            </a:r>
          </a:p>
        </p:txBody>
      </p:sp>
      <p:sp>
        <p:nvSpPr>
          <p:cNvPr id="15" name="Rectangle 14">
            <a:extLst>
              <a:ext uri="{FF2B5EF4-FFF2-40B4-BE49-F238E27FC236}">
                <a16:creationId xmlns:a16="http://schemas.microsoft.com/office/drawing/2014/main" id="{C1998982-736C-F5BE-F953-B3B473A3654F}"/>
              </a:ext>
            </a:extLst>
          </p:cNvPr>
          <p:cNvSpPr/>
          <p:nvPr/>
        </p:nvSpPr>
        <p:spPr>
          <a:xfrm>
            <a:off x="8925774" y="3149047"/>
            <a:ext cx="2621442" cy="195767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GB" sz="1000">
                <a:solidFill>
                  <a:schemeClr val="tx1"/>
                </a:solidFill>
              </a:rPr>
              <a:t>Stoma Appliance Customisation Service</a:t>
            </a:r>
          </a:p>
          <a:p>
            <a:pPr marL="171450" indent="-171450" algn="l">
              <a:buFont typeface="Arial" panose="020B0604020202020204" pitchFamily="34" charset="0"/>
              <a:buChar char="•"/>
            </a:pPr>
            <a:r>
              <a:rPr lang="en-GB" sz="1000">
                <a:solidFill>
                  <a:schemeClr val="tx1"/>
                </a:solidFill>
              </a:rPr>
              <a:t>Appliance Use Review Service</a:t>
            </a:r>
          </a:p>
          <a:p>
            <a:pPr marL="171450" indent="-171450" algn="l">
              <a:buFont typeface="Arial" panose="020B0604020202020204" pitchFamily="34" charset="0"/>
              <a:buChar char="•"/>
            </a:pPr>
            <a:r>
              <a:rPr lang="en-GB" sz="1000">
                <a:solidFill>
                  <a:schemeClr val="tx1"/>
                </a:solidFill>
              </a:rPr>
              <a:t>Community Pharmacist Consultation Service </a:t>
            </a:r>
          </a:p>
          <a:p>
            <a:pPr marL="171450" indent="-171450" algn="l">
              <a:buFont typeface="Arial" panose="020B0604020202020204" pitchFamily="34" charset="0"/>
              <a:buChar char="•"/>
            </a:pPr>
            <a:r>
              <a:rPr lang="en-GB" sz="1000">
                <a:solidFill>
                  <a:schemeClr val="tx1"/>
                </a:solidFill>
              </a:rPr>
              <a:t>Flu Vaccination Service</a:t>
            </a:r>
          </a:p>
          <a:p>
            <a:pPr marL="171450" indent="-171450" algn="l">
              <a:buFont typeface="Arial" panose="020B0604020202020204" pitchFamily="34" charset="0"/>
              <a:buChar char="•"/>
            </a:pPr>
            <a:r>
              <a:rPr lang="en-GB" sz="1000">
                <a:solidFill>
                  <a:schemeClr val="tx1"/>
                </a:solidFill>
              </a:rPr>
              <a:t>Hypertension Case Finding Service </a:t>
            </a:r>
          </a:p>
          <a:p>
            <a:pPr marL="171450" indent="-171450" algn="l">
              <a:buFont typeface="Arial" panose="020B0604020202020204" pitchFamily="34" charset="0"/>
              <a:buChar char="•"/>
            </a:pPr>
            <a:r>
              <a:rPr lang="en-GB" sz="1000">
                <a:solidFill>
                  <a:schemeClr val="tx1"/>
                </a:solidFill>
              </a:rPr>
              <a:t>New Medicines Service Smoking Cessation Advanced Service </a:t>
            </a:r>
          </a:p>
          <a:p>
            <a:pPr marL="171450" indent="-171450" algn="l">
              <a:buFont typeface="Arial" panose="020B0604020202020204" pitchFamily="34" charset="0"/>
              <a:buChar char="•"/>
            </a:pPr>
            <a:r>
              <a:rPr lang="en-GB" sz="1000">
                <a:solidFill>
                  <a:schemeClr val="tx1"/>
                </a:solidFill>
              </a:rPr>
              <a:t>NHS Pharmacy Contraception Service Tier 1</a:t>
            </a:r>
          </a:p>
          <a:p>
            <a:pPr marL="171450" indent="-171450" algn="l">
              <a:buFont typeface="Arial" panose="020B0604020202020204" pitchFamily="34" charset="0"/>
              <a:buChar char="•"/>
            </a:pPr>
            <a:endParaRPr lang="en-GB" sz="1000">
              <a:solidFill>
                <a:schemeClr val="tx1"/>
              </a:solidFill>
            </a:endParaRPr>
          </a:p>
        </p:txBody>
      </p:sp>
      <p:sp>
        <p:nvSpPr>
          <p:cNvPr id="54" name="Rectangle 53">
            <a:extLst>
              <a:ext uri="{FF2B5EF4-FFF2-40B4-BE49-F238E27FC236}">
                <a16:creationId xmlns:a16="http://schemas.microsoft.com/office/drawing/2014/main" id="{FF5D5857-A203-5532-5B58-91DEC2444D47}"/>
              </a:ext>
            </a:extLst>
          </p:cNvPr>
          <p:cNvSpPr/>
          <p:nvPr/>
        </p:nvSpPr>
        <p:spPr>
          <a:xfrm>
            <a:off x="6712858" y="3056125"/>
            <a:ext cx="1498848" cy="241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ctr">
            <a:spAutoFit/>
          </a:bodyPr>
          <a:lstStyle/>
          <a:p>
            <a:pPr algn="ctr"/>
            <a:r>
              <a:rPr lang="en-GB" sz="1100" b="1">
                <a:solidFill>
                  <a:schemeClr val="tx1"/>
                </a:solidFill>
              </a:rPr>
              <a:t>Essential Services </a:t>
            </a:r>
          </a:p>
        </p:txBody>
      </p:sp>
      <p:sp>
        <p:nvSpPr>
          <p:cNvPr id="56" name="Rectangle 55">
            <a:extLst>
              <a:ext uri="{FF2B5EF4-FFF2-40B4-BE49-F238E27FC236}">
                <a16:creationId xmlns:a16="http://schemas.microsoft.com/office/drawing/2014/main" id="{39ADDCA4-AC07-58C2-A416-F57F75A79C01}"/>
              </a:ext>
            </a:extLst>
          </p:cNvPr>
          <p:cNvSpPr/>
          <p:nvPr/>
        </p:nvSpPr>
        <p:spPr>
          <a:xfrm>
            <a:off x="9229617" y="3056125"/>
            <a:ext cx="1621171" cy="241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5560" tIns="35560" rIns="35560" bIns="35560" rtlCol="0" anchor="ctr">
            <a:spAutoFit/>
          </a:bodyPr>
          <a:lstStyle/>
          <a:p>
            <a:pPr algn="ctr"/>
            <a:r>
              <a:rPr lang="en-GB" sz="1100" b="1">
                <a:solidFill>
                  <a:schemeClr val="tx1"/>
                </a:solidFill>
              </a:rPr>
              <a:t>Advanced Services</a:t>
            </a:r>
          </a:p>
        </p:txBody>
      </p:sp>
      <p:sp>
        <p:nvSpPr>
          <p:cNvPr id="6" name="TextBox 5">
            <a:extLst>
              <a:ext uri="{FF2B5EF4-FFF2-40B4-BE49-F238E27FC236}">
                <a16:creationId xmlns:a16="http://schemas.microsoft.com/office/drawing/2014/main" id="{3B52612C-A072-5526-8E72-75AF809BA43A}"/>
              </a:ext>
            </a:extLst>
          </p:cNvPr>
          <p:cNvSpPr txBox="1"/>
          <p:nvPr/>
        </p:nvSpPr>
        <p:spPr>
          <a:xfrm>
            <a:off x="4383074" y="4711062"/>
            <a:ext cx="1498848" cy="230832"/>
          </a:xfrm>
          <a:prstGeom prst="rect">
            <a:avLst/>
          </a:prstGeom>
          <a:noFill/>
        </p:spPr>
        <p:txBody>
          <a:bodyPr wrap="square">
            <a:spAutoFit/>
          </a:bodyPr>
          <a:lstStyle/>
          <a:p>
            <a:pPr algn="r"/>
            <a:r>
              <a:rPr lang="en-GB" sz="900">
                <a:solidFill>
                  <a:schemeClr val="bg1"/>
                </a:solidFill>
              </a:rPr>
              <a:t>Joint Forward Plan 2023</a:t>
            </a:r>
          </a:p>
        </p:txBody>
      </p:sp>
    </p:spTree>
    <p:extLst>
      <p:ext uri="{BB962C8B-B14F-4D97-AF65-F5344CB8AC3E}">
        <p14:creationId xmlns:p14="http://schemas.microsoft.com/office/powerpoint/2010/main" val="84789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6704-1AD3-8688-77B5-D385CA026C2E}"/>
              </a:ext>
            </a:extLst>
          </p:cNvPr>
          <p:cNvSpPr>
            <a:spLocks noGrp="1"/>
          </p:cNvSpPr>
          <p:nvPr>
            <p:ph type="ctrTitle"/>
          </p:nvPr>
        </p:nvSpPr>
        <p:spPr>
          <a:xfrm>
            <a:off x="914400" y="2143233"/>
            <a:ext cx="10363200" cy="451342"/>
          </a:xfrm>
        </p:spPr>
        <p:txBody>
          <a:bodyPr/>
          <a:lstStyle/>
          <a:p>
            <a:r>
              <a:rPr lang="en-GB"/>
              <a:t>2. Estates</a:t>
            </a:r>
          </a:p>
        </p:txBody>
      </p:sp>
    </p:spTree>
    <p:extLst>
      <p:ext uri="{BB962C8B-B14F-4D97-AF65-F5344CB8AC3E}">
        <p14:creationId xmlns:p14="http://schemas.microsoft.com/office/powerpoint/2010/main" val="1907553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F970-6DCE-2340-CCE4-311B0C2E48F0}"/>
              </a:ext>
            </a:extLst>
          </p:cNvPr>
          <p:cNvSpPr>
            <a:spLocks noGrp="1"/>
          </p:cNvSpPr>
          <p:nvPr>
            <p:ph type="title"/>
          </p:nvPr>
        </p:nvSpPr>
        <p:spPr/>
        <p:txBody>
          <a:bodyPr/>
          <a:lstStyle/>
          <a:p>
            <a:r>
              <a:rPr lang="en-GB" sz="2300">
                <a:latin typeface="Arial"/>
                <a:cs typeface="Arial"/>
              </a:rPr>
              <a:t>Summary of findings on Estates </a:t>
            </a:r>
            <a:r>
              <a:rPr lang="en-GB">
                <a:latin typeface="Arial"/>
                <a:cs typeface="Arial"/>
              </a:rPr>
              <a:t> </a:t>
            </a:r>
            <a:endParaRPr lang="en-GB"/>
          </a:p>
        </p:txBody>
      </p:sp>
      <p:sp>
        <p:nvSpPr>
          <p:cNvPr id="3" name="Content Placeholder 2">
            <a:extLst>
              <a:ext uri="{FF2B5EF4-FFF2-40B4-BE49-F238E27FC236}">
                <a16:creationId xmlns:a16="http://schemas.microsoft.com/office/drawing/2014/main" id="{BA76B5EC-6EC8-2C06-9BC1-688522453DC7}"/>
              </a:ext>
            </a:extLst>
          </p:cNvPr>
          <p:cNvSpPr>
            <a:spLocks noGrp="1"/>
          </p:cNvSpPr>
          <p:nvPr>
            <p:ph idx="1"/>
          </p:nvPr>
        </p:nvSpPr>
        <p:spPr>
          <a:xfrm>
            <a:off x="670983" y="1557337"/>
            <a:ext cx="10876233" cy="553998"/>
          </a:xfrm>
        </p:spPr>
        <p:txBody>
          <a:bodyPr>
            <a:spAutoFit/>
          </a:bodyPr>
          <a:lstStyle/>
          <a:p>
            <a:r>
              <a:rPr lang="en-GB"/>
              <a:t>Rethinking the Primary Care estate was a key recommendation in the Fuller Stocktake, with ICSs asked to conduct an audit of existing NHS and Local Authority estate with a view to working together on plans for future use as part of  a “One Public Estate” strategy. The key findings for Primary Care estate in BOB are described below:</a:t>
            </a:r>
          </a:p>
        </p:txBody>
      </p:sp>
      <p:sp>
        <p:nvSpPr>
          <p:cNvPr id="8" name="Rectangle 7">
            <a:extLst>
              <a:ext uri="{FF2B5EF4-FFF2-40B4-BE49-F238E27FC236}">
                <a16:creationId xmlns:a16="http://schemas.microsoft.com/office/drawing/2014/main" id="{95807FF3-D3FB-71D9-03AC-DFAC389FEB4C}"/>
              </a:ext>
            </a:extLst>
          </p:cNvPr>
          <p:cNvSpPr/>
          <p:nvPr/>
        </p:nvSpPr>
        <p:spPr>
          <a:xfrm>
            <a:off x="670983" y="2297072"/>
            <a:ext cx="10863133" cy="223010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rPr>
              <a:t>Primary Care estate is becoming less fit for purpose over time, with converted houses and older developments making up a significant proportion. </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rPr>
              <a:t>The ICB has taken steps to understand the stock of Primary Care estates, and future requirements of General Practice, but the outputs are undergoing further validation.</a:t>
            </a:r>
            <a:endParaRPr lang="en-GB" sz="1400">
              <a:solidFill>
                <a:schemeClr val="tx1"/>
              </a:solidFill>
              <a:cs typeface="Arial"/>
            </a:endParaRP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rPr>
              <a:t>Funding and local planning rules make it difficult to improve primary care estate.</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cs typeface="Arial"/>
              </a:rPr>
              <a:t>There are estates strategies for Buckinghamshire and Oxfordshire but there isn’t an available strategy for Berkshire West. </a:t>
            </a:r>
          </a:p>
        </p:txBody>
      </p:sp>
      <p:grpSp>
        <p:nvGrpSpPr>
          <p:cNvPr id="10" name="Group 9">
            <a:extLst>
              <a:ext uri="{FF2B5EF4-FFF2-40B4-BE49-F238E27FC236}">
                <a16:creationId xmlns:a16="http://schemas.microsoft.com/office/drawing/2014/main" id="{537EBA60-0690-042E-90C4-33AC5024DC9D}"/>
              </a:ext>
            </a:extLst>
          </p:cNvPr>
          <p:cNvGrpSpPr/>
          <p:nvPr/>
        </p:nvGrpSpPr>
        <p:grpSpPr>
          <a:xfrm>
            <a:off x="11119127" y="4203091"/>
            <a:ext cx="665725" cy="648170"/>
            <a:chOff x="9622406" y="4451876"/>
            <a:chExt cx="665725" cy="648170"/>
          </a:xfrm>
        </p:grpSpPr>
        <p:sp>
          <p:nvSpPr>
            <p:cNvPr id="11" name="Oval 10">
              <a:extLst>
                <a:ext uri="{FF2B5EF4-FFF2-40B4-BE49-F238E27FC236}">
                  <a16:creationId xmlns:a16="http://schemas.microsoft.com/office/drawing/2014/main" id="{B40709E4-2322-E488-7DD5-B3D16E0EAB26}"/>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Research with solid fill">
              <a:extLst>
                <a:ext uri="{FF2B5EF4-FFF2-40B4-BE49-F238E27FC236}">
                  <a16:creationId xmlns:a16="http://schemas.microsoft.com/office/drawing/2014/main" id="{A0284427-716E-F420-24BA-306D8AAF88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5553" y="4499876"/>
              <a:ext cx="552578" cy="552578"/>
            </a:xfrm>
            <a:prstGeom prst="rect">
              <a:avLst/>
            </a:prstGeom>
          </p:spPr>
        </p:pic>
      </p:grpSp>
      <p:sp>
        <p:nvSpPr>
          <p:cNvPr id="7" name="Rectangle: Top Corners Rounded 6">
            <a:extLst>
              <a:ext uri="{FF2B5EF4-FFF2-40B4-BE49-F238E27FC236}">
                <a16:creationId xmlns:a16="http://schemas.microsoft.com/office/drawing/2014/main" id="{801732E1-8A88-4832-E8C9-69BFB1DB4CE4}"/>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3" name="TextBox 12">
            <a:extLst>
              <a:ext uri="{FF2B5EF4-FFF2-40B4-BE49-F238E27FC236}">
                <a16:creationId xmlns:a16="http://schemas.microsoft.com/office/drawing/2014/main" id="{04259B0D-8D69-6E86-01B1-26D86BDC55F1}"/>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5" name="Rectangle: Top Corners Rounded 14">
            <a:extLst>
              <a:ext uri="{FF2B5EF4-FFF2-40B4-BE49-F238E27FC236}">
                <a16:creationId xmlns:a16="http://schemas.microsoft.com/office/drawing/2014/main" id="{4F504B92-3F77-C708-BFBE-40C4AE0EA352}"/>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7" name="Rectangle: Top Corners Rounded 16">
            <a:extLst>
              <a:ext uri="{FF2B5EF4-FFF2-40B4-BE49-F238E27FC236}">
                <a16:creationId xmlns:a16="http://schemas.microsoft.com/office/drawing/2014/main" id="{41BF793D-E157-5431-E270-16573556F556}"/>
              </a:ext>
            </a:extLst>
          </p:cNvPr>
          <p:cNvSpPr/>
          <p:nvPr/>
        </p:nvSpPr>
        <p:spPr>
          <a:xfrm rot="10800000">
            <a:off x="1738510"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9" name="TextBox 18">
            <a:extLst>
              <a:ext uri="{FF2B5EF4-FFF2-40B4-BE49-F238E27FC236}">
                <a16:creationId xmlns:a16="http://schemas.microsoft.com/office/drawing/2014/main" id="{8C68665B-585A-1F46-E93E-23463ED46573}"/>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1" name="TextBox 20">
            <a:extLst>
              <a:ext uri="{FF2B5EF4-FFF2-40B4-BE49-F238E27FC236}">
                <a16:creationId xmlns:a16="http://schemas.microsoft.com/office/drawing/2014/main" id="{A3416723-0D63-580B-AEA5-A2C26BBB6914}"/>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4" name="Rectangle: Top Corners Rounded 23">
            <a:extLst>
              <a:ext uri="{FF2B5EF4-FFF2-40B4-BE49-F238E27FC236}">
                <a16:creationId xmlns:a16="http://schemas.microsoft.com/office/drawing/2014/main" id="{DA95EC33-5ECC-B061-929A-14AABA767F97}"/>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6" name="Rectangle: Top Corners Rounded 25">
            <a:extLst>
              <a:ext uri="{FF2B5EF4-FFF2-40B4-BE49-F238E27FC236}">
                <a16:creationId xmlns:a16="http://schemas.microsoft.com/office/drawing/2014/main" id="{A3AD41C4-C43C-2B95-DD32-F7E776422261}"/>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708299F9-568F-038D-B59E-ED76DCD09E68}"/>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TextBox 33">
            <a:extLst>
              <a:ext uri="{FF2B5EF4-FFF2-40B4-BE49-F238E27FC236}">
                <a16:creationId xmlns:a16="http://schemas.microsoft.com/office/drawing/2014/main" id="{13294882-D40E-41A0-AA72-68F4EC6FB7A4}"/>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8" name="TextBox 37">
            <a:extLst>
              <a:ext uri="{FF2B5EF4-FFF2-40B4-BE49-F238E27FC236}">
                <a16:creationId xmlns:a16="http://schemas.microsoft.com/office/drawing/2014/main" id="{0BC11128-17AE-4E18-09B5-30B0B1CD4F7A}"/>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2" name="TextBox 41">
            <a:extLst>
              <a:ext uri="{FF2B5EF4-FFF2-40B4-BE49-F238E27FC236}">
                <a16:creationId xmlns:a16="http://schemas.microsoft.com/office/drawing/2014/main" id="{175918AA-13D5-491C-F855-F76CF36F8446}"/>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6" name="Rectangle: Top Corners Rounded 45">
            <a:extLst>
              <a:ext uri="{FF2B5EF4-FFF2-40B4-BE49-F238E27FC236}">
                <a16:creationId xmlns:a16="http://schemas.microsoft.com/office/drawing/2014/main" id="{21BB59B9-3003-293F-93E3-78659ADBA034}"/>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214FCC3A-880B-AAF0-E960-BE6CFBB055FD}"/>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49531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94FCF3E1-BCE6-97BF-DAAD-9F7DF802884A}"/>
              </a:ext>
            </a:extLst>
          </p:cNvPr>
          <p:cNvSpPr>
            <a:spLocks noGrp="1"/>
          </p:cNvSpPr>
          <p:nvPr>
            <p:ph type="title"/>
          </p:nvPr>
        </p:nvSpPr>
        <p:spPr>
          <a:xfrm>
            <a:off x="670983" y="612666"/>
            <a:ext cx="10876233" cy="774700"/>
          </a:xfrm>
          <a:solidFill>
            <a:schemeClr val="bg1"/>
          </a:solidFill>
        </p:spPr>
        <p:txBody>
          <a:bodyPr/>
          <a:lstStyle/>
          <a:p>
            <a:r>
              <a:rPr lang="en-GB" sz="2300">
                <a:latin typeface="Arial"/>
                <a:cs typeface="Arial"/>
              </a:rPr>
              <a:t>Primary Care estate is becoming less fit for purpose and efforts to understand current stock and future needs require validation</a:t>
            </a:r>
          </a:p>
        </p:txBody>
      </p:sp>
      <p:sp>
        <p:nvSpPr>
          <p:cNvPr id="25" name="Rectangle 24">
            <a:extLst>
              <a:ext uri="{FF2B5EF4-FFF2-40B4-BE49-F238E27FC236}">
                <a16:creationId xmlns:a16="http://schemas.microsoft.com/office/drawing/2014/main" id="{1CF6D108-7E4A-1BA7-427A-F650A79AA8A5}"/>
              </a:ext>
            </a:extLst>
          </p:cNvPr>
          <p:cNvSpPr/>
          <p:nvPr/>
        </p:nvSpPr>
        <p:spPr>
          <a:xfrm>
            <a:off x="681238" y="1603738"/>
            <a:ext cx="10865978" cy="1912081"/>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144000" algn="l">
              <a:spcAft>
                <a:spcPts val="400"/>
              </a:spcAft>
              <a:buFont typeface="Arial" panose="020B0604020202020204" pitchFamily="34" charset="0"/>
              <a:buChar char="•"/>
              <a:defRPr/>
            </a:pPr>
            <a:r>
              <a:rPr kumimoji="0" lang="en-GB" sz="1000" b="1" i="0" u="none" strike="noStrike" kern="0" cap="none" spc="0" normalizeH="0" baseline="0" noProof="0">
                <a:ln>
                  <a:noFill/>
                </a:ln>
                <a:solidFill>
                  <a:prstClr val="black"/>
                </a:solidFill>
                <a:effectLst/>
                <a:uLnTx/>
                <a:uFillTx/>
                <a:ea typeface="+mn-ea"/>
                <a:cs typeface="+mn-cs"/>
              </a:rPr>
              <a:t>Population growth: </a:t>
            </a:r>
            <a:r>
              <a:rPr kumimoji="0" lang="en-GB" sz="1000" b="0" i="0" u="none" strike="noStrike" kern="0" cap="none" spc="0" normalizeH="0" baseline="0" noProof="0">
                <a:ln>
                  <a:noFill/>
                </a:ln>
                <a:solidFill>
                  <a:prstClr val="black"/>
                </a:solidFill>
                <a:effectLst/>
                <a:uLnTx/>
                <a:uFillTx/>
                <a:ea typeface="+mn-ea"/>
                <a:cs typeface="+mn-cs"/>
              </a:rPr>
              <a:t>The population of BOB is growing, with many new developments built or planned in the near future. Around </a:t>
            </a:r>
            <a:r>
              <a:rPr lang="en-GB" sz="1000">
                <a:solidFill>
                  <a:prstClr val="black"/>
                </a:solidFill>
                <a:ea typeface="+mn-ea"/>
                <a:cs typeface="+mn-cs"/>
              </a:rPr>
              <a:t>110,000 additional residents are expected in Oxfordshire by 2028 for example, but despite this, </a:t>
            </a:r>
            <a:r>
              <a:rPr lang="en-GB" sz="1000">
                <a:solidFill>
                  <a:schemeClr val="tx1"/>
                </a:solidFill>
                <a:ea typeface="+mn-ea"/>
                <a:cs typeface="+mn-cs"/>
              </a:rPr>
              <a:t>t</a:t>
            </a:r>
            <a:r>
              <a:rPr lang="en-GB" sz="1000">
                <a:solidFill>
                  <a:schemeClr val="tx1"/>
                </a:solidFill>
              </a:rPr>
              <a:t>here have been limited new premises extensions / developments in BOB over the past several years. Some General Practices report that they are already utilising their clinical space at maximum capacity, with virtual consultations being undertaken in admin space. In BOB, GPs reported only being able to offer 1/3 of possible training capacity due to space constraints, impacting the growth of the future GP workforce.</a:t>
            </a:r>
          </a:p>
          <a:p>
            <a:pPr marL="144000" marR="0" lvl="0" indent="-144000" algn="l" defTabSz="914400" eaLnBrk="1" fontAlgn="auto" latinLnBrk="0" hangingPunct="1">
              <a:spcAft>
                <a:spcPts val="400"/>
              </a:spcAft>
              <a:buClrTx/>
              <a:buSzTx/>
              <a:buFont typeface="Arial" panose="020B0604020202020204" pitchFamily="34" charset="0"/>
              <a:buChar char="•"/>
              <a:tabLst/>
              <a:defRPr/>
            </a:pPr>
            <a:r>
              <a:rPr lang="en-GB" sz="1000" b="1">
                <a:solidFill>
                  <a:prstClr val="black"/>
                </a:solidFill>
                <a:ea typeface="+mn-ea"/>
                <a:cs typeface="+mn-cs"/>
              </a:rPr>
              <a:t>Model of Care: </a:t>
            </a:r>
            <a:r>
              <a:rPr lang="en-GB" sz="1000">
                <a:solidFill>
                  <a:prstClr val="black"/>
                </a:solidFill>
                <a:ea typeface="+mn-ea"/>
                <a:cs typeface="+mn-cs"/>
              </a:rPr>
              <a:t>T</a:t>
            </a:r>
            <a:r>
              <a:rPr kumimoji="0" lang="en-GB" sz="1000" b="0" i="0" u="none" strike="noStrike" kern="0" cap="none" spc="0" normalizeH="0" baseline="0" noProof="0">
                <a:ln>
                  <a:noFill/>
                </a:ln>
                <a:solidFill>
                  <a:prstClr val="black"/>
                </a:solidFill>
                <a:effectLst/>
                <a:uLnTx/>
                <a:uFillTx/>
                <a:ea typeface="+mn-ea"/>
                <a:cs typeface="+mn-cs"/>
              </a:rPr>
              <a:t>he model of care is also forecast to change with a move to more virtual consultation and more integrated working with Community and VCSE partners in future.</a:t>
            </a:r>
            <a:r>
              <a:rPr lang="en-GB" sz="1000">
                <a:solidFill>
                  <a:schemeClr val="tx1"/>
                </a:solidFill>
              </a:rPr>
              <a:t> Many practices would like space to expand their service offer but are constrained by the lack of availability of rooms. PCNs will increasingly require physical clinical space to absorb ARRS staff increase and those working from home will require robust IT infrastructure.</a:t>
            </a:r>
            <a:r>
              <a:rPr kumimoji="0" lang="en-GB" sz="1000" b="0" i="0" u="none" strike="noStrike" kern="0" cap="none" spc="0" normalizeH="0" baseline="0" noProof="0">
                <a:ln>
                  <a:noFill/>
                </a:ln>
                <a:solidFill>
                  <a:prstClr val="black"/>
                </a:solidFill>
                <a:effectLst/>
                <a:uLnTx/>
                <a:uFillTx/>
                <a:ea typeface="+mn-ea"/>
                <a:cs typeface="+mn-cs"/>
              </a:rPr>
              <a:t> </a:t>
            </a:r>
            <a:endParaRPr lang="en-GB" sz="1000">
              <a:solidFill>
                <a:prstClr val="black"/>
              </a:solidFill>
              <a:ea typeface="+mn-ea"/>
              <a:cs typeface="+mn-cs"/>
            </a:endParaRPr>
          </a:p>
          <a:p>
            <a:pPr marL="144000" indent="-144000" algn="l">
              <a:spcAft>
                <a:spcPts val="400"/>
              </a:spcAft>
              <a:buFont typeface="Arial" panose="020B0604020202020204" pitchFamily="34" charset="0"/>
              <a:buChar char="•"/>
              <a:defRPr/>
            </a:pPr>
            <a:r>
              <a:rPr lang="en-GB" sz="1000" b="1">
                <a:solidFill>
                  <a:prstClr val="black"/>
                </a:solidFill>
                <a:ea typeface="+mn-ea"/>
                <a:cs typeface="+mn-cs"/>
              </a:rPr>
              <a:t>State of repair:</a:t>
            </a:r>
            <a:r>
              <a:rPr lang="en-GB" sz="1000">
                <a:solidFill>
                  <a:prstClr val="black"/>
                </a:solidFill>
                <a:ea typeface="+mn-ea"/>
                <a:cs typeface="+mn-cs"/>
              </a:rPr>
              <a:t> </a:t>
            </a:r>
            <a:r>
              <a:rPr kumimoji="0" lang="en-GB" sz="1000" b="0" i="0" u="none" strike="noStrike" kern="0" cap="none" spc="0" normalizeH="0" baseline="0" noProof="0">
                <a:ln>
                  <a:noFill/>
                </a:ln>
                <a:solidFill>
                  <a:prstClr val="black"/>
                </a:solidFill>
                <a:effectLst/>
                <a:uLnTx/>
                <a:uFillTx/>
                <a:ea typeface="+mn-ea"/>
                <a:cs typeface="+mn-cs"/>
              </a:rPr>
              <a:t>In some places, the estate is also in need of repair or regeneration. In a </a:t>
            </a:r>
            <a:r>
              <a:rPr kumimoji="0" lang="en-GB" sz="1000" b="0" i="0" u="none" strike="noStrike" kern="0" cap="none" spc="0" normalizeH="0" baseline="0" noProof="0">
                <a:ln>
                  <a:noFill/>
                </a:ln>
                <a:solidFill>
                  <a:schemeClr val="tx1"/>
                </a:solidFill>
                <a:effectLst/>
                <a:uLnTx/>
                <a:uFillTx/>
                <a:ea typeface="+mn-ea"/>
                <a:cs typeface="+mn-cs"/>
              </a:rPr>
              <a:t>national survey,</a:t>
            </a:r>
            <a:r>
              <a:rPr lang="en-GB" sz="1000">
                <a:solidFill>
                  <a:schemeClr val="tx1"/>
                </a:solidFill>
              </a:rPr>
              <a:t> ~2,000 of 8911 GP premises were identified by GPs as not being fit for purpose.</a:t>
            </a:r>
            <a:endParaRPr lang="en-GB" sz="1000">
              <a:solidFill>
                <a:schemeClr val="tx1"/>
              </a:solidFill>
              <a:ea typeface="+mn-ea"/>
              <a:cs typeface="+mn-cs"/>
            </a:endParaRPr>
          </a:p>
        </p:txBody>
      </p:sp>
      <p:sp>
        <p:nvSpPr>
          <p:cNvPr id="27" name="Rectangle 26">
            <a:extLst>
              <a:ext uri="{FF2B5EF4-FFF2-40B4-BE49-F238E27FC236}">
                <a16:creationId xmlns:a16="http://schemas.microsoft.com/office/drawing/2014/main" id="{E73A15AA-72E4-E2EE-704D-B2282B3E202D}"/>
              </a:ext>
            </a:extLst>
          </p:cNvPr>
          <p:cNvSpPr/>
          <p:nvPr/>
        </p:nvSpPr>
        <p:spPr>
          <a:xfrm>
            <a:off x="989791" y="1412932"/>
            <a:ext cx="4700025" cy="331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eaLnBrk="1" fontAlgn="auto" latinLnBrk="0" hangingPunct="1">
              <a:lnSpc>
                <a:spcPct val="100000"/>
              </a:lnSpc>
              <a:spcBef>
                <a:spcPts val="0"/>
              </a:spcBef>
              <a:spcAft>
                <a:spcPts val="0"/>
              </a:spcAft>
              <a:buClrTx/>
              <a:buSzTx/>
              <a:tabLst/>
              <a:defRPr/>
            </a:pPr>
            <a:r>
              <a:rPr kumimoji="0" lang="en-GB" sz="1100" b="1" i="0" u="none" strike="noStrike" kern="0" cap="none" spc="0" normalizeH="0" baseline="0" noProof="0">
                <a:ln>
                  <a:noFill/>
                </a:ln>
                <a:solidFill>
                  <a:prstClr val="black"/>
                </a:solidFill>
                <a:effectLst/>
                <a:uLnTx/>
                <a:uFillTx/>
                <a:latin typeface="Arial"/>
                <a:ea typeface="+mn-ea"/>
                <a:cs typeface="+mn-cs"/>
              </a:rPr>
              <a:t>Primary Care Estates are becoming less fit for purpose over time </a:t>
            </a:r>
          </a:p>
        </p:txBody>
      </p:sp>
      <p:sp>
        <p:nvSpPr>
          <p:cNvPr id="30" name="Rectangle 29">
            <a:extLst>
              <a:ext uri="{FF2B5EF4-FFF2-40B4-BE49-F238E27FC236}">
                <a16:creationId xmlns:a16="http://schemas.microsoft.com/office/drawing/2014/main" id="{1C1689FE-AB55-1E68-6E02-EB8E8A7256A4}"/>
              </a:ext>
            </a:extLst>
          </p:cNvPr>
          <p:cNvSpPr/>
          <p:nvPr/>
        </p:nvSpPr>
        <p:spPr>
          <a:xfrm>
            <a:off x="681238" y="3770275"/>
            <a:ext cx="10865978" cy="2283681"/>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spcAft>
                <a:spcPts val="20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a:ea typeface="+mn-ea"/>
                <a:cs typeface="+mn-cs"/>
              </a:rPr>
              <a:t>NHSE provided ~£500k of funding to conduct a national independent audit of estate and also supplied a toolkit to aid the process. The process to undertake the assessment was lengthy and required extensive data input and feedback from system leaders and GPs was that further validation and support is needed for the toolkit</a:t>
            </a:r>
            <a:r>
              <a:rPr lang="en-GB" sz="1000">
                <a:solidFill>
                  <a:prstClr val="black"/>
                </a:solidFill>
                <a:latin typeface="Arial"/>
              </a:rPr>
              <a:t> to have impact</a:t>
            </a:r>
            <a:r>
              <a:rPr lang="en-GB" sz="1000">
                <a:solidFill>
                  <a:prstClr val="black"/>
                </a:solidFill>
                <a:latin typeface="Arial"/>
                <a:ea typeface="+mn-ea"/>
                <a:cs typeface="+mn-cs"/>
              </a:rPr>
              <a:t>:</a:t>
            </a:r>
          </a:p>
          <a:p>
            <a:pPr marL="180000" marR="0" lvl="0" indent="-180000" algn="l" defTabSz="914400" eaLnBrk="1" fontAlgn="auto" latinLnBrk="0" hangingPunct="1">
              <a:spcAft>
                <a:spcPts val="200"/>
              </a:spcAft>
              <a:buClrTx/>
              <a:buSzTx/>
              <a:buFont typeface="+mj-lt"/>
              <a:buAutoNum type="arabicPeriod"/>
              <a:tabLst/>
              <a:defRPr/>
            </a:pPr>
            <a:r>
              <a:rPr lang="en-GB" sz="1000" b="1">
                <a:solidFill>
                  <a:prstClr val="black"/>
                </a:solidFill>
                <a:latin typeface="Arial"/>
                <a:ea typeface="+mn-ea"/>
                <a:cs typeface="+mn-cs"/>
              </a:rPr>
              <a:t>Population estimates: </a:t>
            </a:r>
            <a:r>
              <a:rPr lang="en-GB" sz="1000">
                <a:solidFill>
                  <a:prstClr val="black"/>
                </a:solidFill>
                <a:latin typeface="Arial"/>
                <a:ea typeface="+mn-ea"/>
                <a:cs typeface="+mn-cs"/>
              </a:rPr>
              <a:t>While changes to population growth were considered in the calculations, distribution of demand (based on planned new developments etc) were not</a:t>
            </a:r>
            <a:endParaRPr lang="en-GB" sz="1000" b="1">
              <a:solidFill>
                <a:prstClr val="black"/>
              </a:solidFill>
              <a:latin typeface="Arial"/>
              <a:ea typeface="+mn-ea"/>
              <a:cs typeface="+mn-cs"/>
            </a:endParaRPr>
          </a:p>
          <a:p>
            <a:pPr marL="180000" indent="-180000" algn="l">
              <a:spcAft>
                <a:spcPts val="200"/>
              </a:spcAft>
              <a:buFont typeface="+mj-lt"/>
              <a:buAutoNum type="arabicPeriod"/>
              <a:defRPr/>
            </a:pPr>
            <a:r>
              <a:rPr lang="en-GB" sz="1000" b="1">
                <a:solidFill>
                  <a:prstClr val="black"/>
                </a:solidFill>
                <a:latin typeface="Arial"/>
                <a:ea typeface="+mn-ea"/>
                <a:cs typeface="+mn-cs"/>
              </a:rPr>
              <a:t>Model of care: </a:t>
            </a:r>
            <a:r>
              <a:rPr lang="en-GB" sz="1000">
                <a:solidFill>
                  <a:prstClr val="black"/>
                </a:solidFill>
                <a:latin typeface="Arial"/>
                <a:ea typeface="+mn-ea"/>
                <a:cs typeface="+mn-cs"/>
              </a:rPr>
              <a:t>Trends in Primary Care delivery models were not considered as part of the projections - move to Integrated Neighbourhood Teams, provision of same day access at-scale, broader scopes of practice for community pharmacies etc) </a:t>
            </a:r>
          </a:p>
          <a:p>
            <a:pPr marL="180000" indent="-180000" algn="l">
              <a:spcAft>
                <a:spcPts val="200"/>
              </a:spcAft>
              <a:buFont typeface="+mj-lt"/>
              <a:buAutoNum type="arabicPeriod"/>
              <a:defRPr/>
            </a:pPr>
            <a:r>
              <a:rPr lang="en-GB" sz="1000" b="1">
                <a:solidFill>
                  <a:prstClr val="black"/>
                </a:solidFill>
                <a:latin typeface="Arial"/>
                <a:ea typeface="+mn-ea"/>
                <a:cs typeface="+mn-cs"/>
              </a:rPr>
              <a:t>Units of measurement: </a:t>
            </a:r>
            <a:r>
              <a:rPr lang="en-GB" sz="1000">
                <a:solidFill>
                  <a:prstClr val="black"/>
                </a:solidFill>
                <a:latin typeface="Arial"/>
                <a:ea typeface="+mn-ea"/>
                <a:cs typeface="+mn-cs"/>
              </a:rPr>
              <a:t>An estimated cost per square metre of floor space that was too low</a:t>
            </a:r>
          </a:p>
          <a:p>
            <a:pPr marL="180000" marR="0" lvl="0" indent="-180000" algn="l" defTabSz="914400" eaLnBrk="1" fontAlgn="auto" latinLnBrk="0" hangingPunct="1">
              <a:spcAft>
                <a:spcPts val="200"/>
              </a:spcAft>
              <a:buClrTx/>
              <a:buSzTx/>
              <a:buFont typeface="+mj-lt"/>
              <a:buAutoNum type="arabicPeriod"/>
              <a:tabLst/>
              <a:defRPr/>
            </a:pPr>
            <a:r>
              <a:rPr kumimoji="0" lang="en-GB" sz="1000" b="1" i="0" u="none" strike="noStrike" kern="0" cap="none" spc="0" normalizeH="0" baseline="0" noProof="0">
                <a:ln>
                  <a:noFill/>
                </a:ln>
                <a:solidFill>
                  <a:prstClr val="black"/>
                </a:solidFill>
                <a:effectLst/>
                <a:uLnTx/>
                <a:uFillTx/>
                <a:latin typeface="Arial"/>
                <a:ea typeface="+mn-ea"/>
                <a:cs typeface="+mn-cs"/>
              </a:rPr>
              <a:t>Validation: </a:t>
            </a:r>
            <a:r>
              <a:rPr kumimoji="0" lang="en-GB" sz="1000" i="0" u="none" strike="noStrike" kern="0" cap="none" spc="0" normalizeH="0" baseline="0" noProof="0">
                <a:ln>
                  <a:noFill/>
                </a:ln>
                <a:solidFill>
                  <a:prstClr val="black"/>
                </a:solidFill>
                <a:effectLst/>
                <a:uLnTx/>
                <a:uFillTx/>
                <a:latin typeface="Arial"/>
                <a:ea typeface="+mn-ea"/>
                <a:cs typeface="+mn-cs"/>
              </a:rPr>
              <a:t>PCNs were asked to estimate their future estate requirements without having reference to wider system plans for the model of care or other factors impacting estate's needs, and without external validation of their estimates. </a:t>
            </a:r>
          </a:p>
          <a:p>
            <a:pPr marR="0" lvl="0" algn="l" defTabSz="914400" eaLnBrk="1" fontAlgn="auto" latinLnBrk="0" hangingPunct="1">
              <a:spcAft>
                <a:spcPts val="200"/>
              </a:spcAft>
              <a:buClrTx/>
              <a:buSzTx/>
              <a:tabLst/>
              <a:defRPr/>
            </a:pPr>
            <a:endParaRPr lang="en-GB" sz="1000" b="0">
              <a:solidFill>
                <a:prstClr val="black"/>
              </a:solidFill>
              <a:latin typeface="Arial"/>
              <a:ea typeface="+mn-ea"/>
              <a:cs typeface="+mn-cs"/>
            </a:endParaRPr>
          </a:p>
          <a:p>
            <a:pPr marR="0" lvl="0" algn="l" defTabSz="914400" eaLnBrk="1" fontAlgn="auto" latinLnBrk="0" hangingPunct="1">
              <a:spcAft>
                <a:spcPts val="200"/>
              </a:spcAft>
              <a:buClrTx/>
              <a:buSzTx/>
              <a:tabLst/>
              <a:defRPr/>
            </a:pPr>
            <a:r>
              <a:rPr lang="en-GB" sz="1000" b="0">
                <a:solidFill>
                  <a:prstClr val="black"/>
                </a:solidFill>
                <a:latin typeface="Arial"/>
                <a:ea typeface="+mn-ea"/>
                <a:cs typeface="+mn-cs"/>
              </a:rPr>
              <a:t>Buckinghamshire and Oxfordshire have </a:t>
            </a:r>
            <a:r>
              <a:rPr lang="en-GB" sz="1000">
                <a:solidFill>
                  <a:prstClr val="black"/>
                </a:solidFill>
                <a:latin typeface="Arial"/>
                <a:ea typeface="+mn-ea"/>
                <a:cs typeface="+mn-cs"/>
              </a:rPr>
              <a:t>developed estates strategies </a:t>
            </a:r>
            <a:r>
              <a:rPr lang="en-GB" sz="1000" b="0">
                <a:solidFill>
                  <a:prstClr val="black"/>
                </a:solidFill>
                <a:latin typeface="Arial"/>
                <a:ea typeface="+mn-ea"/>
                <a:cs typeface="+mn-cs"/>
              </a:rPr>
              <a:t>in the last 2-3 years that provide the information on subsequent pages; no similar document has been received for Berkshire West.  </a:t>
            </a:r>
            <a:endParaRPr kumimoji="0" lang="en-GB" sz="1000" b="0" i="0" u="none" strike="noStrike" kern="0" cap="none" spc="0" normalizeH="0" baseline="0" noProof="0">
              <a:ln>
                <a:noFill/>
              </a:ln>
              <a:solidFill>
                <a:prstClr val="black"/>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A2F07CE4-B81C-6496-9091-996B37BBA56E}"/>
              </a:ext>
            </a:extLst>
          </p:cNvPr>
          <p:cNvSpPr/>
          <p:nvPr/>
        </p:nvSpPr>
        <p:spPr>
          <a:xfrm>
            <a:off x="839463" y="3635115"/>
            <a:ext cx="9568794" cy="284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u="none" strike="noStrike">
                <a:solidFill>
                  <a:srgbClr val="000000"/>
                </a:solidFill>
                <a:effectLst/>
                <a:latin typeface="Arial" panose="020B0604020202020204" pitchFamily="34" charset="0"/>
                <a:cs typeface="Arial" panose="020B0604020202020204" pitchFamily="34" charset="0"/>
              </a:rPr>
              <a:t>The ICB has taken steps to understand the stock of, and </a:t>
            </a:r>
            <a:r>
              <a:rPr lang="en-GB" sz="1100" b="1">
                <a:solidFill>
                  <a:srgbClr val="000000"/>
                </a:solidFill>
                <a:latin typeface="Arial" panose="020B0604020202020204" pitchFamily="34" charset="0"/>
                <a:cs typeface="Arial" panose="020B0604020202020204" pitchFamily="34" charset="0"/>
              </a:rPr>
              <a:t>future requirements </a:t>
            </a:r>
            <a:r>
              <a:rPr lang="en-GB" sz="1100" b="1" u="none" strike="noStrike">
                <a:solidFill>
                  <a:srgbClr val="000000"/>
                </a:solidFill>
                <a:effectLst/>
                <a:latin typeface="Arial" panose="020B0604020202020204" pitchFamily="34" charset="0"/>
                <a:cs typeface="Arial" panose="020B0604020202020204" pitchFamily="34" charset="0"/>
              </a:rPr>
              <a:t>of, Primary Care estates but this requires validation</a:t>
            </a:r>
            <a:endParaRPr lang="en-GB" sz="1100" b="1" i="0" u="none" strike="noStrike">
              <a:solidFill>
                <a:srgbClr val="000000"/>
              </a:solidFill>
              <a:effectLst/>
              <a:latin typeface="Arial" panose="020B0604020202020204" pitchFamily="34" charset="0"/>
              <a:cs typeface="Arial" panose="020B0604020202020204" pitchFamily="34" charset="0"/>
            </a:endParaRPr>
          </a:p>
        </p:txBody>
      </p:sp>
      <p:sp>
        <p:nvSpPr>
          <p:cNvPr id="3" name="Rectangle: Top Corners Rounded 2">
            <a:extLst>
              <a:ext uri="{FF2B5EF4-FFF2-40B4-BE49-F238E27FC236}">
                <a16:creationId xmlns:a16="http://schemas.microsoft.com/office/drawing/2014/main" id="{F12B027D-CADE-E762-C1DF-B98BD4576E52}"/>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 name="TextBox 5">
            <a:extLst>
              <a:ext uri="{FF2B5EF4-FFF2-40B4-BE49-F238E27FC236}">
                <a16:creationId xmlns:a16="http://schemas.microsoft.com/office/drawing/2014/main" id="{1320F4D5-B918-DFEB-CBAB-C812607A1E53}"/>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8" name="Rectangle: Top Corners Rounded 7">
            <a:extLst>
              <a:ext uri="{FF2B5EF4-FFF2-40B4-BE49-F238E27FC236}">
                <a16:creationId xmlns:a16="http://schemas.microsoft.com/office/drawing/2014/main" id="{EA116B87-EA87-F8AE-6543-932B7110E73F}"/>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0" name="Rectangle: Top Corners Rounded 9">
            <a:extLst>
              <a:ext uri="{FF2B5EF4-FFF2-40B4-BE49-F238E27FC236}">
                <a16:creationId xmlns:a16="http://schemas.microsoft.com/office/drawing/2014/main" id="{71D08C4B-E48F-10AA-EA1E-ED7BF2FDB7F2}"/>
              </a:ext>
            </a:extLst>
          </p:cNvPr>
          <p:cNvSpPr/>
          <p:nvPr/>
        </p:nvSpPr>
        <p:spPr>
          <a:xfrm rot="10800000">
            <a:off x="1738510"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2" name="TextBox 11">
            <a:extLst>
              <a:ext uri="{FF2B5EF4-FFF2-40B4-BE49-F238E27FC236}">
                <a16:creationId xmlns:a16="http://schemas.microsoft.com/office/drawing/2014/main" id="{34A8C541-BE78-D012-7333-A8360E29ED78}"/>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4" name="TextBox 13">
            <a:extLst>
              <a:ext uri="{FF2B5EF4-FFF2-40B4-BE49-F238E27FC236}">
                <a16:creationId xmlns:a16="http://schemas.microsoft.com/office/drawing/2014/main" id="{8AF385B6-F90D-2480-2A5A-F09C2ED7F8DC}"/>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16" name="Rectangle: Top Corners Rounded 15">
            <a:extLst>
              <a:ext uri="{FF2B5EF4-FFF2-40B4-BE49-F238E27FC236}">
                <a16:creationId xmlns:a16="http://schemas.microsoft.com/office/drawing/2014/main" id="{606C4963-B439-F29C-CACB-01F1D10774AE}"/>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8" name="Rectangle: Top Corners Rounded 17">
            <a:extLst>
              <a:ext uri="{FF2B5EF4-FFF2-40B4-BE49-F238E27FC236}">
                <a16:creationId xmlns:a16="http://schemas.microsoft.com/office/drawing/2014/main" id="{2E500411-B3E1-4448-81A1-47BB8939397B}"/>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Rectangle: Top Corners Rounded 19">
            <a:extLst>
              <a:ext uri="{FF2B5EF4-FFF2-40B4-BE49-F238E27FC236}">
                <a16:creationId xmlns:a16="http://schemas.microsoft.com/office/drawing/2014/main" id="{431C5CBB-460D-005C-C53A-BA1D97C73996}"/>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2" name="TextBox 21">
            <a:extLst>
              <a:ext uri="{FF2B5EF4-FFF2-40B4-BE49-F238E27FC236}">
                <a16:creationId xmlns:a16="http://schemas.microsoft.com/office/drawing/2014/main" id="{613D528B-BB4E-6C83-8DD2-D6A53AFD78B8}"/>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24" name="TextBox 23">
            <a:extLst>
              <a:ext uri="{FF2B5EF4-FFF2-40B4-BE49-F238E27FC236}">
                <a16:creationId xmlns:a16="http://schemas.microsoft.com/office/drawing/2014/main" id="{64538374-D1B6-7BC3-F011-E74BCCCD5956}"/>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6" name="TextBox 35">
            <a:extLst>
              <a:ext uri="{FF2B5EF4-FFF2-40B4-BE49-F238E27FC236}">
                <a16:creationId xmlns:a16="http://schemas.microsoft.com/office/drawing/2014/main" id="{894DD592-3018-8C57-2322-5BA9FEAA936C}"/>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0" name="Rectangle: Top Corners Rounded 39">
            <a:extLst>
              <a:ext uri="{FF2B5EF4-FFF2-40B4-BE49-F238E27FC236}">
                <a16:creationId xmlns:a16="http://schemas.microsoft.com/office/drawing/2014/main" id="{7DA31A8B-40D8-E84B-B113-3D08AE30CD16}"/>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4" name="TextBox 43">
            <a:extLst>
              <a:ext uri="{FF2B5EF4-FFF2-40B4-BE49-F238E27FC236}">
                <a16:creationId xmlns:a16="http://schemas.microsoft.com/office/drawing/2014/main" id="{BD20DDFB-8C46-4C40-555A-A222CC573F51}"/>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219122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198BD78-2D61-9342-02E0-B138E8A45C60}"/>
              </a:ext>
            </a:extLst>
          </p:cNvPr>
          <p:cNvSpPr/>
          <p:nvPr/>
        </p:nvSpPr>
        <p:spPr>
          <a:xfrm>
            <a:off x="6096000" y="1370825"/>
            <a:ext cx="2684075" cy="133390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043FA11-D34F-154E-FC0A-FA7E76395315}"/>
              </a:ext>
            </a:extLst>
          </p:cNvPr>
          <p:cNvSpPr/>
          <p:nvPr/>
        </p:nvSpPr>
        <p:spPr>
          <a:xfrm>
            <a:off x="2926520" y="4392954"/>
            <a:ext cx="3172882" cy="1516238"/>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000" err="1">
              <a:solidFill>
                <a:schemeClr val="bg1"/>
              </a:solidFill>
            </a:endParaRPr>
          </a:p>
        </p:txBody>
      </p:sp>
      <p:sp>
        <p:nvSpPr>
          <p:cNvPr id="7" name="TextBox 6">
            <a:extLst>
              <a:ext uri="{FF2B5EF4-FFF2-40B4-BE49-F238E27FC236}">
                <a16:creationId xmlns:a16="http://schemas.microsoft.com/office/drawing/2014/main" id="{E47CCDBE-2FD5-7D16-B694-4B544FA0FCE0}"/>
              </a:ext>
            </a:extLst>
          </p:cNvPr>
          <p:cNvSpPr txBox="1"/>
          <p:nvPr/>
        </p:nvSpPr>
        <p:spPr>
          <a:xfrm>
            <a:off x="920884" y="1586804"/>
            <a:ext cx="1650260" cy="1107996"/>
          </a:xfrm>
          <a:prstGeom prst="rect">
            <a:avLst/>
          </a:prstGeom>
          <a:noFill/>
        </p:spPr>
        <p:txBody>
          <a:bodyPr wrap="square" lIns="0" tIns="0" rIns="0" bIns="0" rtlCol="0">
            <a:spAutoFit/>
          </a:bodyPr>
          <a:lstStyle/>
          <a:p>
            <a:r>
              <a:rPr lang="en-GB" sz="2400" b="1">
                <a:solidFill>
                  <a:schemeClr val="tx2"/>
                </a:solidFill>
              </a:rPr>
              <a:t>Approx. 18 Patients per m</a:t>
            </a:r>
            <a:r>
              <a:rPr lang="en-GB" sz="2400" b="1" baseline="30000">
                <a:solidFill>
                  <a:schemeClr val="tx2"/>
                </a:solidFill>
              </a:rPr>
              <a:t>2</a:t>
            </a:r>
            <a:r>
              <a:rPr lang="en-GB" sz="2400" b="1">
                <a:solidFill>
                  <a:schemeClr val="tx2"/>
                </a:solidFill>
              </a:rPr>
              <a:t> </a:t>
            </a:r>
          </a:p>
        </p:txBody>
      </p:sp>
      <p:sp>
        <p:nvSpPr>
          <p:cNvPr id="9" name="Rectangle 8">
            <a:extLst>
              <a:ext uri="{FF2B5EF4-FFF2-40B4-BE49-F238E27FC236}">
                <a16:creationId xmlns:a16="http://schemas.microsoft.com/office/drawing/2014/main" id="{58C9FA66-DCF9-AD8D-FEFC-76C0A449C4AC}"/>
              </a:ext>
            </a:extLst>
          </p:cNvPr>
          <p:cNvSpPr/>
          <p:nvPr/>
        </p:nvSpPr>
        <p:spPr>
          <a:xfrm>
            <a:off x="670984" y="1349377"/>
            <a:ext cx="10876232" cy="4564062"/>
          </a:xfrm>
          <a:prstGeom prst="rect">
            <a:avLst/>
          </a:prstGeom>
          <a:noFill/>
          <a:ln w="1905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000" err="1">
              <a:solidFill>
                <a:schemeClr val="bg1"/>
              </a:solidFill>
            </a:endParaRPr>
          </a:p>
        </p:txBody>
      </p:sp>
      <p:cxnSp>
        <p:nvCxnSpPr>
          <p:cNvPr id="10" name="Straight Connector 9">
            <a:extLst>
              <a:ext uri="{FF2B5EF4-FFF2-40B4-BE49-F238E27FC236}">
                <a16:creationId xmlns:a16="http://schemas.microsoft.com/office/drawing/2014/main" id="{11BDCF2A-76A4-8433-D259-BBDCC769363A}"/>
              </a:ext>
            </a:extLst>
          </p:cNvPr>
          <p:cNvCxnSpPr>
            <a:cxnSpLocks/>
          </p:cNvCxnSpPr>
          <p:nvPr/>
        </p:nvCxnSpPr>
        <p:spPr>
          <a:xfrm flipH="1">
            <a:off x="678738" y="3005801"/>
            <a:ext cx="2250525" cy="0"/>
          </a:xfrm>
          <a:prstGeom prst="line">
            <a:avLst/>
          </a:prstGeom>
          <a:ln w="19050">
            <a:solidFill>
              <a:srgbClr val="233575"/>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D85E00C-5BE7-1895-9ED5-E6EBD75808C7}"/>
              </a:ext>
            </a:extLst>
          </p:cNvPr>
          <p:cNvSpPr/>
          <p:nvPr/>
        </p:nvSpPr>
        <p:spPr>
          <a:xfrm>
            <a:off x="9231357" y="1657786"/>
            <a:ext cx="1883810" cy="19313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70000"/>
              </a:lnSpc>
              <a:spcAft>
                <a:spcPts val="600"/>
              </a:spcAft>
            </a:pPr>
            <a:r>
              <a:rPr lang="en-GB" sz="3600">
                <a:solidFill>
                  <a:schemeClr val="bg1"/>
                </a:solidFill>
                <a:latin typeface="+mj-lt"/>
              </a:rPr>
              <a:t>67</a:t>
            </a:r>
          </a:p>
          <a:p>
            <a:pPr algn="ctr">
              <a:spcAft>
                <a:spcPts val="600"/>
              </a:spcAft>
            </a:pPr>
            <a:r>
              <a:rPr lang="en-GB" sz="1000" b="1">
                <a:solidFill>
                  <a:schemeClr val="bg1"/>
                </a:solidFill>
              </a:rPr>
              <a:t>general practices (formed into 20 PCNs)</a:t>
            </a:r>
          </a:p>
        </p:txBody>
      </p:sp>
      <p:grpSp>
        <p:nvGrpSpPr>
          <p:cNvPr id="32" name="Group 31">
            <a:extLst>
              <a:ext uri="{FF2B5EF4-FFF2-40B4-BE49-F238E27FC236}">
                <a16:creationId xmlns:a16="http://schemas.microsoft.com/office/drawing/2014/main" id="{ED0DD704-221F-8DBC-880E-8899613B37B3}"/>
              </a:ext>
            </a:extLst>
          </p:cNvPr>
          <p:cNvGrpSpPr/>
          <p:nvPr/>
        </p:nvGrpSpPr>
        <p:grpSpPr>
          <a:xfrm>
            <a:off x="2929263" y="1339190"/>
            <a:ext cx="5868858" cy="4574250"/>
            <a:chOff x="2929263" y="1339189"/>
            <a:chExt cx="5868858" cy="4911443"/>
          </a:xfrm>
        </p:grpSpPr>
        <p:cxnSp>
          <p:nvCxnSpPr>
            <p:cNvPr id="8" name="Straight Connector 7">
              <a:extLst>
                <a:ext uri="{FF2B5EF4-FFF2-40B4-BE49-F238E27FC236}">
                  <a16:creationId xmlns:a16="http://schemas.microsoft.com/office/drawing/2014/main" id="{D1CFBA98-58C1-2DCC-050A-7560C1993057}"/>
                </a:ext>
              </a:extLst>
            </p:cNvPr>
            <p:cNvCxnSpPr>
              <a:cxnSpLocks/>
            </p:cNvCxnSpPr>
            <p:nvPr/>
          </p:nvCxnSpPr>
          <p:spPr>
            <a:xfrm>
              <a:off x="2929263" y="1339189"/>
              <a:ext cx="0" cy="4906881"/>
            </a:xfrm>
            <a:prstGeom prst="line">
              <a:avLst/>
            </a:prstGeom>
            <a:ln w="19050">
              <a:solidFill>
                <a:srgbClr val="23357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449FA4-51EE-7A82-E5F1-B0F7C60F40F7}"/>
                </a:ext>
              </a:extLst>
            </p:cNvPr>
            <p:cNvCxnSpPr>
              <a:cxnSpLocks/>
            </p:cNvCxnSpPr>
            <p:nvPr/>
          </p:nvCxnSpPr>
          <p:spPr>
            <a:xfrm>
              <a:off x="6093468" y="1366221"/>
              <a:ext cx="3" cy="4883986"/>
            </a:xfrm>
            <a:prstGeom prst="line">
              <a:avLst/>
            </a:prstGeom>
            <a:ln w="19050">
              <a:solidFill>
                <a:srgbClr val="23357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9B650D-0EFC-C26F-FB63-A8A2B1245FB7}"/>
                </a:ext>
              </a:extLst>
            </p:cNvPr>
            <p:cNvCxnSpPr>
              <a:cxnSpLocks/>
            </p:cNvCxnSpPr>
            <p:nvPr/>
          </p:nvCxnSpPr>
          <p:spPr>
            <a:xfrm>
              <a:off x="8798121" y="1349376"/>
              <a:ext cx="0" cy="4901256"/>
            </a:xfrm>
            <a:prstGeom prst="line">
              <a:avLst/>
            </a:prstGeom>
            <a:ln w="19050">
              <a:solidFill>
                <a:srgbClr val="233575"/>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AF8DEDD0-179F-BC1F-BD30-20B9731A7F6E}"/>
              </a:ext>
            </a:extLst>
          </p:cNvPr>
          <p:cNvCxnSpPr>
            <a:cxnSpLocks/>
          </p:cNvCxnSpPr>
          <p:nvPr/>
        </p:nvCxnSpPr>
        <p:spPr>
          <a:xfrm flipH="1">
            <a:off x="8798121" y="3792233"/>
            <a:ext cx="2745971" cy="0"/>
          </a:xfrm>
          <a:prstGeom prst="line">
            <a:avLst/>
          </a:prstGeom>
          <a:ln w="19050">
            <a:solidFill>
              <a:srgbClr val="233575"/>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34291DC-BF57-F611-B64E-F06D4C10ADED}"/>
              </a:ext>
            </a:extLst>
          </p:cNvPr>
          <p:cNvGrpSpPr/>
          <p:nvPr/>
        </p:nvGrpSpPr>
        <p:grpSpPr>
          <a:xfrm>
            <a:off x="954888" y="3216297"/>
            <a:ext cx="1528760" cy="1567376"/>
            <a:chOff x="1285874" y="1322388"/>
            <a:chExt cx="1763713" cy="1763713"/>
          </a:xfrm>
        </p:grpSpPr>
        <p:graphicFrame>
          <p:nvGraphicFramePr>
            <p:cNvPr id="18" name="Chart 17">
              <a:extLst>
                <a:ext uri="{FF2B5EF4-FFF2-40B4-BE49-F238E27FC236}">
                  <a16:creationId xmlns:a16="http://schemas.microsoft.com/office/drawing/2014/main" id="{6C6D0B3D-7242-BD69-1BBA-1B62267B68C2}"/>
                </a:ext>
              </a:extLst>
            </p:cNvPr>
            <p:cNvGraphicFramePr/>
            <p:nvPr/>
          </p:nvGraphicFramePr>
          <p:xfrm>
            <a:off x="1285874" y="1322388"/>
            <a:ext cx="1763713" cy="1763713"/>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a:extLst>
                <a:ext uri="{FF2B5EF4-FFF2-40B4-BE49-F238E27FC236}">
                  <a16:creationId xmlns:a16="http://schemas.microsoft.com/office/drawing/2014/main" id="{A54DA83A-72CC-C62E-DDE8-8FF4C55EA080}"/>
                </a:ext>
              </a:extLst>
            </p:cNvPr>
            <p:cNvSpPr/>
            <p:nvPr/>
          </p:nvSpPr>
          <p:spPr>
            <a:xfrm>
              <a:off x="1703453" y="1868759"/>
              <a:ext cx="928556" cy="6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70000"/>
                </a:lnSpc>
                <a:spcAft>
                  <a:spcPts val="600"/>
                </a:spcAft>
              </a:pPr>
              <a:r>
                <a:rPr lang="en-GB" b="1">
                  <a:solidFill>
                    <a:schemeClr val="tx2"/>
                  </a:solidFill>
                  <a:latin typeface="+mj-lt"/>
                </a:rPr>
                <a:t>40%</a:t>
              </a:r>
            </a:p>
          </p:txBody>
        </p:sp>
      </p:grpSp>
      <p:sp>
        <p:nvSpPr>
          <p:cNvPr id="17" name="TextBox 16">
            <a:extLst>
              <a:ext uri="{FF2B5EF4-FFF2-40B4-BE49-F238E27FC236}">
                <a16:creationId xmlns:a16="http://schemas.microsoft.com/office/drawing/2014/main" id="{0C47B9D7-9866-5B32-032A-44C797728976}"/>
              </a:ext>
            </a:extLst>
          </p:cNvPr>
          <p:cNvSpPr txBox="1"/>
          <p:nvPr/>
        </p:nvSpPr>
        <p:spPr>
          <a:xfrm>
            <a:off x="745463" y="4944446"/>
            <a:ext cx="2099586" cy="833241"/>
          </a:xfrm>
          <a:prstGeom prst="rect">
            <a:avLst/>
          </a:prstGeom>
          <a:noFill/>
        </p:spPr>
        <p:txBody>
          <a:bodyPr wrap="square" lIns="0" tIns="0" rIns="0" bIns="0" rtlCol="0">
            <a:spAutoFit/>
          </a:bodyPr>
          <a:lstStyle/>
          <a:p>
            <a:pPr marR="0" lvl="0" algn="l" defTabSz="914400" rtl="0" eaLnBrk="1" fontAlgn="auto" latinLnBrk="0" hangingPunct="1">
              <a:lnSpc>
                <a:spcPct val="110000"/>
              </a:lnSpc>
              <a:spcBef>
                <a:spcPts val="0"/>
              </a:spcBef>
              <a:spcAft>
                <a:spcPts val="300"/>
              </a:spcAft>
              <a:buClrTx/>
              <a:buSzTx/>
              <a:tabLst/>
              <a:defRPr/>
            </a:pPr>
            <a:r>
              <a:rPr kumimoji="0" lang="en-GB" sz="1000" b="1" i="0" u="none" strike="noStrike" kern="1200" cap="none" spc="0" normalizeH="0" baseline="0" noProof="0">
                <a:ln>
                  <a:noFill/>
                </a:ln>
                <a:solidFill>
                  <a:schemeClr val="tx2"/>
                </a:solidFill>
                <a:effectLst/>
                <a:uLnTx/>
                <a:uFillTx/>
                <a:latin typeface="Arial"/>
                <a:ea typeface="+mn-ea"/>
                <a:cs typeface="+mn-cs"/>
              </a:rPr>
              <a:t>Non-optimal estate with approximately a quarter of the estate in converted houses and 40% of the estate in purpose built buildings more than 20 years old.</a:t>
            </a:r>
          </a:p>
        </p:txBody>
      </p:sp>
      <p:cxnSp>
        <p:nvCxnSpPr>
          <p:cNvPr id="23" name="Straight Connector 22">
            <a:extLst>
              <a:ext uri="{FF2B5EF4-FFF2-40B4-BE49-F238E27FC236}">
                <a16:creationId xmlns:a16="http://schemas.microsoft.com/office/drawing/2014/main" id="{E1FC2729-1209-382B-FF5B-7593182A9715}"/>
              </a:ext>
            </a:extLst>
          </p:cNvPr>
          <p:cNvCxnSpPr>
            <a:cxnSpLocks/>
          </p:cNvCxnSpPr>
          <p:nvPr/>
        </p:nvCxnSpPr>
        <p:spPr>
          <a:xfrm flipH="1">
            <a:off x="6103754" y="2680900"/>
            <a:ext cx="269624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72DDB42-A6C8-B21F-EA94-DF2B53A51A4B}"/>
              </a:ext>
            </a:extLst>
          </p:cNvPr>
          <p:cNvSpPr/>
          <p:nvPr/>
        </p:nvSpPr>
        <p:spPr>
          <a:xfrm>
            <a:off x="6230386" y="1569568"/>
            <a:ext cx="2430820" cy="96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70000"/>
              </a:lnSpc>
            </a:pPr>
            <a:r>
              <a:rPr lang="en-GB" sz="2800" b="1">
                <a:solidFill>
                  <a:schemeClr val="bg1"/>
                </a:solidFill>
                <a:latin typeface="+mj-lt"/>
              </a:rPr>
              <a:t>13</a:t>
            </a:r>
          </a:p>
          <a:p>
            <a:pPr>
              <a:lnSpc>
                <a:spcPct val="110000"/>
              </a:lnSpc>
              <a:spcAft>
                <a:spcPts val="600"/>
              </a:spcAft>
            </a:pPr>
            <a:r>
              <a:rPr lang="en-GB" sz="1000">
                <a:solidFill>
                  <a:schemeClr val="bg1"/>
                </a:solidFill>
              </a:rPr>
              <a:t>Practices have their lease expiry date or a break clause within the next five years. Nine have their lease expiry date or a break clause within the next ten years.</a:t>
            </a:r>
          </a:p>
        </p:txBody>
      </p:sp>
      <p:graphicFrame>
        <p:nvGraphicFramePr>
          <p:cNvPr id="25" name="Chart 24">
            <a:extLst>
              <a:ext uri="{FF2B5EF4-FFF2-40B4-BE49-F238E27FC236}">
                <a16:creationId xmlns:a16="http://schemas.microsoft.com/office/drawing/2014/main" id="{C7FB22BC-7E7F-028A-C5A1-4F3D03A648AE}"/>
              </a:ext>
            </a:extLst>
          </p:cNvPr>
          <p:cNvGraphicFramePr/>
          <p:nvPr>
            <p:extLst>
              <p:ext uri="{D42A27DB-BD31-4B8C-83A1-F6EECF244321}">
                <p14:modId xmlns:p14="http://schemas.microsoft.com/office/powerpoint/2010/main" val="1599610132"/>
              </p:ext>
            </p:extLst>
          </p:nvPr>
        </p:nvGraphicFramePr>
        <p:xfrm>
          <a:off x="6174175" y="3454663"/>
          <a:ext cx="2453736" cy="2073085"/>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FC75461A-6EE9-B6FE-3D37-2CF12F514AC0}"/>
              </a:ext>
            </a:extLst>
          </p:cNvPr>
          <p:cNvSpPr txBox="1"/>
          <p:nvPr/>
        </p:nvSpPr>
        <p:spPr>
          <a:xfrm>
            <a:off x="6143325" y="2753927"/>
            <a:ext cx="2359350" cy="663964"/>
          </a:xfrm>
          <a:prstGeom prst="rect">
            <a:avLst/>
          </a:prstGeom>
          <a:noFill/>
        </p:spPr>
        <p:txBody>
          <a:bodyPr wrap="square" lIns="0" tIns="0" rIns="0" bIns="0" rtlCol="0">
            <a:spAutoFit/>
          </a:bodyPr>
          <a:lstStyle/>
          <a:p>
            <a:pPr marR="0" lvl="0" algn="l" defTabSz="914400" rtl="0" eaLnBrk="1" fontAlgn="auto" latinLnBrk="0" hangingPunct="1">
              <a:lnSpc>
                <a:spcPct val="110000"/>
              </a:lnSpc>
              <a:spcBef>
                <a:spcPts val="0"/>
              </a:spcBef>
              <a:spcAft>
                <a:spcPts val="300"/>
              </a:spcAft>
              <a:buClrTx/>
              <a:buSzTx/>
              <a:tabLst/>
              <a:defRPr/>
            </a:pPr>
            <a:r>
              <a:rPr kumimoji="0" lang="en-GB" sz="1000" b="1" i="0" u="none" strike="noStrike" kern="1200" cap="none" spc="0" normalizeH="0" baseline="0" noProof="0">
                <a:ln>
                  <a:noFill/>
                </a:ln>
                <a:solidFill>
                  <a:schemeClr val="tx2"/>
                </a:solidFill>
                <a:effectLst/>
                <a:uLnTx/>
                <a:uFillTx/>
                <a:latin typeface="Arial"/>
                <a:ea typeface="+mn-ea"/>
                <a:cs typeface="+mn-cs"/>
              </a:rPr>
              <a:t>Of the 67 practices, there are 83 practice buildings, not including five village halls or other such buildings, and of these approximately: </a:t>
            </a:r>
          </a:p>
        </p:txBody>
      </p:sp>
      <p:sp>
        <p:nvSpPr>
          <p:cNvPr id="29" name="Rectangle 28">
            <a:extLst>
              <a:ext uri="{FF2B5EF4-FFF2-40B4-BE49-F238E27FC236}">
                <a16:creationId xmlns:a16="http://schemas.microsoft.com/office/drawing/2014/main" id="{F160A569-ABB9-1B71-8B89-371AECFB2DAF}"/>
              </a:ext>
            </a:extLst>
          </p:cNvPr>
          <p:cNvSpPr/>
          <p:nvPr/>
        </p:nvSpPr>
        <p:spPr>
          <a:xfrm>
            <a:off x="3723285" y="4559841"/>
            <a:ext cx="2268408" cy="325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110000"/>
              </a:lnSpc>
              <a:spcAft>
                <a:spcPts val="600"/>
              </a:spcAft>
            </a:pPr>
            <a:r>
              <a:rPr lang="en-GB" sz="1000" b="1">
                <a:solidFill>
                  <a:schemeClr val="tx2"/>
                </a:solidFill>
              </a:rPr>
              <a:t>There are 5 practices that have a list of 5,000 or less</a:t>
            </a:r>
          </a:p>
        </p:txBody>
      </p:sp>
      <p:sp>
        <p:nvSpPr>
          <p:cNvPr id="21" name="Rectangle 20">
            <a:extLst>
              <a:ext uri="{FF2B5EF4-FFF2-40B4-BE49-F238E27FC236}">
                <a16:creationId xmlns:a16="http://schemas.microsoft.com/office/drawing/2014/main" id="{3BAFC19D-D9B5-6D83-FDE6-2EA996C02058}"/>
              </a:ext>
            </a:extLst>
          </p:cNvPr>
          <p:cNvSpPr/>
          <p:nvPr/>
        </p:nvSpPr>
        <p:spPr>
          <a:xfrm>
            <a:off x="9382706" y="4154625"/>
            <a:ext cx="2063831" cy="1091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70000"/>
              </a:lnSpc>
            </a:pPr>
            <a:r>
              <a:rPr lang="en-GB" sz="2400" b="1">
                <a:solidFill>
                  <a:schemeClr val="tx2"/>
                </a:solidFill>
                <a:latin typeface="+mj-lt"/>
              </a:rPr>
              <a:t>£11,803,538</a:t>
            </a:r>
            <a:endParaRPr lang="en-GB" sz="1000">
              <a:solidFill>
                <a:schemeClr val="tx2"/>
              </a:solidFill>
            </a:endParaRPr>
          </a:p>
          <a:p>
            <a:pPr>
              <a:lnSpc>
                <a:spcPct val="110000"/>
              </a:lnSpc>
              <a:spcAft>
                <a:spcPts val="600"/>
              </a:spcAft>
            </a:pPr>
            <a:r>
              <a:rPr lang="en-GB" sz="1000">
                <a:solidFill>
                  <a:schemeClr val="tx2"/>
                </a:solidFill>
              </a:rPr>
              <a:t>The Primary Care delegated co-commissioning budget for GP Premises is currently £11,803,538 pa. This is part of a wider primary care delegated budget.</a:t>
            </a:r>
          </a:p>
        </p:txBody>
      </p:sp>
      <p:sp>
        <p:nvSpPr>
          <p:cNvPr id="30" name="Graphic 11" descr="Bank with solid fill">
            <a:extLst>
              <a:ext uri="{FF2B5EF4-FFF2-40B4-BE49-F238E27FC236}">
                <a16:creationId xmlns:a16="http://schemas.microsoft.com/office/drawing/2014/main" id="{D5E3AAB5-8933-3D4A-0A39-E8799BA2018A}"/>
              </a:ext>
            </a:extLst>
          </p:cNvPr>
          <p:cNvSpPr/>
          <p:nvPr/>
        </p:nvSpPr>
        <p:spPr>
          <a:xfrm>
            <a:off x="8860017" y="4036340"/>
            <a:ext cx="409624" cy="397867"/>
          </a:xfrm>
          <a:custGeom>
            <a:avLst/>
            <a:gdLst>
              <a:gd name="connsiteX0" fmla="*/ 502367 w 553332"/>
              <a:gd name="connsiteY0" fmla="*/ 458683 h 524209"/>
              <a:gd name="connsiteX1" fmla="*/ 502367 w 553332"/>
              <a:gd name="connsiteY1" fmla="*/ 444122 h 524209"/>
              <a:gd name="connsiteX2" fmla="*/ 473245 w 553332"/>
              <a:gd name="connsiteY2" fmla="*/ 444122 h 524209"/>
              <a:gd name="connsiteX3" fmla="*/ 473245 w 553332"/>
              <a:gd name="connsiteY3" fmla="*/ 196579 h 524209"/>
              <a:gd name="connsiteX4" fmla="*/ 502367 w 553332"/>
              <a:gd name="connsiteY4" fmla="*/ 196579 h 524209"/>
              <a:gd name="connsiteX5" fmla="*/ 502367 w 553332"/>
              <a:gd name="connsiteY5" fmla="*/ 182017 h 524209"/>
              <a:gd name="connsiteX6" fmla="*/ 524210 w 553332"/>
              <a:gd name="connsiteY6" fmla="*/ 182017 h 524209"/>
              <a:gd name="connsiteX7" fmla="*/ 524210 w 553332"/>
              <a:gd name="connsiteY7" fmla="*/ 138333 h 524209"/>
              <a:gd name="connsiteX8" fmla="*/ 502367 w 553332"/>
              <a:gd name="connsiteY8" fmla="*/ 138333 h 524209"/>
              <a:gd name="connsiteX9" fmla="*/ 276666 w 553332"/>
              <a:gd name="connsiteY9" fmla="*/ 0 h 524209"/>
              <a:gd name="connsiteX10" fmla="*/ 50965 w 553332"/>
              <a:gd name="connsiteY10" fmla="*/ 138333 h 524209"/>
              <a:gd name="connsiteX11" fmla="*/ 29123 w 553332"/>
              <a:gd name="connsiteY11" fmla="*/ 138333 h 524209"/>
              <a:gd name="connsiteX12" fmla="*/ 29123 w 553332"/>
              <a:gd name="connsiteY12" fmla="*/ 182017 h 524209"/>
              <a:gd name="connsiteX13" fmla="*/ 50965 w 553332"/>
              <a:gd name="connsiteY13" fmla="*/ 182017 h 524209"/>
              <a:gd name="connsiteX14" fmla="*/ 50965 w 553332"/>
              <a:gd name="connsiteY14" fmla="*/ 196579 h 524209"/>
              <a:gd name="connsiteX15" fmla="*/ 80088 w 553332"/>
              <a:gd name="connsiteY15" fmla="*/ 196579 h 524209"/>
              <a:gd name="connsiteX16" fmla="*/ 80088 w 553332"/>
              <a:gd name="connsiteY16" fmla="*/ 444122 h 524209"/>
              <a:gd name="connsiteX17" fmla="*/ 50965 w 553332"/>
              <a:gd name="connsiteY17" fmla="*/ 444122 h 524209"/>
              <a:gd name="connsiteX18" fmla="*/ 50965 w 553332"/>
              <a:gd name="connsiteY18" fmla="*/ 458683 h 524209"/>
              <a:gd name="connsiteX19" fmla="*/ 0 w 553332"/>
              <a:gd name="connsiteY19" fmla="*/ 495087 h 524209"/>
              <a:gd name="connsiteX20" fmla="*/ 0 w 553332"/>
              <a:gd name="connsiteY20" fmla="*/ 524210 h 524209"/>
              <a:gd name="connsiteX21" fmla="*/ 276666 w 553332"/>
              <a:gd name="connsiteY21" fmla="*/ 524210 h 524209"/>
              <a:gd name="connsiteX22" fmla="*/ 553332 w 553332"/>
              <a:gd name="connsiteY22" fmla="*/ 524210 h 524209"/>
              <a:gd name="connsiteX23" fmla="*/ 553332 w 553332"/>
              <a:gd name="connsiteY23" fmla="*/ 495087 h 524209"/>
              <a:gd name="connsiteX24" fmla="*/ 502367 w 553332"/>
              <a:gd name="connsiteY24" fmla="*/ 458683 h 524209"/>
              <a:gd name="connsiteX25" fmla="*/ 167456 w 553332"/>
              <a:gd name="connsiteY25" fmla="*/ 444122 h 524209"/>
              <a:gd name="connsiteX26" fmla="*/ 123772 w 553332"/>
              <a:gd name="connsiteY26" fmla="*/ 444122 h 524209"/>
              <a:gd name="connsiteX27" fmla="*/ 123772 w 553332"/>
              <a:gd name="connsiteY27" fmla="*/ 196579 h 524209"/>
              <a:gd name="connsiteX28" fmla="*/ 167456 w 553332"/>
              <a:gd name="connsiteY28" fmla="*/ 196579 h 524209"/>
              <a:gd name="connsiteX29" fmla="*/ 167456 w 553332"/>
              <a:gd name="connsiteY29" fmla="*/ 444122 h 524209"/>
              <a:gd name="connsiteX30" fmla="*/ 254824 w 553332"/>
              <a:gd name="connsiteY30" fmla="*/ 444122 h 524209"/>
              <a:gd name="connsiteX31" fmla="*/ 211140 w 553332"/>
              <a:gd name="connsiteY31" fmla="*/ 444122 h 524209"/>
              <a:gd name="connsiteX32" fmla="*/ 211140 w 553332"/>
              <a:gd name="connsiteY32" fmla="*/ 196579 h 524209"/>
              <a:gd name="connsiteX33" fmla="*/ 254824 w 553332"/>
              <a:gd name="connsiteY33" fmla="*/ 196579 h 524209"/>
              <a:gd name="connsiteX34" fmla="*/ 254824 w 553332"/>
              <a:gd name="connsiteY34" fmla="*/ 444122 h 524209"/>
              <a:gd name="connsiteX35" fmla="*/ 269385 w 553332"/>
              <a:gd name="connsiteY35" fmla="*/ 123772 h 524209"/>
              <a:gd name="connsiteX36" fmla="*/ 240263 w 553332"/>
              <a:gd name="connsiteY36" fmla="*/ 94649 h 524209"/>
              <a:gd name="connsiteX37" fmla="*/ 269385 w 553332"/>
              <a:gd name="connsiteY37" fmla="*/ 65526 h 524209"/>
              <a:gd name="connsiteX38" fmla="*/ 298508 w 553332"/>
              <a:gd name="connsiteY38" fmla="*/ 94649 h 524209"/>
              <a:gd name="connsiteX39" fmla="*/ 269385 w 553332"/>
              <a:gd name="connsiteY39" fmla="*/ 123772 h 524209"/>
              <a:gd name="connsiteX40" fmla="*/ 342192 w 553332"/>
              <a:gd name="connsiteY40" fmla="*/ 444122 h 524209"/>
              <a:gd name="connsiteX41" fmla="*/ 298508 w 553332"/>
              <a:gd name="connsiteY41" fmla="*/ 444122 h 524209"/>
              <a:gd name="connsiteX42" fmla="*/ 298508 w 553332"/>
              <a:gd name="connsiteY42" fmla="*/ 196579 h 524209"/>
              <a:gd name="connsiteX43" fmla="*/ 342192 w 553332"/>
              <a:gd name="connsiteY43" fmla="*/ 196579 h 524209"/>
              <a:gd name="connsiteX44" fmla="*/ 342192 w 553332"/>
              <a:gd name="connsiteY44" fmla="*/ 444122 h 524209"/>
              <a:gd name="connsiteX45" fmla="*/ 429561 w 553332"/>
              <a:gd name="connsiteY45" fmla="*/ 444122 h 524209"/>
              <a:gd name="connsiteX46" fmla="*/ 385876 w 553332"/>
              <a:gd name="connsiteY46" fmla="*/ 444122 h 524209"/>
              <a:gd name="connsiteX47" fmla="*/ 385876 w 553332"/>
              <a:gd name="connsiteY47" fmla="*/ 196579 h 524209"/>
              <a:gd name="connsiteX48" fmla="*/ 429561 w 553332"/>
              <a:gd name="connsiteY48" fmla="*/ 196579 h 524209"/>
              <a:gd name="connsiteX49" fmla="*/ 429561 w 553332"/>
              <a:gd name="connsiteY49" fmla="*/ 444122 h 52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53332" h="524209">
                <a:moveTo>
                  <a:pt x="502367" y="458683"/>
                </a:moveTo>
                <a:lnTo>
                  <a:pt x="502367" y="444122"/>
                </a:lnTo>
                <a:lnTo>
                  <a:pt x="473245" y="444122"/>
                </a:lnTo>
                <a:lnTo>
                  <a:pt x="473245" y="196579"/>
                </a:lnTo>
                <a:lnTo>
                  <a:pt x="502367" y="196579"/>
                </a:lnTo>
                <a:lnTo>
                  <a:pt x="502367" y="182017"/>
                </a:lnTo>
                <a:lnTo>
                  <a:pt x="524210" y="182017"/>
                </a:lnTo>
                <a:lnTo>
                  <a:pt x="524210" y="138333"/>
                </a:lnTo>
                <a:lnTo>
                  <a:pt x="502367" y="138333"/>
                </a:lnTo>
                <a:lnTo>
                  <a:pt x="276666" y="0"/>
                </a:lnTo>
                <a:lnTo>
                  <a:pt x="50965" y="138333"/>
                </a:lnTo>
                <a:lnTo>
                  <a:pt x="29123" y="138333"/>
                </a:lnTo>
                <a:lnTo>
                  <a:pt x="29123" y="182017"/>
                </a:lnTo>
                <a:lnTo>
                  <a:pt x="50965" y="182017"/>
                </a:lnTo>
                <a:lnTo>
                  <a:pt x="50965" y="196579"/>
                </a:lnTo>
                <a:lnTo>
                  <a:pt x="80088" y="196579"/>
                </a:lnTo>
                <a:lnTo>
                  <a:pt x="80088" y="444122"/>
                </a:lnTo>
                <a:lnTo>
                  <a:pt x="50965" y="444122"/>
                </a:lnTo>
                <a:lnTo>
                  <a:pt x="50965" y="458683"/>
                </a:lnTo>
                <a:lnTo>
                  <a:pt x="0" y="495087"/>
                </a:lnTo>
                <a:lnTo>
                  <a:pt x="0" y="524210"/>
                </a:lnTo>
                <a:lnTo>
                  <a:pt x="276666" y="524210"/>
                </a:lnTo>
                <a:lnTo>
                  <a:pt x="553332" y="524210"/>
                </a:lnTo>
                <a:lnTo>
                  <a:pt x="553332" y="495087"/>
                </a:lnTo>
                <a:lnTo>
                  <a:pt x="502367" y="458683"/>
                </a:lnTo>
                <a:close/>
                <a:moveTo>
                  <a:pt x="167456" y="444122"/>
                </a:moveTo>
                <a:lnTo>
                  <a:pt x="123772" y="444122"/>
                </a:lnTo>
                <a:lnTo>
                  <a:pt x="123772" y="196579"/>
                </a:lnTo>
                <a:lnTo>
                  <a:pt x="167456" y="196579"/>
                </a:lnTo>
                <a:lnTo>
                  <a:pt x="167456" y="444122"/>
                </a:lnTo>
                <a:close/>
                <a:moveTo>
                  <a:pt x="254824" y="444122"/>
                </a:moveTo>
                <a:lnTo>
                  <a:pt x="211140" y="444122"/>
                </a:lnTo>
                <a:lnTo>
                  <a:pt x="211140" y="196579"/>
                </a:lnTo>
                <a:lnTo>
                  <a:pt x="254824" y="196579"/>
                </a:lnTo>
                <a:lnTo>
                  <a:pt x="254824" y="444122"/>
                </a:lnTo>
                <a:close/>
                <a:moveTo>
                  <a:pt x="269385" y="123772"/>
                </a:moveTo>
                <a:cubicBezTo>
                  <a:pt x="253368" y="123772"/>
                  <a:pt x="240263" y="110666"/>
                  <a:pt x="240263" y="94649"/>
                </a:cubicBezTo>
                <a:cubicBezTo>
                  <a:pt x="240263" y="78631"/>
                  <a:pt x="253368" y="65526"/>
                  <a:pt x="269385" y="65526"/>
                </a:cubicBezTo>
                <a:cubicBezTo>
                  <a:pt x="285403" y="65526"/>
                  <a:pt x="298508" y="78631"/>
                  <a:pt x="298508" y="94649"/>
                </a:cubicBezTo>
                <a:cubicBezTo>
                  <a:pt x="298508" y="110666"/>
                  <a:pt x="285403" y="123772"/>
                  <a:pt x="269385" y="123772"/>
                </a:cubicBezTo>
                <a:close/>
                <a:moveTo>
                  <a:pt x="342192" y="444122"/>
                </a:moveTo>
                <a:lnTo>
                  <a:pt x="298508" y="444122"/>
                </a:lnTo>
                <a:lnTo>
                  <a:pt x="298508" y="196579"/>
                </a:lnTo>
                <a:lnTo>
                  <a:pt x="342192" y="196579"/>
                </a:lnTo>
                <a:lnTo>
                  <a:pt x="342192" y="444122"/>
                </a:lnTo>
                <a:close/>
                <a:moveTo>
                  <a:pt x="429561" y="444122"/>
                </a:moveTo>
                <a:lnTo>
                  <a:pt x="385876" y="444122"/>
                </a:lnTo>
                <a:lnTo>
                  <a:pt x="385876" y="196579"/>
                </a:lnTo>
                <a:lnTo>
                  <a:pt x="429561" y="196579"/>
                </a:lnTo>
                <a:lnTo>
                  <a:pt x="429561" y="444122"/>
                </a:lnTo>
                <a:close/>
              </a:path>
            </a:pathLst>
          </a:custGeom>
          <a:solidFill>
            <a:schemeClr val="accent3"/>
          </a:solidFill>
          <a:ln w="7243" cap="flat">
            <a:noFill/>
            <a:prstDash val="solid"/>
            <a:miter/>
          </a:ln>
        </p:spPr>
        <p:txBody>
          <a:bodyPr rtlCol="0" anchor="ctr"/>
          <a:lstStyle/>
          <a:p>
            <a:endParaRPr lang="en-US" sz="1050"/>
          </a:p>
        </p:txBody>
      </p:sp>
      <p:sp>
        <p:nvSpPr>
          <p:cNvPr id="41" name="Title 40">
            <a:extLst>
              <a:ext uri="{FF2B5EF4-FFF2-40B4-BE49-F238E27FC236}">
                <a16:creationId xmlns:a16="http://schemas.microsoft.com/office/drawing/2014/main" id="{903E7C9D-8F3E-CF61-5A7E-D7938B4852DB}"/>
              </a:ext>
            </a:extLst>
          </p:cNvPr>
          <p:cNvSpPr>
            <a:spLocks noGrp="1"/>
          </p:cNvSpPr>
          <p:nvPr>
            <p:ph type="title"/>
          </p:nvPr>
        </p:nvSpPr>
        <p:spPr/>
        <p:txBody>
          <a:bodyPr/>
          <a:lstStyle/>
          <a:p>
            <a:r>
              <a:rPr lang="en-GB" sz="2300">
                <a:cs typeface="Arial"/>
              </a:rPr>
              <a:t>Current estates landscape: Oxfordshire (2020)</a:t>
            </a:r>
          </a:p>
        </p:txBody>
      </p:sp>
      <p:pic>
        <p:nvPicPr>
          <p:cNvPr id="46" name="Picture 45">
            <a:extLst>
              <a:ext uri="{FF2B5EF4-FFF2-40B4-BE49-F238E27FC236}">
                <a16:creationId xmlns:a16="http://schemas.microsoft.com/office/drawing/2014/main" id="{4C168959-2985-D634-2192-CC4C2A7236FC}"/>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55" b="96702" l="4690" r="97241">
                        <a14:foregroundMark x1="33517" y1="4881" x2="33517" y2="4881"/>
                        <a14:foregroundMark x1="8276" y1="23219" x2="8276" y2="23219"/>
                        <a14:foregroundMark x1="6207" y1="45515" x2="6207" y2="45515"/>
                        <a14:foregroundMark x1="5931" y1="58971" x2="5931" y2="58971"/>
                        <a14:foregroundMark x1="4690" y1="45910" x2="4690" y2="45910"/>
                        <a14:foregroundMark x1="32966" y1="1583" x2="32966" y2="1583"/>
                        <a14:foregroundMark x1="91034" y1="37467" x2="91034" y2="37467"/>
                        <a14:foregroundMark x1="59448" y1="33113" x2="59448" y2="33113"/>
                        <a14:foregroundMark x1="56414" y1="32718" x2="56414" y2="32718"/>
                        <a14:foregroundMark x1="92828" y1="56860" x2="92828" y2="56860"/>
                        <a14:foregroundMark x1="97379" y1="70053" x2="97379" y2="70053"/>
                        <a14:foregroundMark x1="70897" y1="81398" x2="70897" y2="81398"/>
                        <a14:foregroundMark x1="68828" y1="81003" x2="68828" y2="81003"/>
                        <a14:foregroundMark x1="24690" y1="88918" x2="24690" y2="88918"/>
                        <a14:foregroundMark x1="21103" y1="89182" x2="21103" y2="89182"/>
                        <a14:foregroundMark x1="20828" y1="78100" x2="20828" y2="78100"/>
                        <a14:foregroundMark x1="34483" y1="77836" x2="34483" y2="77836"/>
                        <a14:foregroundMark x1="44138" y1="78760" x2="44138" y2="78760"/>
                        <a14:foregroundMark x1="46621" y1="83377" x2="46621" y2="83377"/>
                        <a14:foregroundMark x1="48414" y1="89710" x2="48414" y2="89710"/>
                        <a14:foregroundMark x1="23448" y1="96702" x2="23448" y2="96702"/>
                      </a14:backgroundRemoval>
                    </a14:imgEffect>
                  </a14:imgLayer>
                </a14:imgProps>
              </a:ext>
              <a:ext uri="{28A0092B-C50C-407E-A947-70E740481C1C}">
                <a14:useLocalDpi xmlns:a14="http://schemas.microsoft.com/office/drawing/2010/main"/>
              </a:ext>
            </a:extLst>
          </a:blip>
          <a:stretch>
            <a:fillRect/>
          </a:stretch>
        </p:blipFill>
        <p:spPr>
          <a:xfrm>
            <a:off x="3645503" y="1922772"/>
            <a:ext cx="2199829" cy="2358054"/>
          </a:xfrm>
          <a:prstGeom prst="rect">
            <a:avLst/>
          </a:prstGeom>
        </p:spPr>
      </p:pic>
      <p:sp>
        <p:nvSpPr>
          <p:cNvPr id="53" name="TextBox 52">
            <a:extLst>
              <a:ext uri="{FF2B5EF4-FFF2-40B4-BE49-F238E27FC236}">
                <a16:creationId xmlns:a16="http://schemas.microsoft.com/office/drawing/2014/main" id="{CA9CDB19-389E-7F10-E5F6-A3D1DAD644F6}"/>
              </a:ext>
            </a:extLst>
          </p:cNvPr>
          <p:cNvSpPr txBox="1"/>
          <p:nvPr/>
        </p:nvSpPr>
        <p:spPr>
          <a:xfrm>
            <a:off x="6201177" y="5615333"/>
            <a:ext cx="2510334" cy="246221"/>
          </a:xfrm>
          <a:prstGeom prst="rect">
            <a:avLst/>
          </a:prstGeom>
          <a:noFill/>
        </p:spPr>
        <p:txBody>
          <a:bodyPr wrap="square" lIns="0" tIns="0" rIns="0" bIns="0">
            <a:spAutoFit/>
          </a:bodyPr>
          <a:lstStyle/>
          <a:p>
            <a:r>
              <a:rPr lang="en-GB" sz="800" i="1">
                <a:solidFill>
                  <a:schemeClr val="tx2"/>
                </a:solidFill>
              </a:rPr>
              <a:t>*approximately 60% of the purpose built surgeries being more than 20 years old </a:t>
            </a:r>
          </a:p>
        </p:txBody>
      </p:sp>
      <p:sp>
        <p:nvSpPr>
          <p:cNvPr id="54" name="Rectangle 53">
            <a:extLst>
              <a:ext uri="{FF2B5EF4-FFF2-40B4-BE49-F238E27FC236}">
                <a16:creationId xmlns:a16="http://schemas.microsoft.com/office/drawing/2014/main" id="{B7F4276D-897A-CC90-2CB1-88780C033424}"/>
              </a:ext>
            </a:extLst>
          </p:cNvPr>
          <p:cNvSpPr/>
          <p:nvPr/>
        </p:nvSpPr>
        <p:spPr>
          <a:xfrm>
            <a:off x="3723285" y="5195031"/>
            <a:ext cx="2268408" cy="494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110000"/>
              </a:lnSpc>
              <a:spcAft>
                <a:spcPts val="600"/>
              </a:spcAft>
            </a:pPr>
            <a:r>
              <a:rPr lang="en-GB" sz="1000" b="1">
                <a:solidFill>
                  <a:schemeClr val="tx2"/>
                </a:solidFill>
              </a:rPr>
              <a:t>There are 9 practice branch buildings which are less effectively utilised than main surgery premises</a:t>
            </a:r>
          </a:p>
        </p:txBody>
      </p:sp>
      <p:pic>
        <p:nvPicPr>
          <p:cNvPr id="68" name="Graphic 67" descr="Schoolhouse with solid fill">
            <a:extLst>
              <a:ext uri="{FF2B5EF4-FFF2-40B4-BE49-F238E27FC236}">
                <a16:creationId xmlns:a16="http://schemas.microsoft.com/office/drawing/2014/main" id="{F90A3DB8-AF2C-9733-2BFC-927987F4C6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3667" y="5127543"/>
            <a:ext cx="504000" cy="516731"/>
          </a:xfrm>
          <a:prstGeom prst="rect">
            <a:avLst/>
          </a:prstGeom>
        </p:spPr>
      </p:pic>
      <p:pic>
        <p:nvPicPr>
          <p:cNvPr id="70" name="Graphic 69" descr="Users outline">
            <a:extLst>
              <a:ext uri="{FF2B5EF4-FFF2-40B4-BE49-F238E27FC236}">
                <a16:creationId xmlns:a16="http://schemas.microsoft.com/office/drawing/2014/main" id="{C0C9A99D-650D-7808-BF46-9E32941175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11840" y="4470545"/>
            <a:ext cx="504000" cy="516731"/>
          </a:xfrm>
          <a:prstGeom prst="rect">
            <a:avLst/>
          </a:prstGeom>
        </p:spPr>
      </p:pic>
      <p:sp>
        <p:nvSpPr>
          <p:cNvPr id="74" name="TextBox 73">
            <a:extLst>
              <a:ext uri="{FF2B5EF4-FFF2-40B4-BE49-F238E27FC236}">
                <a16:creationId xmlns:a16="http://schemas.microsoft.com/office/drawing/2014/main" id="{A23D4964-58A5-016A-F938-19AD9B13843A}"/>
              </a:ext>
            </a:extLst>
          </p:cNvPr>
          <p:cNvSpPr txBox="1"/>
          <p:nvPr/>
        </p:nvSpPr>
        <p:spPr>
          <a:xfrm>
            <a:off x="2981804" y="1405162"/>
            <a:ext cx="3067223" cy="553998"/>
          </a:xfrm>
          <a:prstGeom prst="rect">
            <a:avLst/>
          </a:prstGeom>
          <a:noFill/>
        </p:spPr>
        <p:txBody>
          <a:bodyPr wrap="square">
            <a:spAutoFit/>
          </a:bodyPr>
          <a:lstStyle/>
          <a:p>
            <a:r>
              <a:rPr lang="en-GB" sz="1000" b="1">
                <a:solidFill>
                  <a:schemeClr val="tx2"/>
                </a:solidFill>
              </a:rPr>
              <a:t>The key areas for developments due to the expanding housing growth and subsequent population rise</a:t>
            </a:r>
          </a:p>
        </p:txBody>
      </p:sp>
      <p:sp>
        <p:nvSpPr>
          <p:cNvPr id="37" name="TextBox 36">
            <a:extLst>
              <a:ext uri="{FF2B5EF4-FFF2-40B4-BE49-F238E27FC236}">
                <a16:creationId xmlns:a16="http://schemas.microsoft.com/office/drawing/2014/main" id="{8AD6BDC8-5B2F-910E-4857-77AD27DD9170}"/>
              </a:ext>
            </a:extLst>
          </p:cNvPr>
          <p:cNvSpPr txBox="1"/>
          <p:nvPr/>
        </p:nvSpPr>
        <p:spPr>
          <a:xfrm>
            <a:off x="2976192" y="2749023"/>
            <a:ext cx="668087" cy="246221"/>
          </a:xfrm>
          <a:prstGeom prst="rect">
            <a:avLst/>
          </a:prstGeom>
          <a:noFill/>
        </p:spPr>
        <p:txBody>
          <a:bodyPr wrap="square">
            <a:spAutoFit/>
          </a:bodyPr>
          <a:lstStyle/>
          <a:p>
            <a:r>
              <a:rPr lang="en-GB" sz="1000" b="1">
                <a:solidFill>
                  <a:schemeClr val="tx2"/>
                </a:solidFill>
              </a:rPr>
              <a:t>Oxford</a:t>
            </a:r>
          </a:p>
        </p:txBody>
      </p:sp>
      <p:sp>
        <p:nvSpPr>
          <p:cNvPr id="38" name="TextBox 37">
            <a:extLst>
              <a:ext uri="{FF2B5EF4-FFF2-40B4-BE49-F238E27FC236}">
                <a16:creationId xmlns:a16="http://schemas.microsoft.com/office/drawing/2014/main" id="{7D9294FB-94BE-563E-CA51-164889791230}"/>
              </a:ext>
            </a:extLst>
          </p:cNvPr>
          <p:cNvSpPr txBox="1"/>
          <p:nvPr/>
        </p:nvSpPr>
        <p:spPr>
          <a:xfrm>
            <a:off x="2981804" y="3099587"/>
            <a:ext cx="668087" cy="246221"/>
          </a:xfrm>
          <a:prstGeom prst="rect">
            <a:avLst/>
          </a:prstGeom>
          <a:noFill/>
        </p:spPr>
        <p:txBody>
          <a:bodyPr wrap="square">
            <a:spAutoFit/>
          </a:bodyPr>
          <a:lstStyle/>
          <a:p>
            <a:r>
              <a:rPr lang="en-GB" sz="1000" b="1">
                <a:solidFill>
                  <a:schemeClr val="tx2"/>
                </a:solidFill>
              </a:rPr>
              <a:t>Didcot</a:t>
            </a:r>
          </a:p>
        </p:txBody>
      </p:sp>
      <p:sp>
        <p:nvSpPr>
          <p:cNvPr id="39" name="TextBox 38">
            <a:extLst>
              <a:ext uri="{FF2B5EF4-FFF2-40B4-BE49-F238E27FC236}">
                <a16:creationId xmlns:a16="http://schemas.microsoft.com/office/drawing/2014/main" id="{F84F406E-C148-6072-8961-E7D069BF0503}"/>
              </a:ext>
            </a:extLst>
          </p:cNvPr>
          <p:cNvSpPr txBox="1"/>
          <p:nvPr/>
        </p:nvSpPr>
        <p:spPr>
          <a:xfrm>
            <a:off x="2978980" y="3463999"/>
            <a:ext cx="805950" cy="246221"/>
          </a:xfrm>
          <a:prstGeom prst="rect">
            <a:avLst/>
          </a:prstGeom>
          <a:noFill/>
        </p:spPr>
        <p:txBody>
          <a:bodyPr wrap="square">
            <a:spAutoFit/>
          </a:bodyPr>
          <a:lstStyle/>
          <a:p>
            <a:r>
              <a:rPr lang="en-GB" sz="1000" b="1">
                <a:solidFill>
                  <a:schemeClr val="tx2"/>
                </a:solidFill>
              </a:rPr>
              <a:t>Wantage</a:t>
            </a:r>
          </a:p>
        </p:txBody>
      </p:sp>
      <p:sp>
        <p:nvSpPr>
          <p:cNvPr id="40" name="TextBox 39">
            <a:extLst>
              <a:ext uri="{FF2B5EF4-FFF2-40B4-BE49-F238E27FC236}">
                <a16:creationId xmlns:a16="http://schemas.microsoft.com/office/drawing/2014/main" id="{35DF20C7-48F8-D8C2-289A-7817EA01F25F}"/>
              </a:ext>
            </a:extLst>
          </p:cNvPr>
          <p:cNvSpPr txBox="1"/>
          <p:nvPr/>
        </p:nvSpPr>
        <p:spPr>
          <a:xfrm>
            <a:off x="2973705" y="2434679"/>
            <a:ext cx="891860" cy="246221"/>
          </a:xfrm>
          <a:prstGeom prst="rect">
            <a:avLst/>
          </a:prstGeom>
          <a:noFill/>
        </p:spPr>
        <p:txBody>
          <a:bodyPr wrap="square">
            <a:spAutoFit/>
          </a:bodyPr>
          <a:lstStyle/>
          <a:p>
            <a:r>
              <a:rPr lang="en-GB" sz="1000" b="1">
                <a:solidFill>
                  <a:schemeClr val="tx2"/>
                </a:solidFill>
              </a:rPr>
              <a:t>Bicester</a:t>
            </a:r>
          </a:p>
        </p:txBody>
      </p:sp>
      <p:sp>
        <p:nvSpPr>
          <p:cNvPr id="45" name="Oval 44">
            <a:extLst>
              <a:ext uri="{FF2B5EF4-FFF2-40B4-BE49-F238E27FC236}">
                <a16:creationId xmlns:a16="http://schemas.microsoft.com/office/drawing/2014/main" id="{DFA9442F-8933-ACB5-6A53-81E1F65EF79A}"/>
              </a:ext>
            </a:extLst>
          </p:cNvPr>
          <p:cNvSpPr/>
          <p:nvPr/>
        </p:nvSpPr>
        <p:spPr>
          <a:xfrm>
            <a:off x="4467957" y="3000750"/>
            <a:ext cx="72000" cy="738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A2F8EAED-A62A-8FB7-27E1-974D84731DC3}"/>
              </a:ext>
            </a:extLst>
          </p:cNvPr>
          <p:cNvSpPr/>
          <p:nvPr/>
        </p:nvSpPr>
        <p:spPr>
          <a:xfrm>
            <a:off x="4492609" y="2823689"/>
            <a:ext cx="72000" cy="738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EEA16461-5831-FD15-10B0-A9A979270708}"/>
              </a:ext>
            </a:extLst>
          </p:cNvPr>
          <p:cNvSpPr/>
          <p:nvPr/>
        </p:nvSpPr>
        <p:spPr>
          <a:xfrm>
            <a:off x="4469565" y="3186697"/>
            <a:ext cx="72000" cy="738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B1EC5026-E256-6B74-A493-63F9AC50F935}"/>
              </a:ext>
            </a:extLst>
          </p:cNvPr>
          <p:cNvSpPr/>
          <p:nvPr/>
        </p:nvSpPr>
        <p:spPr>
          <a:xfrm>
            <a:off x="4300723" y="3211634"/>
            <a:ext cx="72000" cy="738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179EAA2C-EEC1-27D6-7234-30824C66E84D}"/>
              </a:ext>
            </a:extLst>
          </p:cNvPr>
          <p:cNvSpPr txBox="1"/>
          <p:nvPr/>
        </p:nvSpPr>
        <p:spPr>
          <a:xfrm>
            <a:off x="8377880" y="5977993"/>
            <a:ext cx="3155216" cy="138499"/>
          </a:xfrm>
          <a:prstGeom prst="rect">
            <a:avLst/>
          </a:prstGeom>
          <a:noFill/>
        </p:spPr>
        <p:txBody>
          <a:bodyPr wrap="square" lIns="0" tIns="0" rIns="0" bIns="0" rtlCol="0">
            <a:spAutoFit/>
          </a:bodyPr>
          <a:lstStyle/>
          <a:p>
            <a:pPr algn="r"/>
            <a:r>
              <a:rPr lang="en-GB" sz="900"/>
              <a:t>Oxfordshire Primary Care Estates Strategy (2020)</a:t>
            </a:r>
          </a:p>
        </p:txBody>
      </p:sp>
      <p:sp>
        <p:nvSpPr>
          <p:cNvPr id="3" name="Rectangle: Top Corners Rounded 2">
            <a:extLst>
              <a:ext uri="{FF2B5EF4-FFF2-40B4-BE49-F238E27FC236}">
                <a16:creationId xmlns:a16="http://schemas.microsoft.com/office/drawing/2014/main" id="{D51B5B34-9D53-F16E-76B4-BA2B77C9B4AC}"/>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 name="TextBox 5">
            <a:extLst>
              <a:ext uri="{FF2B5EF4-FFF2-40B4-BE49-F238E27FC236}">
                <a16:creationId xmlns:a16="http://schemas.microsoft.com/office/drawing/2014/main" id="{3148BC73-9B89-4FE9-FA6B-5BF4FF2312B2}"/>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0" name="Rectangle: Top Corners Rounded 19">
            <a:extLst>
              <a:ext uri="{FF2B5EF4-FFF2-40B4-BE49-F238E27FC236}">
                <a16:creationId xmlns:a16="http://schemas.microsoft.com/office/drawing/2014/main" id="{7F1296B0-4D8D-AB36-1107-937DD814DAC1}"/>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Rectangle: Top Corners Rounded 26">
            <a:extLst>
              <a:ext uri="{FF2B5EF4-FFF2-40B4-BE49-F238E27FC236}">
                <a16:creationId xmlns:a16="http://schemas.microsoft.com/office/drawing/2014/main" id="{A75EB962-2356-A25B-A7B1-FA7BC00006E2}"/>
              </a:ext>
            </a:extLst>
          </p:cNvPr>
          <p:cNvSpPr/>
          <p:nvPr/>
        </p:nvSpPr>
        <p:spPr>
          <a:xfrm rot="10800000">
            <a:off x="1738510"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TextBox 30">
            <a:extLst>
              <a:ext uri="{FF2B5EF4-FFF2-40B4-BE49-F238E27FC236}">
                <a16:creationId xmlns:a16="http://schemas.microsoft.com/office/drawing/2014/main" id="{8451BC4A-7EEE-E4E0-735F-20082994D8AA}"/>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4" name="TextBox 33">
            <a:extLst>
              <a:ext uri="{FF2B5EF4-FFF2-40B4-BE49-F238E27FC236}">
                <a16:creationId xmlns:a16="http://schemas.microsoft.com/office/drawing/2014/main" id="{CEFB116A-7640-6B0F-A720-7ABDD98251E6}"/>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6" name="Rectangle: Top Corners Rounded 35">
            <a:extLst>
              <a:ext uri="{FF2B5EF4-FFF2-40B4-BE49-F238E27FC236}">
                <a16:creationId xmlns:a16="http://schemas.microsoft.com/office/drawing/2014/main" id="{E17CC656-6B1F-06D1-3F31-5832A825E197}"/>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3" name="Rectangle: Top Corners Rounded 42">
            <a:extLst>
              <a:ext uri="{FF2B5EF4-FFF2-40B4-BE49-F238E27FC236}">
                <a16:creationId xmlns:a16="http://schemas.microsoft.com/office/drawing/2014/main" id="{082FF112-EB2D-DE8C-4799-B2A2DD85704A}"/>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5" name="Rectangle: Top Corners Rounded 54">
            <a:extLst>
              <a:ext uri="{FF2B5EF4-FFF2-40B4-BE49-F238E27FC236}">
                <a16:creationId xmlns:a16="http://schemas.microsoft.com/office/drawing/2014/main" id="{43821FF1-F7B0-B600-1834-A46527116ADD}"/>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8" name="TextBox 57">
            <a:extLst>
              <a:ext uri="{FF2B5EF4-FFF2-40B4-BE49-F238E27FC236}">
                <a16:creationId xmlns:a16="http://schemas.microsoft.com/office/drawing/2014/main" id="{67F7E6E5-E1AB-0C55-F669-335E8B4C3051}"/>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63" name="TextBox 62">
            <a:extLst>
              <a:ext uri="{FF2B5EF4-FFF2-40B4-BE49-F238E27FC236}">
                <a16:creationId xmlns:a16="http://schemas.microsoft.com/office/drawing/2014/main" id="{8F484B3C-D69E-AB16-A3FA-2E2ED9DCBF0D}"/>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67" name="TextBox 66">
            <a:extLst>
              <a:ext uri="{FF2B5EF4-FFF2-40B4-BE49-F238E27FC236}">
                <a16:creationId xmlns:a16="http://schemas.microsoft.com/office/drawing/2014/main" id="{F4D97039-16EF-9881-5246-94B606A86B12}"/>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73" name="Rectangle: Top Corners Rounded 72">
            <a:extLst>
              <a:ext uri="{FF2B5EF4-FFF2-40B4-BE49-F238E27FC236}">
                <a16:creationId xmlns:a16="http://schemas.microsoft.com/office/drawing/2014/main" id="{AA64BBBE-C7A8-7AEC-76AE-2D954B14F373}"/>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8" name="TextBox 77">
            <a:extLst>
              <a:ext uri="{FF2B5EF4-FFF2-40B4-BE49-F238E27FC236}">
                <a16:creationId xmlns:a16="http://schemas.microsoft.com/office/drawing/2014/main" id="{1C0A5509-9274-3DF5-5204-7B616F8FCBA0}"/>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3195131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0D89053E-8A8B-F775-D38E-A8EF873DE8AA}"/>
              </a:ext>
            </a:extLst>
          </p:cNvPr>
          <p:cNvPicPr>
            <a:picLocks/>
          </p:cNvPicPr>
          <p:nvPr/>
        </p:nvPicPr>
        <p:blipFill>
          <a:blip r:embed="rId2" cstate="screen">
            <a:extLst>
              <a:ext uri="{BEBA8EAE-BF5A-486C-A8C5-ECC9F3942E4B}">
                <a14:imgProps xmlns:a14="http://schemas.microsoft.com/office/drawing/2010/main">
                  <a14:imgLayer r:embed="rId3">
                    <a14:imgEffect>
                      <a14:backgroundRemoval t="1055" b="96702" l="4690" r="97241">
                        <a14:foregroundMark x1="33517" y1="4881" x2="33517" y2="4881"/>
                        <a14:foregroundMark x1="8276" y1="23219" x2="8276" y2="23219"/>
                        <a14:foregroundMark x1="6207" y1="45515" x2="6207" y2="45515"/>
                        <a14:foregroundMark x1="5931" y1="58971" x2="5931" y2="58971"/>
                        <a14:foregroundMark x1="4690" y1="45910" x2="4690" y2="45910"/>
                        <a14:foregroundMark x1="32966" y1="1583" x2="32966" y2="1583"/>
                        <a14:foregroundMark x1="91034" y1="37467" x2="91034" y2="37467"/>
                        <a14:foregroundMark x1="59448" y1="33113" x2="59448" y2="33113"/>
                        <a14:foregroundMark x1="56414" y1="32718" x2="56414" y2="32718"/>
                        <a14:foregroundMark x1="92828" y1="56860" x2="92828" y2="56860"/>
                        <a14:foregroundMark x1="97379" y1="70053" x2="97379" y2="70053"/>
                        <a14:foregroundMark x1="70897" y1="81398" x2="70897" y2="81398"/>
                        <a14:foregroundMark x1="68828" y1="81003" x2="68828" y2="81003"/>
                        <a14:foregroundMark x1="24690" y1="88918" x2="24690" y2="88918"/>
                        <a14:foregroundMark x1="21103" y1="89182" x2="21103" y2="89182"/>
                        <a14:foregroundMark x1="20828" y1="78100" x2="20828" y2="78100"/>
                        <a14:foregroundMark x1="34483" y1="77836" x2="34483" y2="77836"/>
                        <a14:foregroundMark x1="44138" y1="78760" x2="44138" y2="78760"/>
                        <a14:foregroundMark x1="46621" y1="83377" x2="46621" y2="83377"/>
                        <a14:foregroundMark x1="48414" y1="89710" x2="48414" y2="89710"/>
                        <a14:foregroundMark x1="23448" y1="96702" x2="23448" y2="96702"/>
                      </a14:backgroundRemoval>
                    </a14:imgEffect>
                  </a14:imgLayer>
                </a14:imgProps>
              </a:ext>
              <a:ext uri="{28A0092B-C50C-407E-A947-70E740481C1C}">
                <a14:useLocalDpi xmlns:a14="http://schemas.microsoft.com/office/drawing/2010/main"/>
              </a:ext>
            </a:extLst>
          </a:blip>
          <a:stretch>
            <a:fillRect/>
          </a:stretch>
        </p:blipFill>
        <p:spPr>
          <a:xfrm>
            <a:off x="2941848" y="1964301"/>
            <a:ext cx="2199829" cy="2299959"/>
          </a:xfrm>
          <a:prstGeom prst="rect">
            <a:avLst/>
          </a:prstGeom>
        </p:spPr>
      </p:pic>
      <p:grpSp>
        <p:nvGrpSpPr>
          <p:cNvPr id="16" name="Group 15">
            <a:extLst>
              <a:ext uri="{FF2B5EF4-FFF2-40B4-BE49-F238E27FC236}">
                <a16:creationId xmlns:a16="http://schemas.microsoft.com/office/drawing/2014/main" id="{534291DC-BF57-F611-B64E-F06D4C10ADED}"/>
              </a:ext>
            </a:extLst>
          </p:cNvPr>
          <p:cNvGrpSpPr>
            <a:grpSpLocks/>
          </p:cNvGrpSpPr>
          <p:nvPr/>
        </p:nvGrpSpPr>
        <p:grpSpPr>
          <a:xfrm>
            <a:off x="954888" y="3216297"/>
            <a:ext cx="1528760" cy="1567376"/>
            <a:chOff x="1285874" y="1322388"/>
            <a:chExt cx="1763713" cy="1763713"/>
          </a:xfrm>
        </p:grpSpPr>
        <p:graphicFrame>
          <p:nvGraphicFramePr>
            <p:cNvPr id="18" name="Chart 17">
              <a:extLst>
                <a:ext uri="{FF2B5EF4-FFF2-40B4-BE49-F238E27FC236}">
                  <a16:creationId xmlns:a16="http://schemas.microsoft.com/office/drawing/2014/main" id="{6C6D0B3D-7242-BD69-1BBA-1B62267B68C2}"/>
                </a:ext>
              </a:extLst>
            </p:cNvPr>
            <p:cNvGraphicFramePr/>
            <p:nvPr/>
          </p:nvGraphicFramePr>
          <p:xfrm>
            <a:off x="1285874" y="1322388"/>
            <a:ext cx="1763713" cy="1763713"/>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A54DA83A-72CC-C62E-DDE8-8FF4C55EA080}"/>
                </a:ext>
              </a:extLst>
            </p:cNvPr>
            <p:cNvSpPr/>
            <p:nvPr/>
          </p:nvSpPr>
          <p:spPr>
            <a:xfrm>
              <a:off x="1703453" y="1868759"/>
              <a:ext cx="928556" cy="67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70000"/>
                </a:lnSpc>
                <a:spcAft>
                  <a:spcPts val="600"/>
                </a:spcAft>
              </a:pPr>
              <a:r>
                <a:rPr lang="en-GB" b="1">
                  <a:solidFill>
                    <a:schemeClr val="tx2"/>
                  </a:solidFill>
                  <a:latin typeface="+mj-lt"/>
                </a:rPr>
                <a:t>70%</a:t>
              </a:r>
            </a:p>
          </p:txBody>
        </p:sp>
      </p:grpSp>
      <p:sp>
        <p:nvSpPr>
          <p:cNvPr id="17" name="TextBox 16">
            <a:extLst>
              <a:ext uri="{FF2B5EF4-FFF2-40B4-BE49-F238E27FC236}">
                <a16:creationId xmlns:a16="http://schemas.microsoft.com/office/drawing/2014/main" id="{0C47B9D7-9866-5B32-032A-44C797728976}"/>
              </a:ext>
            </a:extLst>
          </p:cNvPr>
          <p:cNvSpPr txBox="1">
            <a:spLocks/>
          </p:cNvSpPr>
          <p:nvPr/>
        </p:nvSpPr>
        <p:spPr>
          <a:xfrm>
            <a:off x="830521" y="4826959"/>
            <a:ext cx="1944969" cy="1002519"/>
          </a:xfrm>
          <a:prstGeom prst="rect">
            <a:avLst/>
          </a:prstGeom>
          <a:noFill/>
        </p:spPr>
        <p:txBody>
          <a:bodyPr wrap="square" lIns="0" tIns="0" rIns="0" bIns="0" rtlCol="0">
            <a:spAutoFit/>
          </a:bodyPr>
          <a:lstStyle/>
          <a:p>
            <a:pPr marR="0" lvl="0" algn="l" defTabSz="914400" rtl="0" eaLnBrk="1" fontAlgn="auto" latinLnBrk="0" hangingPunct="1">
              <a:lnSpc>
                <a:spcPct val="110000"/>
              </a:lnSpc>
              <a:spcBef>
                <a:spcPts val="0"/>
              </a:spcBef>
              <a:spcAft>
                <a:spcPts val="300"/>
              </a:spcAft>
              <a:buClrTx/>
              <a:buSzTx/>
              <a:tabLst/>
              <a:defRPr/>
            </a:pPr>
            <a:r>
              <a:rPr kumimoji="0" lang="en-GB" sz="1000" b="1" i="0" u="none" strike="noStrike" kern="1200" cap="none" spc="0" normalizeH="0" baseline="0" noProof="0">
                <a:ln>
                  <a:noFill/>
                </a:ln>
                <a:solidFill>
                  <a:schemeClr val="tx2"/>
                </a:solidFill>
                <a:effectLst/>
                <a:uLnTx/>
                <a:uFillTx/>
                <a:latin typeface="Arial"/>
                <a:ea typeface="+mn-ea"/>
                <a:cs typeface="+mn-cs"/>
              </a:rPr>
              <a:t>About 70% of practices have higher numbers of patients per m2 than the indicative level meaning that practices are already managing with less space than recommended </a:t>
            </a:r>
          </a:p>
        </p:txBody>
      </p:sp>
      <p:graphicFrame>
        <p:nvGraphicFramePr>
          <p:cNvPr id="25" name="Chart 24">
            <a:extLst>
              <a:ext uri="{FF2B5EF4-FFF2-40B4-BE49-F238E27FC236}">
                <a16:creationId xmlns:a16="http://schemas.microsoft.com/office/drawing/2014/main" id="{C7FB22BC-7E7F-028A-C5A1-4F3D03A648AE}"/>
              </a:ext>
            </a:extLst>
          </p:cNvPr>
          <p:cNvGraphicFramePr>
            <a:graphicFrameLocks/>
          </p:cNvGraphicFramePr>
          <p:nvPr>
            <p:extLst>
              <p:ext uri="{D42A27DB-BD31-4B8C-83A1-F6EECF244321}">
                <p14:modId xmlns:p14="http://schemas.microsoft.com/office/powerpoint/2010/main" val="322478528"/>
              </p:ext>
            </p:extLst>
          </p:nvPr>
        </p:nvGraphicFramePr>
        <p:xfrm>
          <a:off x="6174175" y="3701846"/>
          <a:ext cx="2453736" cy="1825902"/>
        </p:xfrm>
        <a:graphic>
          <a:graphicData uri="http://schemas.openxmlformats.org/drawingml/2006/chart">
            <c:chart xmlns:c="http://schemas.openxmlformats.org/drawingml/2006/chart" xmlns:r="http://schemas.openxmlformats.org/officeDocument/2006/relationships" r:id="rId5"/>
          </a:graphicData>
        </a:graphic>
      </p:graphicFrame>
      <p:sp>
        <p:nvSpPr>
          <p:cNvPr id="21" name="Rectangle 20">
            <a:extLst>
              <a:ext uri="{FF2B5EF4-FFF2-40B4-BE49-F238E27FC236}">
                <a16:creationId xmlns:a16="http://schemas.microsoft.com/office/drawing/2014/main" id="{3BAFC19D-D9B5-6D83-FDE6-2EA996C02058}"/>
              </a:ext>
            </a:extLst>
          </p:cNvPr>
          <p:cNvSpPr/>
          <p:nvPr/>
        </p:nvSpPr>
        <p:spPr>
          <a:xfrm>
            <a:off x="9382706" y="4154625"/>
            <a:ext cx="1834357" cy="1091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70000"/>
              </a:lnSpc>
            </a:pPr>
            <a:r>
              <a:rPr lang="en-GB" sz="2400" b="1">
                <a:solidFill>
                  <a:schemeClr val="tx2"/>
                </a:solidFill>
                <a:latin typeface="+mj-lt"/>
              </a:rPr>
              <a:t>£6,321,408</a:t>
            </a:r>
            <a:endParaRPr lang="en-GB" sz="1000">
              <a:solidFill>
                <a:schemeClr val="tx2"/>
              </a:solidFill>
            </a:endParaRPr>
          </a:p>
          <a:p>
            <a:pPr>
              <a:lnSpc>
                <a:spcPct val="110000"/>
              </a:lnSpc>
              <a:spcAft>
                <a:spcPts val="600"/>
              </a:spcAft>
            </a:pPr>
            <a:r>
              <a:rPr lang="en-GB" sz="1000">
                <a:solidFill>
                  <a:schemeClr val="tx2"/>
                </a:solidFill>
              </a:rPr>
              <a:t>The CCG Primary Care delegated co-commissioning budget for GP premises is currently £6,321,408 pa (2021 / 2022).</a:t>
            </a:r>
          </a:p>
        </p:txBody>
      </p:sp>
      <p:sp>
        <p:nvSpPr>
          <p:cNvPr id="3" name="Oval 2">
            <a:extLst>
              <a:ext uri="{FF2B5EF4-FFF2-40B4-BE49-F238E27FC236}">
                <a16:creationId xmlns:a16="http://schemas.microsoft.com/office/drawing/2014/main" id="{63A96112-D7EF-76D2-3D8A-6E7EC741BEAE}"/>
              </a:ext>
            </a:extLst>
          </p:cNvPr>
          <p:cNvSpPr/>
          <p:nvPr/>
        </p:nvSpPr>
        <p:spPr>
          <a:xfrm>
            <a:off x="4524285" y="2864214"/>
            <a:ext cx="72000" cy="7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2FB2FC9-583A-E152-2E1D-C2AC4B7BC08E}"/>
              </a:ext>
            </a:extLst>
          </p:cNvPr>
          <p:cNvSpPr txBox="1"/>
          <p:nvPr/>
        </p:nvSpPr>
        <p:spPr>
          <a:xfrm>
            <a:off x="5063056" y="2873560"/>
            <a:ext cx="869240" cy="400110"/>
          </a:xfrm>
          <a:prstGeom prst="rect">
            <a:avLst/>
          </a:prstGeom>
          <a:noFill/>
        </p:spPr>
        <p:txBody>
          <a:bodyPr wrap="square">
            <a:spAutoFit/>
          </a:bodyPr>
          <a:lstStyle/>
          <a:p>
            <a:pPr algn="r"/>
            <a:r>
              <a:rPr lang="en-GB" sz="1000" b="1">
                <a:solidFill>
                  <a:schemeClr val="tx2"/>
                </a:solidFill>
              </a:rPr>
              <a:t>Aylesbury town </a:t>
            </a:r>
          </a:p>
        </p:txBody>
      </p:sp>
      <p:sp>
        <p:nvSpPr>
          <p:cNvPr id="6" name="TextBox 5">
            <a:extLst>
              <a:ext uri="{FF2B5EF4-FFF2-40B4-BE49-F238E27FC236}">
                <a16:creationId xmlns:a16="http://schemas.microsoft.com/office/drawing/2014/main" id="{A5494B02-87B3-999E-77C0-D9486183407F}"/>
              </a:ext>
            </a:extLst>
          </p:cNvPr>
          <p:cNvSpPr txBox="1"/>
          <p:nvPr/>
        </p:nvSpPr>
        <p:spPr>
          <a:xfrm>
            <a:off x="4733895" y="3827634"/>
            <a:ext cx="1198401" cy="246221"/>
          </a:xfrm>
          <a:prstGeom prst="rect">
            <a:avLst/>
          </a:prstGeom>
          <a:noFill/>
        </p:spPr>
        <p:txBody>
          <a:bodyPr wrap="square">
            <a:spAutoFit/>
          </a:bodyPr>
          <a:lstStyle/>
          <a:p>
            <a:pPr algn="r"/>
            <a:r>
              <a:rPr lang="en-GB" sz="1000" b="1">
                <a:solidFill>
                  <a:schemeClr val="tx2"/>
                </a:solidFill>
              </a:rPr>
              <a:t>Wycombe Town</a:t>
            </a:r>
          </a:p>
        </p:txBody>
      </p:sp>
      <p:sp>
        <p:nvSpPr>
          <p:cNvPr id="22" name="TextBox 21">
            <a:extLst>
              <a:ext uri="{FF2B5EF4-FFF2-40B4-BE49-F238E27FC236}">
                <a16:creationId xmlns:a16="http://schemas.microsoft.com/office/drawing/2014/main" id="{03F94DA0-FACC-E951-0887-EAAC8BE470A2}"/>
              </a:ext>
            </a:extLst>
          </p:cNvPr>
          <p:cNvSpPr txBox="1"/>
          <p:nvPr/>
        </p:nvSpPr>
        <p:spPr>
          <a:xfrm>
            <a:off x="4857468" y="2218825"/>
            <a:ext cx="1074828" cy="246221"/>
          </a:xfrm>
          <a:prstGeom prst="rect">
            <a:avLst/>
          </a:prstGeom>
          <a:noFill/>
        </p:spPr>
        <p:txBody>
          <a:bodyPr wrap="square">
            <a:spAutoFit/>
          </a:bodyPr>
          <a:lstStyle/>
          <a:p>
            <a:pPr algn="r"/>
            <a:r>
              <a:rPr lang="en-GB" sz="1000" b="1">
                <a:solidFill>
                  <a:schemeClr val="tx2"/>
                </a:solidFill>
              </a:rPr>
              <a:t>Buckingham</a:t>
            </a:r>
          </a:p>
        </p:txBody>
      </p:sp>
      <p:sp>
        <p:nvSpPr>
          <p:cNvPr id="27" name="Oval 26">
            <a:extLst>
              <a:ext uri="{FF2B5EF4-FFF2-40B4-BE49-F238E27FC236}">
                <a16:creationId xmlns:a16="http://schemas.microsoft.com/office/drawing/2014/main" id="{4345461C-F109-3B83-9E38-97C338F21241}"/>
              </a:ext>
            </a:extLst>
          </p:cNvPr>
          <p:cNvSpPr/>
          <p:nvPr/>
        </p:nvSpPr>
        <p:spPr>
          <a:xfrm>
            <a:off x="4609644" y="3374610"/>
            <a:ext cx="72000" cy="7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34EC425-C98B-A7F8-5AE6-C230916A2A77}"/>
              </a:ext>
            </a:extLst>
          </p:cNvPr>
          <p:cNvSpPr/>
          <p:nvPr/>
        </p:nvSpPr>
        <p:spPr>
          <a:xfrm>
            <a:off x="4340506" y="2545956"/>
            <a:ext cx="72000" cy="72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A216684-2BB8-C728-F4CC-BFFBCB84ABCE}"/>
              </a:ext>
            </a:extLst>
          </p:cNvPr>
          <p:cNvSpPr/>
          <p:nvPr/>
        </p:nvSpPr>
        <p:spPr>
          <a:xfrm>
            <a:off x="6096000" y="1370825"/>
            <a:ext cx="2684075" cy="133390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716A4ED-04AA-4CD4-FF2D-DFEF415F7298}"/>
              </a:ext>
            </a:extLst>
          </p:cNvPr>
          <p:cNvSpPr/>
          <p:nvPr/>
        </p:nvSpPr>
        <p:spPr>
          <a:xfrm>
            <a:off x="2926520" y="4392954"/>
            <a:ext cx="3172882" cy="1516238"/>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000" err="1">
              <a:solidFill>
                <a:schemeClr val="bg1"/>
              </a:solidFill>
            </a:endParaRPr>
          </a:p>
        </p:txBody>
      </p:sp>
      <p:sp>
        <p:nvSpPr>
          <p:cNvPr id="33" name="TextBox 32">
            <a:extLst>
              <a:ext uri="{FF2B5EF4-FFF2-40B4-BE49-F238E27FC236}">
                <a16:creationId xmlns:a16="http://schemas.microsoft.com/office/drawing/2014/main" id="{1126AD7F-C62D-E6C1-EAE3-863EAF2B8ACC}"/>
              </a:ext>
            </a:extLst>
          </p:cNvPr>
          <p:cNvSpPr txBox="1"/>
          <p:nvPr/>
        </p:nvSpPr>
        <p:spPr>
          <a:xfrm>
            <a:off x="920884" y="1586804"/>
            <a:ext cx="1650260" cy="1107996"/>
          </a:xfrm>
          <a:prstGeom prst="rect">
            <a:avLst/>
          </a:prstGeom>
          <a:noFill/>
        </p:spPr>
        <p:txBody>
          <a:bodyPr wrap="square" lIns="0" tIns="0" rIns="0" bIns="0" rtlCol="0">
            <a:spAutoFit/>
          </a:bodyPr>
          <a:lstStyle/>
          <a:p>
            <a:r>
              <a:rPr lang="fr-FR" sz="2400" b="1">
                <a:solidFill>
                  <a:schemeClr val="tx2"/>
                </a:solidFill>
              </a:rPr>
              <a:t>Approx. 23 Patients per m</a:t>
            </a:r>
            <a:r>
              <a:rPr lang="fr-FR" sz="2400" b="1" baseline="30000">
                <a:solidFill>
                  <a:schemeClr val="tx2"/>
                </a:solidFill>
              </a:rPr>
              <a:t>2</a:t>
            </a:r>
            <a:r>
              <a:rPr lang="fr-FR" sz="2400" b="1">
                <a:solidFill>
                  <a:schemeClr val="tx2"/>
                </a:solidFill>
              </a:rPr>
              <a:t> </a:t>
            </a:r>
          </a:p>
        </p:txBody>
      </p:sp>
      <p:sp>
        <p:nvSpPr>
          <p:cNvPr id="34" name="Rectangle 33">
            <a:extLst>
              <a:ext uri="{FF2B5EF4-FFF2-40B4-BE49-F238E27FC236}">
                <a16:creationId xmlns:a16="http://schemas.microsoft.com/office/drawing/2014/main" id="{DEF4C5F3-CAA2-D207-0FA5-9EEF1B757663}"/>
              </a:ext>
            </a:extLst>
          </p:cNvPr>
          <p:cNvSpPr/>
          <p:nvPr/>
        </p:nvSpPr>
        <p:spPr>
          <a:xfrm>
            <a:off x="670984" y="1349377"/>
            <a:ext cx="10876232" cy="4564062"/>
          </a:xfrm>
          <a:prstGeom prst="rect">
            <a:avLst/>
          </a:prstGeom>
          <a:noFill/>
          <a:ln w="1905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000" err="1">
              <a:solidFill>
                <a:schemeClr val="bg1"/>
              </a:solidFill>
            </a:endParaRPr>
          </a:p>
        </p:txBody>
      </p:sp>
      <p:cxnSp>
        <p:nvCxnSpPr>
          <p:cNvPr id="35" name="Straight Connector 34">
            <a:extLst>
              <a:ext uri="{FF2B5EF4-FFF2-40B4-BE49-F238E27FC236}">
                <a16:creationId xmlns:a16="http://schemas.microsoft.com/office/drawing/2014/main" id="{A4B7F743-FEA8-5312-528B-05C952823F66}"/>
              </a:ext>
            </a:extLst>
          </p:cNvPr>
          <p:cNvCxnSpPr>
            <a:cxnSpLocks/>
          </p:cNvCxnSpPr>
          <p:nvPr/>
        </p:nvCxnSpPr>
        <p:spPr>
          <a:xfrm flipH="1">
            <a:off x="678738" y="3005801"/>
            <a:ext cx="2250525" cy="0"/>
          </a:xfrm>
          <a:prstGeom prst="line">
            <a:avLst/>
          </a:prstGeom>
          <a:ln w="19050">
            <a:solidFill>
              <a:srgbClr val="233575"/>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0455F74E-4CBA-C15D-A694-B4556779693C}"/>
              </a:ext>
            </a:extLst>
          </p:cNvPr>
          <p:cNvSpPr/>
          <p:nvPr/>
        </p:nvSpPr>
        <p:spPr>
          <a:xfrm>
            <a:off x="9231357" y="1657786"/>
            <a:ext cx="1883810" cy="19313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70000"/>
              </a:lnSpc>
              <a:spcAft>
                <a:spcPts val="600"/>
              </a:spcAft>
            </a:pPr>
            <a:r>
              <a:rPr lang="en-GB" sz="3600">
                <a:solidFill>
                  <a:schemeClr val="bg1"/>
                </a:solidFill>
                <a:latin typeface="+mj-lt"/>
              </a:rPr>
              <a:t>48</a:t>
            </a:r>
          </a:p>
          <a:p>
            <a:pPr algn="ctr">
              <a:spcAft>
                <a:spcPts val="600"/>
              </a:spcAft>
            </a:pPr>
            <a:r>
              <a:rPr lang="en-GB" sz="1000" b="1">
                <a:solidFill>
                  <a:schemeClr val="bg1"/>
                </a:solidFill>
              </a:rPr>
              <a:t>general practices (formed into 13 PCNs)</a:t>
            </a:r>
          </a:p>
        </p:txBody>
      </p:sp>
      <p:grpSp>
        <p:nvGrpSpPr>
          <p:cNvPr id="37" name="Group 36">
            <a:extLst>
              <a:ext uri="{FF2B5EF4-FFF2-40B4-BE49-F238E27FC236}">
                <a16:creationId xmlns:a16="http://schemas.microsoft.com/office/drawing/2014/main" id="{EC15A1A7-0170-3F32-27E6-96159CA05DB2}"/>
              </a:ext>
            </a:extLst>
          </p:cNvPr>
          <p:cNvGrpSpPr/>
          <p:nvPr/>
        </p:nvGrpSpPr>
        <p:grpSpPr>
          <a:xfrm>
            <a:off x="2929263" y="1339190"/>
            <a:ext cx="5868858" cy="4574250"/>
            <a:chOff x="2929263" y="1339189"/>
            <a:chExt cx="5868858" cy="4911443"/>
          </a:xfrm>
        </p:grpSpPr>
        <p:cxnSp>
          <p:nvCxnSpPr>
            <p:cNvPr id="38" name="Straight Connector 37">
              <a:extLst>
                <a:ext uri="{FF2B5EF4-FFF2-40B4-BE49-F238E27FC236}">
                  <a16:creationId xmlns:a16="http://schemas.microsoft.com/office/drawing/2014/main" id="{01CCC869-6F97-C37E-22FC-DF646557F276}"/>
                </a:ext>
              </a:extLst>
            </p:cNvPr>
            <p:cNvCxnSpPr>
              <a:cxnSpLocks/>
            </p:cNvCxnSpPr>
            <p:nvPr/>
          </p:nvCxnSpPr>
          <p:spPr>
            <a:xfrm>
              <a:off x="2929263" y="1339189"/>
              <a:ext cx="0" cy="4906881"/>
            </a:xfrm>
            <a:prstGeom prst="line">
              <a:avLst/>
            </a:prstGeom>
            <a:ln w="19050">
              <a:solidFill>
                <a:srgbClr val="23357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0BD189E-FC00-E9D6-1BF6-E8EF1E77DB58}"/>
                </a:ext>
              </a:extLst>
            </p:cNvPr>
            <p:cNvCxnSpPr>
              <a:cxnSpLocks/>
            </p:cNvCxnSpPr>
            <p:nvPr/>
          </p:nvCxnSpPr>
          <p:spPr>
            <a:xfrm>
              <a:off x="6093468" y="1366221"/>
              <a:ext cx="3" cy="4883986"/>
            </a:xfrm>
            <a:prstGeom prst="line">
              <a:avLst/>
            </a:prstGeom>
            <a:ln w="19050">
              <a:solidFill>
                <a:srgbClr val="23357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FA48AD0-3930-C9A7-F9A5-D6A4CCF438EA}"/>
                </a:ext>
              </a:extLst>
            </p:cNvPr>
            <p:cNvCxnSpPr>
              <a:cxnSpLocks/>
            </p:cNvCxnSpPr>
            <p:nvPr/>
          </p:nvCxnSpPr>
          <p:spPr>
            <a:xfrm>
              <a:off x="8798121" y="1349376"/>
              <a:ext cx="0" cy="4901256"/>
            </a:xfrm>
            <a:prstGeom prst="line">
              <a:avLst/>
            </a:prstGeom>
            <a:ln w="19050">
              <a:solidFill>
                <a:srgbClr val="233575"/>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A9360595-DCC8-1B20-2BD2-32FD19208D61}"/>
              </a:ext>
            </a:extLst>
          </p:cNvPr>
          <p:cNvCxnSpPr>
            <a:cxnSpLocks/>
          </p:cNvCxnSpPr>
          <p:nvPr/>
        </p:nvCxnSpPr>
        <p:spPr>
          <a:xfrm flipH="1">
            <a:off x="8798121" y="3792233"/>
            <a:ext cx="2745971" cy="0"/>
          </a:xfrm>
          <a:prstGeom prst="line">
            <a:avLst/>
          </a:prstGeom>
          <a:ln w="19050">
            <a:solidFill>
              <a:srgbClr val="23357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7832F67-896A-225F-9770-1DD11153F06F}"/>
              </a:ext>
            </a:extLst>
          </p:cNvPr>
          <p:cNvCxnSpPr>
            <a:cxnSpLocks/>
          </p:cNvCxnSpPr>
          <p:nvPr/>
        </p:nvCxnSpPr>
        <p:spPr>
          <a:xfrm flipH="1">
            <a:off x="6103754" y="2680900"/>
            <a:ext cx="269624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FFE9F67A-B621-8E15-E56E-932BDACF8415}"/>
              </a:ext>
            </a:extLst>
          </p:cNvPr>
          <p:cNvSpPr/>
          <p:nvPr/>
        </p:nvSpPr>
        <p:spPr>
          <a:xfrm>
            <a:off x="6230386" y="1569568"/>
            <a:ext cx="2430820" cy="96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70000"/>
              </a:lnSpc>
            </a:pPr>
            <a:r>
              <a:rPr lang="en-GB" sz="2800" b="1">
                <a:solidFill>
                  <a:schemeClr val="bg1"/>
                </a:solidFill>
                <a:latin typeface="+mj-lt"/>
              </a:rPr>
              <a:t>1/3</a:t>
            </a:r>
          </a:p>
          <a:p>
            <a:pPr>
              <a:lnSpc>
                <a:spcPct val="110000"/>
              </a:lnSpc>
              <a:spcAft>
                <a:spcPts val="600"/>
              </a:spcAft>
            </a:pPr>
            <a:r>
              <a:rPr lang="en-US" sz="1000">
                <a:solidFill>
                  <a:schemeClr val="bg1"/>
                </a:solidFill>
              </a:rPr>
              <a:t>of the estate in converted houses and the majority of the remaining estate in purpose-built buildings generally more than 20 years old. </a:t>
            </a:r>
          </a:p>
        </p:txBody>
      </p:sp>
      <p:sp>
        <p:nvSpPr>
          <p:cNvPr id="57" name="TextBox 56">
            <a:extLst>
              <a:ext uri="{FF2B5EF4-FFF2-40B4-BE49-F238E27FC236}">
                <a16:creationId xmlns:a16="http://schemas.microsoft.com/office/drawing/2014/main" id="{3820526D-FFAF-24C5-C628-7790D0C07531}"/>
              </a:ext>
            </a:extLst>
          </p:cNvPr>
          <p:cNvSpPr txBox="1"/>
          <p:nvPr/>
        </p:nvSpPr>
        <p:spPr>
          <a:xfrm>
            <a:off x="6190628" y="2755939"/>
            <a:ext cx="2368643" cy="833241"/>
          </a:xfrm>
          <a:prstGeom prst="rect">
            <a:avLst/>
          </a:prstGeom>
          <a:noFill/>
        </p:spPr>
        <p:txBody>
          <a:bodyPr wrap="square" lIns="0" tIns="0" rIns="0" bIns="0" rtlCol="0">
            <a:spAutoFit/>
          </a:bodyPr>
          <a:lstStyle/>
          <a:p>
            <a:pPr marR="0" lvl="0" algn="l" defTabSz="914400" rtl="0" eaLnBrk="1" fontAlgn="auto" latinLnBrk="0" hangingPunct="1">
              <a:lnSpc>
                <a:spcPct val="110000"/>
              </a:lnSpc>
              <a:spcBef>
                <a:spcPts val="0"/>
              </a:spcBef>
              <a:spcAft>
                <a:spcPts val="300"/>
              </a:spcAft>
              <a:buClrTx/>
              <a:buSzTx/>
              <a:tabLst/>
              <a:defRPr/>
            </a:pPr>
            <a:r>
              <a:rPr kumimoji="0" lang="en-US" sz="1000" b="1" i="0" u="none" strike="noStrike" kern="1200" cap="none" spc="0" normalizeH="0" baseline="0" noProof="0">
                <a:ln>
                  <a:noFill/>
                </a:ln>
                <a:solidFill>
                  <a:schemeClr val="tx2"/>
                </a:solidFill>
                <a:effectLst/>
                <a:uLnTx/>
                <a:uFillTx/>
                <a:latin typeface="Arial"/>
                <a:ea typeface="+mn-ea"/>
                <a:cs typeface="+mn-cs"/>
              </a:rPr>
              <a:t>Of the 48 practices, there are 84 practice buildings, not including village halls or other such buildings used for occasional sessional clinics, and of these approximately: </a:t>
            </a:r>
          </a:p>
        </p:txBody>
      </p:sp>
      <p:sp>
        <p:nvSpPr>
          <p:cNvPr id="60" name="Rectangle 59">
            <a:extLst>
              <a:ext uri="{FF2B5EF4-FFF2-40B4-BE49-F238E27FC236}">
                <a16:creationId xmlns:a16="http://schemas.microsoft.com/office/drawing/2014/main" id="{9F74D0E8-B7E1-D65C-7745-D2D5FDF63EC4}"/>
              </a:ext>
            </a:extLst>
          </p:cNvPr>
          <p:cNvSpPr/>
          <p:nvPr/>
        </p:nvSpPr>
        <p:spPr>
          <a:xfrm>
            <a:off x="3723285" y="4559841"/>
            <a:ext cx="2017655" cy="494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110000"/>
              </a:lnSpc>
              <a:spcAft>
                <a:spcPts val="600"/>
              </a:spcAft>
            </a:pPr>
            <a:r>
              <a:rPr lang="en-US" sz="1000" b="1">
                <a:solidFill>
                  <a:schemeClr val="tx2"/>
                </a:solidFill>
              </a:rPr>
              <a:t>There are a number of smaller practices with a list size of less than 5,000.</a:t>
            </a:r>
          </a:p>
        </p:txBody>
      </p:sp>
      <p:sp>
        <p:nvSpPr>
          <p:cNvPr id="65" name="Graphic 11" descr="Bank with solid fill">
            <a:extLst>
              <a:ext uri="{FF2B5EF4-FFF2-40B4-BE49-F238E27FC236}">
                <a16:creationId xmlns:a16="http://schemas.microsoft.com/office/drawing/2014/main" id="{9D8EE01A-53B4-CB24-91A3-198079DA93D7}"/>
              </a:ext>
            </a:extLst>
          </p:cNvPr>
          <p:cNvSpPr/>
          <p:nvPr/>
        </p:nvSpPr>
        <p:spPr>
          <a:xfrm>
            <a:off x="8860017" y="4036340"/>
            <a:ext cx="409624" cy="397867"/>
          </a:xfrm>
          <a:custGeom>
            <a:avLst/>
            <a:gdLst>
              <a:gd name="connsiteX0" fmla="*/ 502367 w 553332"/>
              <a:gd name="connsiteY0" fmla="*/ 458683 h 524209"/>
              <a:gd name="connsiteX1" fmla="*/ 502367 w 553332"/>
              <a:gd name="connsiteY1" fmla="*/ 444122 h 524209"/>
              <a:gd name="connsiteX2" fmla="*/ 473245 w 553332"/>
              <a:gd name="connsiteY2" fmla="*/ 444122 h 524209"/>
              <a:gd name="connsiteX3" fmla="*/ 473245 w 553332"/>
              <a:gd name="connsiteY3" fmla="*/ 196579 h 524209"/>
              <a:gd name="connsiteX4" fmla="*/ 502367 w 553332"/>
              <a:gd name="connsiteY4" fmla="*/ 196579 h 524209"/>
              <a:gd name="connsiteX5" fmla="*/ 502367 w 553332"/>
              <a:gd name="connsiteY5" fmla="*/ 182017 h 524209"/>
              <a:gd name="connsiteX6" fmla="*/ 524210 w 553332"/>
              <a:gd name="connsiteY6" fmla="*/ 182017 h 524209"/>
              <a:gd name="connsiteX7" fmla="*/ 524210 w 553332"/>
              <a:gd name="connsiteY7" fmla="*/ 138333 h 524209"/>
              <a:gd name="connsiteX8" fmla="*/ 502367 w 553332"/>
              <a:gd name="connsiteY8" fmla="*/ 138333 h 524209"/>
              <a:gd name="connsiteX9" fmla="*/ 276666 w 553332"/>
              <a:gd name="connsiteY9" fmla="*/ 0 h 524209"/>
              <a:gd name="connsiteX10" fmla="*/ 50965 w 553332"/>
              <a:gd name="connsiteY10" fmla="*/ 138333 h 524209"/>
              <a:gd name="connsiteX11" fmla="*/ 29123 w 553332"/>
              <a:gd name="connsiteY11" fmla="*/ 138333 h 524209"/>
              <a:gd name="connsiteX12" fmla="*/ 29123 w 553332"/>
              <a:gd name="connsiteY12" fmla="*/ 182017 h 524209"/>
              <a:gd name="connsiteX13" fmla="*/ 50965 w 553332"/>
              <a:gd name="connsiteY13" fmla="*/ 182017 h 524209"/>
              <a:gd name="connsiteX14" fmla="*/ 50965 w 553332"/>
              <a:gd name="connsiteY14" fmla="*/ 196579 h 524209"/>
              <a:gd name="connsiteX15" fmla="*/ 80088 w 553332"/>
              <a:gd name="connsiteY15" fmla="*/ 196579 h 524209"/>
              <a:gd name="connsiteX16" fmla="*/ 80088 w 553332"/>
              <a:gd name="connsiteY16" fmla="*/ 444122 h 524209"/>
              <a:gd name="connsiteX17" fmla="*/ 50965 w 553332"/>
              <a:gd name="connsiteY17" fmla="*/ 444122 h 524209"/>
              <a:gd name="connsiteX18" fmla="*/ 50965 w 553332"/>
              <a:gd name="connsiteY18" fmla="*/ 458683 h 524209"/>
              <a:gd name="connsiteX19" fmla="*/ 0 w 553332"/>
              <a:gd name="connsiteY19" fmla="*/ 495087 h 524209"/>
              <a:gd name="connsiteX20" fmla="*/ 0 w 553332"/>
              <a:gd name="connsiteY20" fmla="*/ 524210 h 524209"/>
              <a:gd name="connsiteX21" fmla="*/ 276666 w 553332"/>
              <a:gd name="connsiteY21" fmla="*/ 524210 h 524209"/>
              <a:gd name="connsiteX22" fmla="*/ 553332 w 553332"/>
              <a:gd name="connsiteY22" fmla="*/ 524210 h 524209"/>
              <a:gd name="connsiteX23" fmla="*/ 553332 w 553332"/>
              <a:gd name="connsiteY23" fmla="*/ 495087 h 524209"/>
              <a:gd name="connsiteX24" fmla="*/ 502367 w 553332"/>
              <a:gd name="connsiteY24" fmla="*/ 458683 h 524209"/>
              <a:gd name="connsiteX25" fmla="*/ 167456 w 553332"/>
              <a:gd name="connsiteY25" fmla="*/ 444122 h 524209"/>
              <a:gd name="connsiteX26" fmla="*/ 123772 w 553332"/>
              <a:gd name="connsiteY26" fmla="*/ 444122 h 524209"/>
              <a:gd name="connsiteX27" fmla="*/ 123772 w 553332"/>
              <a:gd name="connsiteY27" fmla="*/ 196579 h 524209"/>
              <a:gd name="connsiteX28" fmla="*/ 167456 w 553332"/>
              <a:gd name="connsiteY28" fmla="*/ 196579 h 524209"/>
              <a:gd name="connsiteX29" fmla="*/ 167456 w 553332"/>
              <a:gd name="connsiteY29" fmla="*/ 444122 h 524209"/>
              <a:gd name="connsiteX30" fmla="*/ 254824 w 553332"/>
              <a:gd name="connsiteY30" fmla="*/ 444122 h 524209"/>
              <a:gd name="connsiteX31" fmla="*/ 211140 w 553332"/>
              <a:gd name="connsiteY31" fmla="*/ 444122 h 524209"/>
              <a:gd name="connsiteX32" fmla="*/ 211140 w 553332"/>
              <a:gd name="connsiteY32" fmla="*/ 196579 h 524209"/>
              <a:gd name="connsiteX33" fmla="*/ 254824 w 553332"/>
              <a:gd name="connsiteY33" fmla="*/ 196579 h 524209"/>
              <a:gd name="connsiteX34" fmla="*/ 254824 w 553332"/>
              <a:gd name="connsiteY34" fmla="*/ 444122 h 524209"/>
              <a:gd name="connsiteX35" fmla="*/ 269385 w 553332"/>
              <a:gd name="connsiteY35" fmla="*/ 123772 h 524209"/>
              <a:gd name="connsiteX36" fmla="*/ 240263 w 553332"/>
              <a:gd name="connsiteY36" fmla="*/ 94649 h 524209"/>
              <a:gd name="connsiteX37" fmla="*/ 269385 w 553332"/>
              <a:gd name="connsiteY37" fmla="*/ 65526 h 524209"/>
              <a:gd name="connsiteX38" fmla="*/ 298508 w 553332"/>
              <a:gd name="connsiteY38" fmla="*/ 94649 h 524209"/>
              <a:gd name="connsiteX39" fmla="*/ 269385 w 553332"/>
              <a:gd name="connsiteY39" fmla="*/ 123772 h 524209"/>
              <a:gd name="connsiteX40" fmla="*/ 342192 w 553332"/>
              <a:gd name="connsiteY40" fmla="*/ 444122 h 524209"/>
              <a:gd name="connsiteX41" fmla="*/ 298508 w 553332"/>
              <a:gd name="connsiteY41" fmla="*/ 444122 h 524209"/>
              <a:gd name="connsiteX42" fmla="*/ 298508 w 553332"/>
              <a:gd name="connsiteY42" fmla="*/ 196579 h 524209"/>
              <a:gd name="connsiteX43" fmla="*/ 342192 w 553332"/>
              <a:gd name="connsiteY43" fmla="*/ 196579 h 524209"/>
              <a:gd name="connsiteX44" fmla="*/ 342192 w 553332"/>
              <a:gd name="connsiteY44" fmla="*/ 444122 h 524209"/>
              <a:gd name="connsiteX45" fmla="*/ 429561 w 553332"/>
              <a:gd name="connsiteY45" fmla="*/ 444122 h 524209"/>
              <a:gd name="connsiteX46" fmla="*/ 385876 w 553332"/>
              <a:gd name="connsiteY46" fmla="*/ 444122 h 524209"/>
              <a:gd name="connsiteX47" fmla="*/ 385876 w 553332"/>
              <a:gd name="connsiteY47" fmla="*/ 196579 h 524209"/>
              <a:gd name="connsiteX48" fmla="*/ 429561 w 553332"/>
              <a:gd name="connsiteY48" fmla="*/ 196579 h 524209"/>
              <a:gd name="connsiteX49" fmla="*/ 429561 w 553332"/>
              <a:gd name="connsiteY49" fmla="*/ 444122 h 52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53332" h="524209">
                <a:moveTo>
                  <a:pt x="502367" y="458683"/>
                </a:moveTo>
                <a:lnTo>
                  <a:pt x="502367" y="444122"/>
                </a:lnTo>
                <a:lnTo>
                  <a:pt x="473245" y="444122"/>
                </a:lnTo>
                <a:lnTo>
                  <a:pt x="473245" y="196579"/>
                </a:lnTo>
                <a:lnTo>
                  <a:pt x="502367" y="196579"/>
                </a:lnTo>
                <a:lnTo>
                  <a:pt x="502367" y="182017"/>
                </a:lnTo>
                <a:lnTo>
                  <a:pt x="524210" y="182017"/>
                </a:lnTo>
                <a:lnTo>
                  <a:pt x="524210" y="138333"/>
                </a:lnTo>
                <a:lnTo>
                  <a:pt x="502367" y="138333"/>
                </a:lnTo>
                <a:lnTo>
                  <a:pt x="276666" y="0"/>
                </a:lnTo>
                <a:lnTo>
                  <a:pt x="50965" y="138333"/>
                </a:lnTo>
                <a:lnTo>
                  <a:pt x="29123" y="138333"/>
                </a:lnTo>
                <a:lnTo>
                  <a:pt x="29123" y="182017"/>
                </a:lnTo>
                <a:lnTo>
                  <a:pt x="50965" y="182017"/>
                </a:lnTo>
                <a:lnTo>
                  <a:pt x="50965" y="196579"/>
                </a:lnTo>
                <a:lnTo>
                  <a:pt x="80088" y="196579"/>
                </a:lnTo>
                <a:lnTo>
                  <a:pt x="80088" y="444122"/>
                </a:lnTo>
                <a:lnTo>
                  <a:pt x="50965" y="444122"/>
                </a:lnTo>
                <a:lnTo>
                  <a:pt x="50965" y="458683"/>
                </a:lnTo>
                <a:lnTo>
                  <a:pt x="0" y="495087"/>
                </a:lnTo>
                <a:lnTo>
                  <a:pt x="0" y="524210"/>
                </a:lnTo>
                <a:lnTo>
                  <a:pt x="276666" y="524210"/>
                </a:lnTo>
                <a:lnTo>
                  <a:pt x="553332" y="524210"/>
                </a:lnTo>
                <a:lnTo>
                  <a:pt x="553332" y="495087"/>
                </a:lnTo>
                <a:lnTo>
                  <a:pt x="502367" y="458683"/>
                </a:lnTo>
                <a:close/>
                <a:moveTo>
                  <a:pt x="167456" y="444122"/>
                </a:moveTo>
                <a:lnTo>
                  <a:pt x="123772" y="444122"/>
                </a:lnTo>
                <a:lnTo>
                  <a:pt x="123772" y="196579"/>
                </a:lnTo>
                <a:lnTo>
                  <a:pt x="167456" y="196579"/>
                </a:lnTo>
                <a:lnTo>
                  <a:pt x="167456" y="444122"/>
                </a:lnTo>
                <a:close/>
                <a:moveTo>
                  <a:pt x="254824" y="444122"/>
                </a:moveTo>
                <a:lnTo>
                  <a:pt x="211140" y="444122"/>
                </a:lnTo>
                <a:lnTo>
                  <a:pt x="211140" y="196579"/>
                </a:lnTo>
                <a:lnTo>
                  <a:pt x="254824" y="196579"/>
                </a:lnTo>
                <a:lnTo>
                  <a:pt x="254824" y="444122"/>
                </a:lnTo>
                <a:close/>
                <a:moveTo>
                  <a:pt x="269385" y="123772"/>
                </a:moveTo>
                <a:cubicBezTo>
                  <a:pt x="253368" y="123772"/>
                  <a:pt x="240263" y="110666"/>
                  <a:pt x="240263" y="94649"/>
                </a:cubicBezTo>
                <a:cubicBezTo>
                  <a:pt x="240263" y="78631"/>
                  <a:pt x="253368" y="65526"/>
                  <a:pt x="269385" y="65526"/>
                </a:cubicBezTo>
                <a:cubicBezTo>
                  <a:pt x="285403" y="65526"/>
                  <a:pt x="298508" y="78631"/>
                  <a:pt x="298508" y="94649"/>
                </a:cubicBezTo>
                <a:cubicBezTo>
                  <a:pt x="298508" y="110666"/>
                  <a:pt x="285403" y="123772"/>
                  <a:pt x="269385" y="123772"/>
                </a:cubicBezTo>
                <a:close/>
                <a:moveTo>
                  <a:pt x="342192" y="444122"/>
                </a:moveTo>
                <a:lnTo>
                  <a:pt x="298508" y="444122"/>
                </a:lnTo>
                <a:lnTo>
                  <a:pt x="298508" y="196579"/>
                </a:lnTo>
                <a:lnTo>
                  <a:pt x="342192" y="196579"/>
                </a:lnTo>
                <a:lnTo>
                  <a:pt x="342192" y="444122"/>
                </a:lnTo>
                <a:close/>
                <a:moveTo>
                  <a:pt x="429561" y="444122"/>
                </a:moveTo>
                <a:lnTo>
                  <a:pt x="385876" y="444122"/>
                </a:lnTo>
                <a:lnTo>
                  <a:pt x="385876" y="196579"/>
                </a:lnTo>
                <a:lnTo>
                  <a:pt x="429561" y="196579"/>
                </a:lnTo>
                <a:lnTo>
                  <a:pt x="429561" y="444122"/>
                </a:lnTo>
                <a:close/>
              </a:path>
            </a:pathLst>
          </a:custGeom>
          <a:solidFill>
            <a:schemeClr val="accent3"/>
          </a:solidFill>
          <a:ln w="7243" cap="flat">
            <a:noFill/>
            <a:prstDash val="solid"/>
            <a:miter/>
          </a:ln>
        </p:spPr>
        <p:txBody>
          <a:bodyPr rtlCol="0" anchor="ctr"/>
          <a:lstStyle/>
          <a:p>
            <a:endParaRPr lang="en-US" sz="1050"/>
          </a:p>
        </p:txBody>
      </p:sp>
      <p:sp>
        <p:nvSpPr>
          <p:cNvPr id="71" name="TextBox 70">
            <a:extLst>
              <a:ext uri="{FF2B5EF4-FFF2-40B4-BE49-F238E27FC236}">
                <a16:creationId xmlns:a16="http://schemas.microsoft.com/office/drawing/2014/main" id="{3ABE7632-4EF8-DDD4-8BD0-B7857A9EAE6F}"/>
              </a:ext>
            </a:extLst>
          </p:cNvPr>
          <p:cNvSpPr txBox="1"/>
          <p:nvPr/>
        </p:nvSpPr>
        <p:spPr>
          <a:xfrm>
            <a:off x="6201177" y="5615333"/>
            <a:ext cx="2510334" cy="246221"/>
          </a:xfrm>
          <a:prstGeom prst="rect">
            <a:avLst/>
          </a:prstGeom>
          <a:noFill/>
        </p:spPr>
        <p:txBody>
          <a:bodyPr wrap="square" lIns="0" tIns="0" rIns="0" bIns="0">
            <a:spAutoFit/>
          </a:bodyPr>
          <a:lstStyle/>
          <a:p>
            <a:r>
              <a:rPr lang="en-US" sz="800" i="1">
                <a:solidFill>
                  <a:schemeClr val="tx2"/>
                </a:solidFill>
              </a:rPr>
              <a:t>*approximately 50% of the purpose-built surgeries being more than 20 years old </a:t>
            </a:r>
          </a:p>
        </p:txBody>
      </p:sp>
      <p:sp>
        <p:nvSpPr>
          <p:cNvPr id="73" name="Rectangle 72">
            <a:extLst>
              <a:ext uri="{FF2B5EF4-FFF2-40B4-BE49-F238E27FC236}">
                <a16:creationId xmlns:a16="http://schemas.microsoft.com/office/drawing/2014/main" id="{8A147D46-EECF-133C-09FF-870EE5CD1A3B}"/>
              </a:ext>
            </a:extLst>
          </p:cNvPr>
          <p:cNvSpPr/>
          <p:nvPr/>
        </p:nvSpPr>
        <p:spPr>
          <a:xfrm>
            <a:off x="3723285" y="5309705"/>
            <a:ext cx="2268408" cy="325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110000"/>
              </a:lnSpc>
              <a:spcAft>
                <a:spcPts val="600"/>
              </a:spcAft>
            </a:pPr>
            <a:r>
              <a:rPr lang="en-US" sz="1000" b="1">
                <a:solidFill>
                  <a:schemeClr val="tx2"/>
                </a:solidFill>
              </a:rPr>
              <a:t>There are a number of lease expiry dates within the next five years. </a:t>
            </a:r>
          </a:p>
        </p:txBody>
      </p:sp>
      <p:pic>
        <p:nvPicPr>
          <p:cNvPr id="76" name="Graphic 75" descr="Schoolhouse with solid fill">
            <a:extLst>
              <a:ext uri="{FF2B5EF4-FFF2-40B4-BE49-F238E27FC236}">
                <a16:creationId xmlns:a16="http://schemas.microsoft.com/office/drawing/2014/main" id="{A0F2E3A5-48A0-11F9-ED61-D2398E6BCA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3667" y="5127543"/>
            <a:ext cx="504000" cy="516731"/>
          </a:xfrm>
          <a:prstGeom prst="rect">
            <a:avLst/>
          </a:prstGeom>
        </p:spPr>
      </p:pic>
      <p:pic>
        <p:nvPicPr>
          <p:cNvPr id="78" name="Graphic 77" descr="Users outline">
            <a:extLst>
              <a:ext uri="{FF2B5EF4-FFF2-40B4-BE49-F238E27FC236}">
                <a16:creationId xmlns:a16="http://schemas.microsoft.com/office/drawing/2014/main" id="{DCCC7759-F272-2716-B9E0-BFE338ADB1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11840" y="4470545"/>
            <a:ext cx="504000" cy="516731"/>
          </a:xfrm>
          <a:prstGeom prst="rect">
            <a:avLst/>
          </a:prstGeom>
        </p:spPr>
      </p:pic>
      <p:sp>
        <p:nvSpPr>
          <p:cNvPr id="80" name="TextBox 79">
            <a:extLst>
              <a:ext uri="{FF2B5EF4-FFF2-40B4-BE49-F238E27FC236}">
                <a16:creationId xmlns:a16="http://schemas.microsoft.com/office/drawing/2014/main" id="{8C0DC367-A098-A084-0DFE-75A8E47BEEDD}"/>
              </a:ext>
            </a:extLst>
          </p:cNvPr>
          <p:cNvSpPr txBox="1"/>
          <p:nvPr/>
        </p:nvSpPr>
        <p:spPr>
          <a:xfrm>
            <a:off x="2981804" y="1405162"/>
            <a:ext cx="3067223" cy="553998"/>
          </a:xfrm>
          <a:prstGeom prst="rect">
            <a:avLst/>
          </a:prstGeom>
          <a:noFill/>
        </p:spPr>
        <p:txBody>
          <a:bodyPr wrap="square">
            <a:spAutoFit/>
          </a:bodyPr>
          <a:lstStyle/>
          <a:p>
            <a:r>
              <a:rPr lang="en-US" sz="1000" b="1">
                <a:solidFill>
                  <a:schemeClr val="tx2"/>
                </a:solidFill>
              </a:rPr>
              <a:t>The key areas for developments due to the expanding housing growth and subsequent population rise</a:t>
            </a:r>
          </a:p>
        </p:txBody>
      </p:sp>
      <p:sp>
        <p:nvSpPr>
          <p:cNvPr id="90" name="TextBox 89">
            <a:extLst>
              <a:ext uri="{FF2B5EF4-FFF2-40B4-BE49-F238E27FC236}">
                <a16:creationId xmlns:a16="http://schemas.microsoft.com/office/drawing/2014/main" id="{D1CB2392-CF94-162E-B35A-61C3526601EB}"/>
              </a:ext>
            </a:extLst>
          </p:cNvPr>
          <p:cNvSpPr txBox="1"/>
          <p:nvPr/>
        </p:nvSpPr>
        <p:spPr>
          <a:xfrm>
            <a:off x="8703777" y="5983212"/>
            <a:ext cx="2840521" cy="138499"/>
          </a:xfrm>
          <a:prstGeom prst="rect">
            <a:avLst/>
          </a:prstGeom>
          <a:noFill/>
        </p:spPr>
        <p:txBody>
          <a:bodyPr wrap="none" lIns="0" tIns="0" rIns="0" bIns="0" rtlCol="0">
            <a:spAutoFit/>
          </a:bodyPr>
          <a:lstStyle/>
          <a:p>
            <a:pPr algn="r"/>
            <a:r>
              <a:rPr lang="en-US" sz="900"/>
              <a:t>Buckinghamshire Primary Care Estates Strategy (2021)</a:t>
            </a:r>
          </a:p>
        </p:txBody>
      </p:sp>
      <p:sp>
        <p:nvSpPr>
          <p:cNvPr id="5" name="Rectangle: Top Corners Rounded 4">
            <a:extLst>
              <a:ext uri="{FF2B5EF4-FFF2-40B4-BE49-F238E27FC236}">
                <a16:creationId xmlns:a16="http://schemas.microsoft.com/office/drawing/2014/main" id="{286399A6-C57D-7263-92B0-CA6C5BFE283D}"/>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 name="TextBox 7">
            <a:extLst>
              <a:ext uri="{FF2B5EF4-FFF2-40B4-BE49-F238E27FC236}">
                <a16:creationId xmlns:a16="http://schemas.microsoft.com/office/drawing/2014/main" id="{E983C7FD-B538-9B5A-1F7D-7FEC6595E04E}"/>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0" name="Rectangle: Top Corners Rounded 9">
            <a:extLst>
              <a:ext uri="{FF2B5EF4-FFF2-40B4-BE49-F238E27FC236}">
                <a16:creationId xmlns:a16="http://schemas.microsoft.com/office/drawing/2014/main" id="{2A180D29-01C8-327C-C73A-B3D0FB4ECD63}"/>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2" name="Rectangle: Top Corners Rounded 11">
            <a:extLst>
              <a:ext uri="{FF2B5EF4-FFF2-40B4-BE49-F238E27FC236}">
                <a16:creationId xmlns:a16="http://schemas.microsoft.com/office/drawing/2014/main" id="{1F800618-287F-A141-19B1-E5D49A3FF037}"/>
              </a:ext>
            </a:extLst>
          </p:cNvPr>
          <p:cNvSpPr/>
          <p:nvPr/>
        </p:nvSpPr>
        <p:spPr>
          <a:xfrm rot="10800000">
            <a:off x="1738510"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4" name="TextBox 13">
            <a:extLst>
              <a:ext uri="{FF2B5EF4-FFF2-40B4-BE49-F238E27FC236}">
                <a16:creationId xmlns:a16="http://schemas.microsoft.com/office/drawing/2014/main" id="{119F825C-D60C-E692-B8BF-CF024B29756A}"/>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0" name="TextBox 19">
            <a:extLst>
              <a:ext uri="{FF2B5EF4-FFF2-40B4-BE49-F238E27FC236}">
                <a16:creationId xmlns:a16="http://schemas.microsoft.com/office/drawing/2014/main" id="{26E8F41B-C824-3912-E005-D5B025F82B4E}"/>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4" name="Rectangle: Top Corners Rounded 23">
            <a:extLst>
              <a:ext uri="{FF2B5EF4-FFF2-40B4-BE49-F238E27FC236}">
                <a16:creationId xmlns:a16="http://schemas.microsoft.com/office/drawing/2014/main" id="{4302E076-E383-3FFD-0DD9-91E618984565}"/>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B54FABEB-A79F-BAC9-B904-1011B1947BC5}"/>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3" name="Rectangle: Top Corners Rounded 42">
            <a:extLst>
              <a:ext uri="{FF2B5EF4-FFF2-40B4-BE49-F238E27FC236}">
                <a16:creationId xmlns:a16="http://schemas.microsoft.com/office/drawing/2014/main" id="{9D3AA8D1-C7EB-BA9C-6861-9863256C9FD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5" name="TextBox 44">
            <a:extLst>
              <a:ext uri="{FF2B5EF4-FFF2-40B4-BE49-F238E27FC236}">
                <a16:creationId xmlns:a16="http://schemas.microsoft.com/office/drawing/2014/main" id="{F33F6162-62EC-827D-3946-66C4732177CC}"/>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7" name="TextBox 46">
            <a:extLst>
              <a:ext uri="{FF2B5EF4-FFF2-40B4-BE49-F238E27FC236}">
                <a16:creationId xmlns:a16="http://schemas.microsoft.com/office/drawing/2014/main" id="{B115E4A6-1CAD-4D06-3E28-3BA6992D0070}"/>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54" name="TextBox 53">
            <a:extLst>
              <a:ext uri="{FF2B5EF4-FFF2-40B4-BE49-F238E27FC236}">
                <a16:creationId xmlns:a16="http://schemas.microsoft.com/office/drawing/2014/main" id="{F1A5DE1B-A23F-7F04-87B5-596E9C881F6A}"/>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8" name="Rectangle: Top Corners Rounded 57">
            <a:extLst>
              <a:ext uri="{FF2B5EF4-FFF2-40B4-BE49-F238E27FC236}">
                <a16:creationId xmlns:a16="http://schemas.microsoft.com/office/drawing/2014/main" id="{21975A3E-97F6-207E-4F37-ED194AE14849}"/>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3" name="TextBox 62">
            <a:extLst>
              <a:ext uri="{FF2B5EF4-FFF2-40B4-BE49-F238E27FC236}">
                <a16:creationId xmlns:a16="http://schemas.microsoft.com/office/drawing/2014/main" id="{4D6C27B5-7887-6E0F-0068-D0BFAA6FE45D}"/>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9" name="Title 40">
            <a:extLst>
              <a:ext uri="{FF2B5EF4-FFF2-40B4-BE49-F238E27FC236}">
                <a16:creationId xmlns:a16="http://schemas.microsoft.com/office/drawing/2014/main" id="{EA60FCAC-DA79-2D18-ADBD-90D236407792}"/>
              </a:ext>
            </a:extLst>
          </p:cNvPr>
          <p:cNvSpPr>
            <a:spLocks noGrp="1"/>
          </p:cNvSpPr>
          <p:nvPr>
            <p:ph type="title"/>
          </p:nvPr>
        </p:nvSpPr>
        <p:spPr>
          <a:xfrm>
            <a:off x="670984" y="596900"/>
            <a:ext cx="10881254" cy="777876"/>
          </a:xfrm>
        </p:spPr>
        <p:txBody>
          <a:bodyPr/>
          <a:lstStyle/>
          <a:p>
            <a:r>
              <a:rPr lang="en-GB" sz="2300">
                <a:cs typeface="Arial"/>
              </a:rPr>
              <a:t>Current estates landscape: Buckinghamshire (2021) </a:t>
            </a:r>
          </a:p>
        </p:txBody>
      </p:sp>
    </p:spTree>
    <p:extLst>
      <p:ext uri="{BB962C8B-B14F-4D97-AF65-F5344CB8AC3E}">
        <p14:creationId xmlns:p14="http://schemas.microsoft.com/office/powerpoint/2010/main" val="4272015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853A9-A0DE-1611-C083-3AB903AB0C8E}"/>
              </a:ext>
            </a:extLst>
          </p:cNvPr>
          <p:cNvSpPr>
            <a:spLocks noGrp="1"/>
          </p:cNvSpPr>
          <p:nvPr>
            <p:ph type="title"/>
          </p:nvPr>
        </p:nvSpPr>
        <p:spPr>
          <a:xfrm>
            <a:off x="670984" y="792480"/>
            <a:ext cx="10881254" cy="582296"/>
          </a:xfrm>
        </p:spPr>
        <p:txBody>
          <a:bodyPr/>
          <a:lstStyle/>
          <a:p>
            <a:r>
              <a:rPr lang="en-GB"/>
              <a:t>Funding constraints make it difficult to improve the primary care estate</a:t>
            </a:r>
          </a:p>
        </p:txBody>
      </p:sp>
      <p:sp>
        <p:nvSpPr>
          <p:cNvPr id="3" name="Rectangle 2">
            <a:extLst>
              <a:ext uri="{FF2B5EF4-FFF2-40B4-BE49-F238E27FC236}">
                <a16:creationId xmlns:a16="http://schemas.microsoft.com/office/drawing/2014/main" id="{0855A6E2-B958-6FD7-ED1C-D1D694FF9707}"/>
              </a:ext>
            </a:extLst>
          </p:cNvPr>
          <p:cNvSpPr/>
          <p:nvPr/>
        </p:nvSpPr>
        <p:spPr>
          <a:xfrm>
            <a:off x="700912" y="1607796"/>
            <a:ext cx="10876233" cy="3463044"/>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600"/>
              </a:spcAft>
              <a:buClrTx/>
              <a:buSzTx/>
              <a:buFontTx/>
              <a:buNone/>
              <a:tabLst/>
              <a:defRPr/>
            </a:pPr>
            <a:r>
              <a:rPr lang="en-GB" sz="1100" b="1">
                <a:solidFill>
                  <a:prstClr val="black"/>
                </a:solidFill>
                <a:latin typeface="Arial" panose="020B0604020202020204" pitchFamily="34" charset="0"/>
                <a:cs typeface="Arial" panose="020B0604020202020204" pitchFamily="34" charset="0"/>
              </a:rPr>
              <a:t>Funding the development of Primary Care (General Practice) est</a:t>
            </a:r>
            <a:r>
              <a:rPr lang="en-GB" sz="1100" b="1">
                <a:solidFill>
                  <a:prstClr val="black"/>
                </a:solidFill>
              </a:rPr>
              <a:t>ate</a:t>
            </a:r>
            <a:endParaRPr kumimoji="0" lang="en-GB" sz="1100" b="0" i="0" u="none" strike="noStrike" kern="0" cap="none" spc="0" normalizeH="0" baseline="0" noProof="0">
              <a:ln>
                <a:noFill/>
              </a:ln>
              <a:solidFill>
                <a:prstClr val="black"/>
              </a:solidFill>
              <a:effectLst/>
              <a:uLnTx/>
              <a:uFillTx/>
              <a:latin typeface="Arial"/>
              <a:ea typeface="+mn-ea"/>
              <a:cs typeface="+mn-cs"/>
            </a:endParaRPr>
          </a:p>
          <a:p>
            <a:pPr marL="0" marR="0" lvl="0" indent="0" algn="l" defTabSz="914400" eaLnBrk="1" fontAlgn="auto" latinLnBrk="0" hangingPunct="1">
              <a:lnSpc>
                <a:spcPct val="100000"/>
              </a:lnSpc>
              <a:spcBef>
                <a:spcPts val="0"/>
              </a:spcBef>
              <a:spcAft>
                <a:spcPts val="60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a:ea typeface="+mn-ea"/>
                <a:cs typeface="+mn-cs"/>
              </a:rPr>
              <a:t>The ICB does not hold capital funding to invest in general practice properties.  Any development therefore needs to be subject to a bid to NHS England, funded through developers' contributions or through rent reimbursement.  The revenue consequences of new buildings are funded through the delegated primary medical services budget which does not take account of expected population growth.</a:t>
            </a:r>
            <a:endParaRPr lang="en-GB" sz="1000">
              <a:solidFill>
                <a:prstClr val="black"/>
              </a:solidFill>
              <a:latin typeface="Arial"/>
              <a:ea typeface="+mn-ea"/>
              <a:cs typeface="+mn-cs"/>
            </a:endParaRPr>
          </a:p>
          <a:p>
            <a:pPr algn="l">
              <a:spcAft>
                <a:spcPts val="600"/>
              </a:spcAft>
              <a:defRPr/>
            </a:pPr>
            <a:r>
              <a:rPr lang="en-GB" sz="1100" b="1">
                <a:solidFill>
                  <a:prstClr val="black"/>
                </a:solidFill>
                <a:latin typeface="Arial"/>
                <a:ea typeface="+mn-ea"/>
                <a:cs typeface="+mn-cs"/>
              </a:rPr>
              <a:t>Development of new Primary Care estate</a:t>
            </a:r>
          </a:p>
          <a:p>
            <a:pPr algn="l">
              <a:spcAft>
                <a:spcPts val="600"/>
              </a:spcAft>
              <a:defRPr/>
            </a:pPr>
            <a:r>
              <a:rPr lang="en-GB" sz="1000">
                <a:solidFill>
                  <a:prstClr val="black"/>
                </a:solidFill>
                <a:latin typeface="Arial"/>
                <a:ea typeface="+mn-ea"/>
                <a:cs typeface="+mn-cs"/>
              </a:rPr>
              <a:t>Funding new Primary Care estate has also been fraught with issues. When building new GP surgeries, building companies require assurance that they will get a good rent for the space, and that rent is guaranteed over a long period of time (normally 25 years) - they need to be sure that furbishing it to NHS requirements is worth the investment. However, this approach can pose number of issues, examples of which have been seen in Bicester and Didcot:</a:t>
            </a:r>
          </a:p>
          <a:p>
            <a:pPr marL="180000" indent="-180000" algn="l">
              <a:spcAft>
                <a:spcPts val="600"/>
              </a:spcAft>
              <a:buFont typeface="+mj-lt"/>
              <a:buAutoNum type="arabicPeriod"/>
              <a:defRPr/>
            </a:pPr>
            <a:r>
              <a:rPr lang="en-GB" sz="1000" b="1">
                <a:solidFill>
                  <a:prstClr val="black"/>
                </a:solidFill>
                <a:latin typeface="Arial"/>
                <a:ea typeface="+mn-ea"/>
                <a:cs typeface="+mn-cs"/>
              </a:rPr>
              <a:t>Length of lease: </a:t>
            </a:r>
            <a:r>
              <a:rPr lang="en-GB" sz="1000">
                <a:solidFill>
                  <a:prstClr val="black"/>
                </a:solidFill>
                <a:latin typeface="Arial"/>
                <a:ea typeface="+mn-ea"/>
                <a:cs typeface="+mn-cs"/>
              </a:rPr>
              <a:t>the current partnership model </a:t>
            </a:r>
            <a:r>
              <a:rPr lang="en-GB" sz="1000">
                <a:solidFill>
                  <a:prstClr val="black"/>
                </a:solidFill>
                <a:latin typeface="Arial"/>
              </a:rPr>
              <a:t>can</a:t>
            </a:r>
            <a:r>
              <a:rPr lang="en-GB" sz="1000">
                <a:solidFill>
                  <a:prstClr val="black"/>
                </a:solidFill>
                <a:latin typeface="Arial"/>
                <a:ea typeface="+mn-ea"/>
                <a:cs typeface="+mn-cs"/>
              </a:rPr>
              <a:t> make it too financially risky for practices to sign up to leases that are longer than 5-10 years. This is not long enough for the building contractors / owners</a:t>
            </a:r>
            <a:r>
              <a:rPr lang="en-GB" sz="1000">
                <a:solidFill>
                  <a:prstClr val="black"/>
                </a:solidFill>
                <a:latin typeface="Arial"/>
              </a:rPr>
              <a:t> to receive a return on their investment to create a new building</a:t>
            </a:r>
            <a:endParaRPr lang="en-GB" sz="1000">
              <a:solidFill>
                <a:prstClr val="black"/>
              </a:solidFill>
              <a:latin typeface="Arial"/>
              <a:ea typeface="+mn-ea"/>
              <a:cs typeface="+mn-cs"/>
            </a:endParaRPr>
          </a:p>
          <a:p>
            <a:pPr marL="180000" indent="-180000" algn="l">
              <a:spcAft>
                <a:spcPts val="600"/>
              </a:spcAft>
              <a:buFont typeface="+mj-lt"/>
              <a:buAutoNum type="arabicPeriod"/>
              <a:defRPr/>
            </a:pPr>
            <a:r>
              <a:rPr lang="en-GB" sz="1000" b="1">
                <a:solidFill>
                  <a:prstClr val="black"/>
                </a:solidFill>
                <a:latin typeface="Arial"/>
              </a:rPr>
              <a:t>Reimbursement Rate: </a:t>
            </a:r>
            <a:r>
              <a:rPr lang="en-GB" sz="1000">
                <a:solidFill>
                  <a:prstClr val="black"/>
                </a:solidFill>
                <a:latin typeface="Arial"/>
              </a:rPr>
              <a:t>The reimbursement rent as determined by the District Valuer is often too low to secure the use of new estate for NHS purposes.</a:t>
            </a:r>
          </a:p>
          <a:p>
            <a:pPr marL="180000" indent="-180000" algn="l">
              <a:spcAft>
                <a:spcPts val="600"/>
              </a:spcAft>
              <a:buFont typeface="+mj-lt"/>
              <a:buAutoNum type="arabicPeriod"/>
              <a:defRPr/>
            </a:pPr>
            <a:r>
              <a:rPr lang="en-GB" sz="1000" b="1">
                <a:solidFill>
                  <a:prstClr val="black"/>
                </a:solidFill>
                <a:latin typeface="Arial"/>
              </a:rPr>
              <a:t>Local Authority Property transactional rules </a:t>
            </a:r>
            <a:r>
              <a:rPr lang="en-GB" sz="1000">
                <a:solidFill>
                  <a:prstClr val="black"/>
                </a:solidFill>
                <a:latin typeface="Arial"/>
              </a:rPr>
              <a:t>Even if the NHS was to make an exception and agree to fund NHS premises in conjunction with Local Authorities, such Authorities have rules around “best value” when disposing of that real estate (whether leasehold or freehold), even if it was gifted to them through developers' contributions. Thus for example, a site gifted to a Local Authority under a Section 106 Agreement for Health infrastructure development, cannot then be transferred across to the NHS at nil value either directly or indirectly (if the Local Authority was to act as a developer of the premises) </a:t>
            </a:r>
          </a:p>
          <a:p>
            <a:pPr marL="180000" indent="-180000" algn="l">
              <a:spcAft>
                <a:spcPts val="600"/>
              </a:spcAft>
              <a:buFont typeface="+mj-lt"/>
              <a:buAutoNum type="arabicPeriod"/>
              <a:defRPr/>
            </a:pPr>
            <a:r>
              <a:rPr lang="en-GB" sz="1000" b="1">
                <a:solidFill>
                  <a:prstClr val="black"/>
                </a:solidFill>
                <a:latin typeface="Arial"/>
                <a:ea typeface="+mn-ea"/>
                <a:cs typeface="+mn-cs"/>
              </a:rPr>
              <a:t>P</a:t>
            </a:r>
            <a:r>
              <a:rPr lang="en-GB" sz="1000" b="1">
                <a:solidFill>
                  <a:prstClr val="black"/>
                </a:solidFill>
                <a:latin typeface="Arial"/>
              </a:rPr>
              <a:t>lanning</a:t>
            </a:r>
            <a:r>
              <a:rPr kumimoji="0" lang="en-GB" sz="1000" b="1" i="0" u="none" strike="noStrike" kern="0" cap="none" spc="0" normalizeH="0" baseline="0" noProof="0">
                <a:ln>
                  <a:noFill/>
                </a:ln>
                <a:solidFill>
                  <a:prstClr val="black"/>
                </a:solidFill>
                <a:effectLst/>
                <a:uLnTx/>
                <a:uFillTx/>
                <a:latin typeface="Arial"/>
                <a:ea typeface="+mn-ea"/>
                <a:cs typeface="+mn-cs"/>
              </a:rPr>
              <a:t> rules specific to healthcare estate</a:t>
            </a:r>
            <a:r>
              <a:rPr lang="en-GB" sz="1000">
                <a:solidFill>
                  <a:prstClr val="black"/>
                </a:solidFill>
                <a:latin typeface="Arial"/>
                <a:ea typeface="+mn-ea"/>
                <a:cs typeface="+mn-cs"/>
              </a:rPr>
              <a:t>: For non-healthcare facilities, the Town Planning process would allow LAs to borrow money, build and then claim the money back through a section 106 agreement. This is not an option for healthcare, so healthcare estate is often low priority for developers' contributions, often below schools and roads. </a:t>
            </a:r>
            <a:endParaRPr kumimoji="0" lang="en-GB" sz="1000" b="0" i="0" u="none" strike="noStrike" kern="0" cap="none" spc="0" normalizeH="0" baseline="0" noProof="0">
              <a:ln>
                <a:noFill/>
              </a:ln>
              <a:solidFill>
                <a:prstClr val="black"/>
              </a:solidFill>
              <a:effectLst/>
              <a:uLnTx/>
              <a:uFillTx/>
              <a:latin typeface="Arial"/>
              <a:ea typeface="+mn-ea"/>
              <a:cs typeface="+mn-cs"/>
            </a:endParaRPr>
          </a:p>
        </p:txBody>
      </p:sp>
      <p:sp>
        <p:nvSpPr>
          <p:cNvPr id="4" name="Rectangle 3">
            <a:extLst>
              <a:ext uri="{FF2B5EF4-FFF2-40B4-BE49-F238E27FC236}">
                <a16:creationId xmlns:a16="http://schemas.microsoft.com/office/drawing/2014/main" id="{208C171E-642D-29A4-D5E9-50DC5D1FE4FD}"/>
              </a:ext>
            </a:extLst>
          </p:cNvPr>
          <p:cNvSpPr/>
          <p:nvPr/>
        </p:nvSpPr>
        <p:spPr>
          <a:xfrm>
            <a:off x="933779" y="1475940"/>
            <a:ext cx="2455480" cy="241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5560" tIns="35560" rIns="35560" bIns="35560" rtlCol="0" anchor="ctr">
            <a:spAutoFit/>
          </a:bodyPr>
          <a:lstStyle/>
          <a:p>
            <a:pPr algn="l">
              <a:defRPr/>
            </a:pPr>
            <a:r>
              <a:rPr lang="en-GB" sz="1100" b="1">
                <a:solidFill>
                  <a:prstClr val="black"/>
                </a:solidFill>
              </a:rPr>
              <a:t>Planning Rules and Funding Issues</a:t>
            </a:r>
          </a:p>
        </p:txBody>
      </p:sp>
      <p:sp>
        <p:nvSpPr>
          <p:cNvPr id="5" name="Rectangle 4">
            <a:extLst>
              <a:ext uri="{FF2B5EF4-FFF2-40B4-BE49-F238E27FC236}">
                <a16:creationId xmlns:a16="http://schemas.microsoft.com/office/drawing/2014/main" id="{B303E134-31CF-66AE-673E-DC8A50B68DFE}"/>
              </a:ext>
            </a:extLst>
          </p:cNvPr>
          <p:cNvSpPr/>
          <p:nvPr/>
        </p:nvSpPr>
        <p:spPr>
          <a:xfrm>
            <a:off x="700911" y="5216112"/>
            <a:ext cx="10876233" cy="849408"/>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prstClr val="black"/>
                </a:solidFill>
                <a:latin typeface="Arial"/>
              </a:rPr>
              <a:t>T</a:t>
            </a:r>
            <a:r>
              <a:rPr lang="en-GB" sz="1000">
                <a:solidFill>
                  <a:prstClr val="black"/>
                </a:solidFill>
                <a:latin typeface="Arial"/>
                <a:ea typeface="+mn-ea"/>
                <a:cs typeface="+mn-cs"/>
              </a:rPr>
              <a:t>he ICB guaranteeing the length of the lease or for GP practices to work at scale (e.g. as part of an Alliance) and form a company that would be able to take on the lease.</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prstClr val="black"/>
                </a:solidFill>
                <a:latin typeface="Arial"/>
              </a:rPr>
              <a:t>A clear expectation could be set that the public estate should be used flexibly including to support primary care, working in an integrated way with other parts of the system. </a:t>
            </a:r>
            <a:endParaRPr lang="en-GB" sz="1000">
              <a:solidFill>
                <a:schemeClr val="tx1"/>
              </a:solidFill>
            </a:endParaRPr>
          </a:p>
        </p:txBody>
      </p:sp>
      <p:sp>
        <p:nvSpPr>
          <p:cNvPr id="6" name="Rectangle 5">
            <a:extLst>
              <a:ext uri="{FF2B5EF4-FFF2-40B4-BE49-F238E27FC236}">
                <a16:creationId xmlns:a16="http://schemas.microsoft.com/office/drawing/2014/main" id="{AE2940AA-8A46-E0E6-3A5C-BAE81C60FAF5}"/>
              </a:ext>
            </a:extLst>
          </p:cNvPr>
          <p:cNvSpPr/>
          <p:nvPr/>
        </p:nvSpPr>
        <p:spPr>
          <a:xfrm>
            <a:off x="819805" y="5086572"/>
            <a:ext cx="5525230" cy="241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35560" tIns="35560" rIns="35560" bIns="35560" rtlCol="0" anchor="ctr">
            <a:spAutoFit/>
          </a:bodyPr>
          <a:lstStyle/>
          <a:p>
            <a:pPr algn="l"/>
            <a:r>
              <a:rPr lang="en-GB" sz="1100" b="1">
                <a:solidFill>
                  <a:prstClr val="black"/>
                </a:solidFill>
              </a:rPr>
              <a:t>Options suggested with regard to the development of Primary Care estate in BOB</a:t>
            </a:r>
          </a:p>
        </p:txBody>
      </p:sp>
      <p:sp>
        <p:nvSpPr>
          <p:cNvPr id="7" name="Rectangle: Top Corners Rounded 6">
            <a:extLst>
              <a:ext uri="{FF2B5EF4-FFF2-40B4-BE49-F238E27FC236}">
                <a16:creationId xmlns:a16="http://schemas.microsoft.com/office/drawing/2014/main" id="{99FBC2D7-782F-3CDA-CB66-28D421D5454C}"/>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 name="TextBox 7">
            <a:extLst>
              <a:ext uri="{FF2B5EF4-FFF2-40B4-BE49-F238E27FC236}">
                <a16:creationId xmlns:a16="http://schemas.microsoft.com/office/drawing/2014/main" id="{0674F58F-2F55-F282-07E4-A4B50C9D577C}"/>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9" name="Rectangle: Top Corners Rounded 8">
            <a:extLst>
              <a:ext uri="{FF2B5EF4-FFF2-40B4-BE49-F238E27FC236}">
                <a16:creationId xmlns:a16="http://schemas.microsoft.com/office/drawing/2014/main" id="{3C22CFE9-0A09-BF05-D95E-29BB0F56A9C8}"/>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0" name="Rectangle: Top Corners Rounded 9">
            <a:extLst>
              <a:ext uri="{FF2B5EF4-FFF2-40B4-BE49-F238E27FC236}">
                <a16:creationId xmlns:a16="http://schemas.microsoft.com/office/drawing/2014/main" id="{513DA9A5-D328-0A4B-AF22-4D47ACFFE23E}"/>
              </a:ext>
            </a:extLst>
          </p:cNvPr>
          <p:cNvSpPr/>
          <p:nvPr/>
        </p:nvSpPr>
        <p:spPr>
          <a:xfrm rot="10800000">
            <a:off x="1738510"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1" name="TextBox 10">
            <a:extLst>
              <a:ext uri="{FF2B5EF4-FFF2-40B4-BE49-F238E27FC236}">
                <a16:creationId xmlns:a16="http://schemas.microsoft.com/office/drawing/2014/main" id="{D26E3089-4E70-0732-17D4-2EB5C6EC3C55}"/>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2" name="TextBox 11">
            <a:extLst>
              <a:ext uri="{FF2B5EF4-FFF2-40B4-BE49-F238E27FC236}">
                <a16:creationId xmlns:a16="http://schemas.microsoft.com/office/drawing/2014/main" id="{23F174F4-618B-D6FF-E1B9-0A61F4A941BE}"/>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13" name="Rectangle: Top Corners Rounded 12">
            <a:extLst>
              <a:ext uri="{FF2B5EF4-FFF2-40B4-BE49-F238E27FC236}">
                <a16:creationId xmlns:a16="http://schemas.microsoft.com/office/drawing/2014/main" id="{D4CE7604-61A6-2D47-E39C-2F876CC7C271}"/>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4" name="Rectangle: Top Corners Rounded 13">
            <a:extLst>
              <a:ext uri="{FF2B5EF4-FFF2-40B4-BE49-F238E27FC236}">
                <a16:creationId xmlns:a16="http://schemas.microsoft.com/office/drawing/2014/main" id="{03ABDBCF-701F-5FA7-19D2-D35D6FF4E78A}"/>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Rectangle: Top Corners Rounded 14">
            <a:extLst>
              <a:ext uri="{FF2B5EF4-FFF2-40B4-BE49-F238E27FC236}">
                <a16:creationId xmlns:a16="http://schemas.microsoft.com/office/drawing/2014/main" id="{BA31203E-EAD6-6374-545A-81C4D88FF343}"/>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6" name="TextBox 15">
            <a:extLst>
              <a:ext uri="{FF2B5EF4-FFF2-40B4-BE49-F238E27FC236}">
                <a16:creationId xmlns:a16="http://schemas.microsoft.com/office/drawing/2014/main" id="{012162BB-FFF5-8225-F093-E4E6B52A5A4C}"/>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17" name="TextBox 16">
            <a:extLst>
              <a:ext uri="{FF2B5EF4-FFF2-40B4-BE49-F238E27FC236}">
                <a16:creationId xmlns:a16="http://schemas.microsoft.com/office/drawing/2014/main" id="{7BBC6700-4619-5E54-1416-6C6814DB4778}"/>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18" name="TextBox 17">
            <a:extLst>
              <a:ext uri="{FF2B5EF4-FFF2-40B4-BE49-F238E27FC236}">
                <a16:creationId xmlns:a16="http://schemas.microsoft.com/office/drawing/2014/main" id="{33A285EC-3717-2C2C-FF5F-C7815E9E749A}"/>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19" name="Rectangle: Top Corners Rounded 18">
            <a:extLst>
              <a:ext uri="{FF2B5EF4-FFF2-40B4-BE49-F238E27FC236}">
                <a16:creationId xmlns:a16="http://schemas.microsoft.com/office/drawing/2014/main" id="{EC1DF8FD-04B3-324A-A615-4F31908B629F}"/>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TextBox 19">
            <a:extLst>
              <a:ext uri="{FF2B5EF4-FFF2-40B4-BE49-F238E27FC236}">
                <a16:creationId xmlns:a16="http://schemas.microsoft.com/office/drawing/2014/main" id="{E03706BE-EB65-409E-3E44-41183821629E}"/>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2188510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6704-1AD3-8688-77B5-D385CA026C2E}"/>
              </a:ext>
            </a:extLst>
          </p:cNvPr>
          <p:cNvSpPr>
            <a:spLocks noGrp="1"/>
          </p:cNvSpPr>
          <p:nvPr>
            <p:ph type="ctrTitle"/>
          </p:nvPr>
        </p:nvSpPr>
        <p:spPr/>
        <p:txBody>
          <a:bodyPr/>
          <a:lstStyle/>
          <a:p>
            <a:r>
              <a:rPr lang="en-GB"/>
              <a:t>3. Workforce </a:t>
            </a:r>
          </a:p>
        </p:txBody>
      </p:sp>
    </p:spTree>
    <p:extLst>
      <p:ext uri="{BB962C8B-B14F-4D97-AF65-F5344CB8AC3E}">
        <p14:creationId xmlns:p14="http://schemas.microsoft.com/office/powerpoint/2010/main" val="3360364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2A99AA56-B043-FBBD-7224-97F76CE8D065}"/>
              </a:ext>
            </a:extLst>
          </p:cNvPr>
          <p:cNvSpPr txBox="1"/>
          <p:nvPr/>
        </p:nvSpPr>
        <p:spPr>
          <a:xfrm>
            <a:off x="644784" y="1360143"/>
            <a:ext cx="11154774" cy="707886"/>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200" b="1">
                <a:solidFill>
                  <a:prstClr val="black"/>
                </a:solidFill>
                <a:latin typeface="Arial"/>
                <a:ea typeface="MS PGothic" panose="020B0600070205080204" pitchFamily="34" charset="-128"/>
                <a:cs typeface="Tahoma" panose="020B0604030504040204" pitchFamily="34" charset="0"/>
              </a:rPr>
              <a:t>Availability of sufficient, appropriately trained, empowered and motivated staff across a range of workforce groups is essential to the successful delivery of primary care. Th</a:t>
            </a:r>
            <a:r>
              <a:rPr kumimoji="0" lang="en-GB" altLang="en-US" sz="1200" b="1" i="0" u="none" strike="noStrike" kern="0" cap="none" spc="0" normalizeH="0" baseline="0" noProof="0">
                <a:ln>
                  <a:noFill/>
                </a:ln>
                <a:solidFill>
                  <a:prstClr val="black"/>
                </a:solidFill>
                <a:effectLst/>
                <a:uLnTx/>
                <a:uFillTx/>
                <a:latin typeface="Arial"/>
                <a:ea typeface="MS PGothic" panose="020B0600070205080204" pitchFamily="34" charset="-128"/>
                <a:cs typeface="Tahoma" panose="020B0604030504040204" pitchFamily="34" charset="0"/>
              </a:rPr>
              <a:t>is section</a:t>
            </a:r>
            <a:r>
              <a:rPr lang="en-GB" altLang="en-US" sz="1200" b="1">
                <a:solidFill>
                  <a:prstClr val="black"/>
                </a:solidFill>
                <a:latin typeface="Arial"/>
                <a:ea typeface="MS PGothic" panose="020B0600070205080204" pitchFamily="34" charset="-128"/>
                <a:cs typeface="Tahoma" panose="020B0604030504040204" pitchFamily="34" charset="0"/>
              </a:rPr>
              <a:t> </a:t>
            </a:r>
            <a:r>
              <a:rPr kumimoji="0" lang="en-GB" altLang="en-US" sz="1200" b="1" i="0" u="none" strike="noStrike" kern="0" cap="none" spc="0" normalizeH="0" baseline="0" noProof="0">
                <a:ln>
                  <a:noFill/>
                </a:ln>
                <a:solidFill>
                  <a:prstClr val="black"/>
                </a:solidFill>
                <a:effectLst/>
                <a:uLnTx/>
                <a:uFillTx/>
                <a:latin typeface="Arial"/>
                <a:ea typeface="MS PGothic" panose="020B0600070205080204" pitchFamily="34" charset="-128"/>
                <a:cs typeface="Tahoma" panose="020B0604030504040204" pitchFamily="34" charset="0"/>
              </a:rPr>
              <a:t>outlines findings from discussions with stakeholders on the current Primary Care workforce in BOB and analysis based on available data, to seek to understand factors impacting the size, shape and nature of the workforce. </a:t>
            </a:r>
            <a:endParaRPr lang="en-GB" sz="1200" b="1">
              <a:latin typeface="+mn-lt"/>
            </a:endParaRPr>
          </a:p>
          <a:p>
            <a:endParaRPr lang="en-GB" sz="1000">
              <a:latin typeface="+mn-lt"/>
            </a:endParaRPr>
          </a:p>
        </p:txBody>
      </p:sp>
      <p:sp>
        <p:nvSpPr>
          <p:cNvPr id="62" name="Title 3">
            <a:extLst>
              <a:ext uri="{FF2B5EF4-FFF2-40B4-BE49-F238E27FC236}">
                <a16:creationId xmlns:a16="http://schemas.microsoft.com/office/drawing/2014/main" id="{C08BA84E-5E24-F4B3-4F51-3F209B886752}"/>
              </a:ext>
            </a:extLst>
          </p:cNvPr>
          <p:cNvSpPr txBox="1">
            <a:spLocks/>
          </p:cNvSpPr>
          <p:nvPr/>
        </p:nvSpPr>
        <p:spPr>
          <a:xfrm>
            <a:off x="670983" y="614152"/>
            <a:ext cx="10876233" cy="774700"/>
          </a:xfrm>
          <a:prstGeom prst="rect">
            <a:avLst/>
          </a:prstGeom>
        </p:spPr>
        <p:txBody>
          <a:bodyPr vert="horz" lIns="0" tIns="0" rIns="0" bIns="0" rtlCol="0" anchor="t" anchorCtr="0">
            <a:normAutofit/>
          </a:bodyPr>
          <a:lstStyle>
            <a:lvl1pPr>
              <a:defRPr sz="3200" b="1">
                <a:solidFill>
                  <a:schemeClr val="tx2"/>
                </a:solidFill>
                <a:latin typeface="Arial" panose="020B0604020202020204" pitchFamily="34" charset="0"/>
                <a:ea typeface="+mj-ea"/>
                <a:cs typeface="Arial" panose="020B0604020202020204" pitchFamily="34" charset="0"/>
              </a:defRPr>
            </a:lvl1pPr>
          </a:lstStyle>
          <a:p>
            <a:r>
              <a:rPr lang="en-GB" sz="2300">
                <a:latin typeface="Arial"/>
                <a:cs typeface="Arial"/>
              </a:rPr>
              <a:t>Summary of findings on Workforce </a:t>
            </a:r>
            <a:endParaRPr lang="en-GB" sz="2800"/>
          </a:p>
        </p:txBody>
      </p:sp>
      <p:sp>
        <p:nvSpPr>
          <p:cNvPr id="2" name="Rectangle 1">
            <a:extLst>
              <a:ext uri="{FF2B5EF4-FFF2-40B4-BE49-F238E27FC236}">
                <a16:creationId xmlns:a16="http://schemas.microsoft.com/office/drawing/2014/main" id="{BB6D33BD-CA57-485F-BF04-8FB602D3D2ED}"/>
              </a:ext>
            </a:extLst>
          </p:cNvPr>
          <p:cNvSpPr/>
          <p:nvPr/>
        </p:nvSpPr>
        <p:spPr>
          <a:xfrm>
            <a:off x="657883" y="2166844"/>
            <a:ext cx="10876233" cy="4029412"/>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rPr>
              <a:t>General Practice, Pharmacy and Dentistry colleagues reported extreme workloads and pressure.</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latin typeface="Arial"/>
                <a:cs typeface="Arial"/>
              </a:rPr>
              <a:t>Oxfordshire has higher numbers of GPs and Nurses for its population than Berkshire West and Buckinghamshire. </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rPr>
              <a:t>Full time equivalent GP numbers have been stable over the last two years, with a decrease in the proportion of Partners.</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cs typeface="Arial"/>
              </a:rPr>
              <a:t>Numbers of other staff, especially those providing direct patient care, have increased over the last 2 years.</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cs typeface="Arial"/>
              </a:rPr>
              <a:t>The proportion of patients seen by GPs versus other practice staff has reduced slightly over the last 4 years, especially in Berkshire West.</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cs typeface="Arial"/>
              </a:rPr>
              <a:t>Recruitment to ARRS roles has been successful, though significant time is required for supervision and when lacking, impacts retention. </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cs typeface="Arial"/>
              </a:rPr>
              <a:t>Retention of experienced General practice staff is a concern with a high proportion nearing retirement age.</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cs typeface="Arial"/>
              </a:rPr>
              <a:t>Pharmacy and Dentistry also face challenges with recruitment and retention of staff. </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cs typeface="Arial"/>
              </a:rPr>
              <a:t>Primary care workforce development and planning lacks system-wide strategic focus.</a:t>
            </a:r>
          </a:p>
        </p:txBody>
      </p:sp>
      <p:grpSp>
        <p:nvGrpSpPr>
          <p:cNvPr id="3" name="Group 2">
            <a:extLst>
              <a:ext uri="{FF2B5EF4-FFF2-40B4-BE49-F238E27FC236}">
                <a16:creationId xmlns:a16="http://schemas.microsoft.com/office/drawing/2014/main" id="{EFEFEC9D-FA46-501F-E899-07C6D70F6A9D}"/>
              </a:ext>
            </a:extLst>
          </p:cNvPr>
          <p:cNvGrpSpPr/>
          <p:nvPr/>
        </p:nvGrpSpPr>
        <p:grpSpPr>
          <a:xfrm>
            <a:off x="11005146" y="5595678"/>
            <a:ext cx="665725" cy="648170"/>
            <a:chOff x="9622406" y="4451876"/>
            <a:chExt cx="665725" cy="648170"/>
          </a:xfrm>
        </p:grpSpPr>
        <p:sp>
          <p:nvSpPr>
            <p:cNvPr id="4" name="Oval 3">
              <a:extLst>
                <a:ext uri="{FF2B5EF4-FFF2-40B4-BE49-F238E27FC236}">
                  <a16:creationId xmlns:a16="http://schemas.microsoft.com/office/drawing/2014/main" id="{6FCB6BFC-CD54-0C34-5B16-E057A2871A26}"/>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Research with solid fill">
              <a:extLst>
                <a:ext uri="{FF2B5EF4-FFF2-40B4-BE49-F238E27FC236}">
                  <a16:creationId xmlns:a16="http://schemas.microsoft.com/office/drawing/2014/main" id="{8BDA6972-48FD-1188-D8D3-06ECF68063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553" y="4499876"/>
              <a:ext cx="552578" cy="552578"/>
            </a:xfrm>
            <a:prstGeom prst="rect">
              <a:avLst/>
            </a:prstGeom>
          </p:spPr>
        </p:pic>
      </p:grpSp>
      <p:sp>
        <p:nvSpPr>
          <p:cNvPr id="7" name="Rectangle: Top Corners Rounded 6">
            <a:extLst>
              <a:ext uri="{FF2B5EF4-FFF2-40B4-BE49-F238E27FC236}">
                <a16:creationId xmlns:a16="http://schemas.microsoft.com/office/drawing/2014/main" id="{0630F075-B50D-8DC3-399D-DB36E66B128B}"/>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9" name="TextBox 8">
            <a:extLst>
              <a:ext uri="{FF2B5EF4-FFF2-40B4-BE49-F238E27FC236}">
                <a16:creationId xmlns:a16="http://schemas.microsoft.com/office/drawing/2014/main" id="{62D05FF7-E9A0-6C6A-B8C8-7236A5655CEF}"/>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1" name="Rectangle: Top Corners Rounded 10">
            <a:extLst>
              <a:ext uri="{FF2B5EF4-FFF2-40B4-BE49-F238E27FC236}">
                <a16:creationId xmlns:a16="http://schemas.microsoft.com/office/drawing/2014/main" id="{4CDA37E2-141B-5025-01E1-5E398BC505F4}"/>
              </a:ext>
            </a:extLst>
          </p:cNvPr>
          <p:cNvSpPr/>
          <p:nvPr/>
        </p:nvSpPr>
        <p:spPr>
          <a:xfrm rot="10800000">
            <a:off x="3084163"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3" name="Rectangle: Top Corners Rounded 12">
            <a:extLst>
              <a:ext uri="{FF2B5EF4-FFF2-40B4-BE49-F238E27FC236}">
                <a16:creationId xmlns:a16="http://schemas.microsoft.com/office/drawing/2014/main" id="{AED48492-7A3E-594E-E7AD-1E4ED8379B8D}"/>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TextBox 14">
            <a:extLst>
              <a:ext uri="{FF2B5EF4-FFF2-40B4-BE49-F238E27FC236}">
                <a16:creationId xmlns:a16="http://schemas.microsoft.com/office/drawing/2014/main" id="{B36F2B4E-42C4-0D54-EA0F-744339B3D0DA}"/>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7" name="TextBox 16">
            <a:extLst>
              <a:ext uri="{FF2B5EF4-FFF2-40B4-BE49-F238E27FC236}">
                <a16:creationId xmlns:a16="http://schemas.microsoft.com/office/drawing/2014/main" id="{D7D56391-4D69-F23A-6116-AD74A3FE4FDA}"/>
              </a:ext>
            </a:extLst>
          </p:cNvPr>
          <p:cNvSpPr txBox="1"/>
          <p:nvPr/>
        </p:nvSpPr>
        <p:spPr>
          <a:xfrm>
            <a:off x="3084163" y="28612"/>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19" name="Rectangle: Top Corners Rounded 18">
            <a:extLst>
              <a:ext uri="{FF2B5EF4-FFF2-40B4-BE49-F238E27FC236}">
                <a16:creationId xmlns:a16="http://schemas.microsoft.com/office/drawing/2014/main" id="{1FE3A480-C28C-CC3B-42F7-A4786F3A5237}"/>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1" name="Rectangle: Top Corners Rounded 20">
            <a:extLst>
              <a:ext uri="{FF2B5EF4-FFF2-40B4-BE49-F238E27FC236}">
                <a16:creationId xmlns:a16="http://schemas.microsoft.com/office/drawing/2014/main" id="{D6DB920B-2830-CD01-F7E5-817FF01F09FA}"/>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534A78DB-ACB4-A102-E975-573FE46663FD}"/>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5" name="TextBox 24">
            <a:extLst>
              <a:ext uri="{FF2B5EF4-FFF2-40B4-BE49-F238E27FC236}">
                <a16:creationId xmlns:a16="http://schemas.microsoft.com/office/drawing/2014/main" id="{EC678A8E-3F77-F939-9E60-42C38151D535}"/>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27" name="TextBox 26">
            <a:extLst>
              <a:ext uri="{FF2B5EF4-FFF2-40B4-BE49-F238E27FC236}">
                <a16:creationId xmlns:a16="http://schemas.microsoft.com/office/drawing/2014/main" id="{C93A5699-DB05-F2E0-843A-0041076FB9A9}"/>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29" name="TextBox 28">
            <a:extLst>
              <a:ext uri="{FF2B5EF4-FFF2-40B4-BE49-F238E27FC236}">
                <a16:creationId xmlns:a16="http://schemas.microsoft.com/office/drawing/2014/main" id="{E7071670-5D55-2E37-AFF3-E4F500C061B8}"/>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31" name="Rectangle: Top Corners Rounded 30">
            <a:extLst>
              <a:ext uri="{FF2B5EF4-FFF2-40B4-BE49-F238E27FC236}">
                <a16:creationId xmlns:a16="http://schemas.microsoft.com/office/drawing/2014/main" id="{AD43AFC6-58CE-61CE-1ABD-9CFAF3A52D3B}"/>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3" name="TextBox 32">
            <a:extLst>
              <a:ext uri="{FF2B5EF4-FFF2-40B4-BE49-F238E27FC236}">
                <a16:creationId xmlns:a16="http://schemas.microsoft.com/office/drawing/2014/main" id="{E849294A-5C56-6781-5130-56D275089A57}"/>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173957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5431A71-3E32-2190-B524-C135E4CBD4B2}"/>
              </a:ext>
            </a:extLst>
          </p:cNvPr>
          <p:cNvSpPr>
            <a:spLocks/>
          </p:cNvSpPr>
          <p:nvPr/>
        </p:nvSpPr>
        <p:spPr>
          <a:xfrm>
            <a:off x="663229" y="1944357"/>
            <a:ext cx="6009070" cy="2242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3" name="Rectangle 12">
            <a:extLst>
              <a:ext uri="{FF2B5EF4-FFF2-40B4-BE49-F238E27FC236}">
                <a16:creationId xmlns:a16="http://schemas.microsoft.com/office/drawing/2014/main" id="{7766C644-51DC-11A8-CA95-1AC73B6D8391}"/>
              </a:ext>
            </a:extLst>
          </p:cNvPr>
          <p:cNvSpPr>
            <a:spLocks/>
          </p:cNvSpPr>
          <p:nvPr/>
        </p:nvSpPr>
        <p:spPr>
          <a:xfrm>
            <a:off x="663229" y="4193763"/>
            <a:ext cx="6009070" cy="917907"/>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 name="Rectangle 5">
            <a:extLst>
              <a:ext uri="{FF2B5EF4-FFF2-40B4-BE49-F238E27FC236}">
                <a16:creationId xmlns:a16="http://schemas.microsoft.com/office/drawing/2014/main" id="{A306EB8B-2E8C-39F1-65D1-00F22B916B67}"/>
              </a:ext>
            </a:extLst>
          </p:cNvPr>
          <p:cNvSpPr/>
          <p:nvPr/>
        </p:nvSpPr>
        <p:spPr>
          <a:xfrm>
            <a:off x="678736" y="5118258"/>
            <a:ext cx="10841325" cy="362751"/>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Analysis of GP Patient Survey 2023, BOB GP Patient Survey Dental Statistics 2023 and GP appointments, ED, UTC/ UCC, 111 data </a:t>
            </a:r>
          </a:p>
        </p:txBody>
      </p:sp>
      <p:sp>
        <p:nvSpPr>
          <p:cNvPr id="15" name="Rectangle 14">
            <a:extLst>
              <a:ext uri="{FF2B5EF4-FFF2-40B4-BE49-F238E27FC236}">
                <a16:creationId xmlns:a16="http://schemas.microsoft.com/office/drawing/2014/main" id="{52B81DAC-CEDF-D85F-1A83-60E2B8F8169A}"/>
              </a:ext>
            </a:extLst>
          </p:cNvPr>
          <p:cNvSpPr/>
          <p:nvPr/>
        </p:nvSpPr>
        <p:spPr>
          <a:xfrm>
            <a:off x="679692" y="5487597"/>
            <a:ext cx="10841325" cy="42584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Review of documents including BOB LMC data, JFP Service Delivery Plans; PCN estates toolkits; PCN Capacity and Access Improvement Plans, Healthwatch Reports on Primary Care, BOB Integrated Care Strategy and Joint Forward Plan Public Engagement Reports</a:t>
            </a:r>
          </a:p>
        </p:txBody>
      </p:sp>
      <p:grpSp>
        <p:nvGrpSpPr>
          <p:cNvPr id="7" name="Group 6">
            <a:extLst>
              <a:ext uri="{FF2B5EF4-FFF2-40B4-BE49-F238E27FC236}">
                <a16:creationId xmlns:a16="http://schemas.microsoft.com/office/drawing/2014/main" id="{BCC3E705-DCDF-AAB2-132B-AD972D9E96C6}"/>
              </a:ext>
            </a:extLst>
          </p:cNvPr>
          <p:cNvGrpSpPr/>
          <p:nvPr/>
        </p:nvGrpSpPr>
        <p:grpSpPr>
          <a:xfrm>
            <a:off x="663229" y="1371601"/>
            <a:ext cx="10857788" cy="4541839"/>
            <a:chOff x="663229" y="1147354"/>
            <a:chExt cx="10857787" cy="5018399"/>
          </a:xfrm>
        </p:grpSpPr>
        <p:sp>
          <p:nvSpPr>
            <p:cNvPr id="9" name="Rectangle 8">
              <a:extLst>
                <a:ext uri="{FF2B5EF4-FFF2-40B4-BE49-F238E27FC236}">
                  <a16:creationId xmlns:a16="http://schemas.microsoft.com/office/drawing/2014/main" id="{52BB2E55-B147-70F8-7C44-AD246E567324}"/>
                </a:ext>
              </a:extLst>
            </p:cNvPr>
            <p:cNvSpPr>
              <a:spLocks/>
            </p:cNvSpPr>
            <p:nvPr/>
          </p:nvSpPr>
          <p:spPr>
            <a:xfrm>
              <a:off x="663229" y="1147355"/>
              <a:ext cx="10857787" cy="625573"/>
            </a:xfrm>
            <a:prstGeom prst="rect">
              <a:avLst/>
            </a:prstGeom>
            <a:solidFill>
              <a:schemeClr val="tx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8" name="Rectangle 7">
              <a:extLst>
                <a:ext uri="{FF2B5EF4-FFF2-40B4-BE49-F238E27FC236}">
                  <a16:creationId xmlns:a16="http://schemas.microsoft.com/office/drawing/2014/main" id="{6D7726D5-AAD8-1255-EA5A-E6F694FECFEE}"/>
                </a:ext>
              </a:extLst>
            </p:cNvPr>
            <p:cNvSpPr>
              <a:spLocks/>
            </p:cNvSpPr>
            <p:nvPr/>
          </p:nvSpPr>
          <p:spPr>
            <a:xfrm>
              <a:off x="663229" y="1147354"/>
              <a:ext cx="10857787" cy="50183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200" err="1">
                <a:solidFill>
                  <a:schemeClr val="bg1"/>
                </a:solidFill>
              </a:endParaRPr>
            </a:p>
          </p:txBody>
        </p:sp>
      </p:grpSp>
      <p:sp>
        <p:nvSpPr>
          <p:cNvPr id="3" name="Title 2">
            <a:extLst>
              <a:ext uri="{FF2B5EF4-FFF2-40B4-BE49-F238E27FC236}">
                <a16:creationId xmlns:a16="http://schemas.microsoft.com/office/drawing/2014/main" id="{28C524AD-9752-8968-06FF-A97B69BA8871}"/>
              </a:ext>
            </a:extLst>
          </p:cNvPr>
          <p:cNvSpPr>
            <a:spLocks noGrp="1"/>
          </p:cNvSpPr>
          <p:nvPr>
            <p:ph type="title"/>
          </p:nvPr>
        </p:nvSpPr>
        <p:spPr/>
        <p:txBody>
          <a:bodyPr/>
          <a:lstStyle/>
          <a:p>
            <a:r>
              <a:rPr lang="en-GB" sz="2300">
                <a:latin typeface="Arial"/>
                <a:cs typeface="Arial"/>
              </a:rPr>
              <a:t>How this report was developed</a:t>
            </a:r>
          </a:p>
        </p:txBody>
      </p:sp>
      <p:pic>
        <p:nvPicPr>
          <p:cNvPr id="10" name="Graphic 9" descr="Users outline">
            <a:extLst>
              <a:ext uri="{FF2B5EF4-FFF2-40B4-BE49-F238E27FC236}">
                <a16:creationId xmlns:a16="http://schemas.microsoft.com/office/drawing/2014/main" id="{106EEC49-B4C2-581B-5AE8-CA12B161D5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7902" y="1333732"/>
            <a:ext cx="574399" cy="574399"/>
          </a:xfrm>
          <a:prstGeom prst="rect">
            <a:avLst/>
          </a:prstGeom>
        </p:spPr>
      </p:pic>
      <p:sp>
        <p:nvSpPr>
          <p:cNvPr id="5" name="TextBox 4">
            <a:extLst>
              <a:ext uri="{FF2B5EF4-FFF2-40B4-BE49-F238E27FC236}">
                <a16:creationId xmlns:a16="http://schemas.microsoft.com/office/drawing/2014/main" id="{B28A0E69-AD2A-CA14-14B9-F6598CDD06DD}"/>
              </a:ext>
            </a:extLst>
          </p:cNvPr>
          <p:cNvSpPr txBox="1"/>
          <p:nvPr/>
        </p:nvSpPr>
        <p:spPr>
          <a:xfrm>
            <a:off x="1993529" y="1508936"/>
            <a:ext cx="8519574" cy="276999"/>
          </a:xfrm>
          <a:prstGeom prst="rect">
            <a:avLst/>
          </a:prstGeom>
          <a:noFill/>
        </p:spPr>
        <p:txBody>
          <a:bodyPr wrap="square">
            <a:spAutoFit/>
          </a:bodyPr>
          <a:lstStyle/>
          <a:p>
            <a:pPr algn="ctr">
              <a:spcAft>
                <a:spcPts val="300"/>
              </a:spcAft>
            </a:pPr>
            <a:r>
              <a:rPr lang="en-GB" sz="1200">
                <a:solidFill>
                  <a:schemeClr val="bg1"/>
                </a:solidFill>
                <a:latin typeface="+mn-lt"/>
              </a:rPr>
              <a:t>We've heard from </a:t>
            </a:r>
            <a:r>
              <a:rPr lang="en-GB" sz="1200" b="1">
                <a:solidFill>
                  <a:schemeClr val="bg1"/>
                </a:solidFill>
                <a:latin typeface="+mn-lt"/>
              </a:rPr>
              <a:t>around 150 stakeholders across BOB</a:t>
            </a:r>
          </a:p>
        </p:txBody>
      </p:sp>
      <p:sp>
        <p:nvSpPr>
          <p:cNvPr id="14" name="TextBox 13">
            <a:extLst>
              <a:ext uri="{FF2B5EF4-FFF2-40B4-BE49-F238E27FC236}">
                <a16:creationId xmlns:a16="http://schemas.microsoft.com/office/drawing/2014/main" id="{577E418B-9EBA-924B-A48F-D10C3AC84081}"/>
              </a:ext>
            </a:extLst>
          </p:cNvPr>
          <p:cNvSpPr txBox="1"/>
          <p:nvPr/>
        </p:nvSpPr>
        <p:spPr>
          <a:xfrm>
            <a:off x="1572539" y="4375717"/>
            <a:ext cx="4190449" cy="369332"/>
          </a:xfrm>
          <a:prstGeom prst="rect">
            <a:avLst/>
          </a:prstGeom>
          <a:noFill/>
        </p:spPr>
        <p:txBody>
          <a:bodyPr wrap="square" lIns="0" tIns="0" rIns="0" bIns="0" rtlCol="0">
            <a:spAutoFit/>
          </a:bodyPr>
          <a:lstStyle/>
          <a:p>
            <a:r>
              <a:rPr lang="en-GB" sz="1200" b="1">
                <a:solidFill>
                  <a:schemeClr val="bg1"/>
                </a:solidFill>
                <a:latin typeface="+mn-lt"/>
              </a:rPr>
              <a:t>Survey shared with GP, Community Pharmacy, Optometry and Dentistry</a:t>
            </a:r>
          </a:p>
        </p:txBody>
      </p:sp>
      <p:sp>
        <p:nvSpPr>
          <p:cNvPr id="16" name="Rectangle 15">
            <a:extLst>
              <a:ext uri="{FF2B5EF4-FFF2-40B4-BE49-F238E27FC236}">
                <a16:creationId xmlns:a16="http://schemas.microsoft.com/office/drawing/2014/main" id="{753E3232-96D8-CDDC-F5A9-F1D4FB366777}"/>
              </a:ext>
            </a:extLst>
          </p:cNvPr>
          <p:cNvSpPr/>
          <p:nvPr/>
        </p:nvSpPr>
        <p:spPr>
          <a:xfrm>
            <a:off x="7467426" y="2145615"/>
            <a:ext cx="2066271" cy="187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nSpc>
                <a:spcPct val="110000"/>
              </a:lnSpc>
              <a:spcAft>
                <a:spcPts val="600"/>
              </a:spcAft>
            </a:pPr>
            <a:r>
              <a:rPr lang="en-GB" sz="1200" b="1">
                <a:solidFill>
                  <a:schemeClr val="tx2"/>
                </a:solidFill>
              </a:rPr>
              <a:t>System partner engagement</a:t>
            </a:r>
          </a:p>
        </p:txBody>
      </p:sp>
      <p:pic>
        <p:nvPicPr>
          <p:cNvPr id="17" name="Graphic 16" descr="Chat with solid fill">
            <a:extLst>
              <a:ext uri="{FF2B5EF4-FFF2-40B4-BE49-F238E27FC236}">
                <a16:creationId xmlns:a16="http://schemas.microsoft.com/office/drawing/2014/main" id="{133D0915-0207-ED9B-BB12-BFB6B11DC1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5558" y="1971036"/>
            <a:ext cx="648000" cy="648000"/>
          </a:xfrm>
          <a:prstGeom prst="rect">
            <a:avLst/>
          </a:prstGeom>
        </p:spPr>
      </p:pic>
      <p:pic>
        <p:nvPicPr>
          <p:cNvPr id="22" name="Graphic 21" descr="Bar chart with solid fill">
            <a:extLst>
              <a:ext uri="{FF2B5EF4-FFF2-40B4-BE49-F238E27FC236}">
                <a16:creationId xmlns:a16="http://schemas.microsoft.com/office/drawing/2014/main" id="{C3D656C9-CFF1-3484-11A2-5A8B34C609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8896" y="4328716"/>
            <a:ext cx="648000" cy="648000"/>
          </a:xfrm>
          <a:prstGeom prst="rect">
            <a:avLst/>
          </a:prstGeom>
        </p:spPr>
      </p:pic>
      <p:sp>
        <p:nvSpPr>
          <p:cNvPr id="24" name="TextBox 23">
            <a:extLst>
              <a:ext uri="{FF2B5EF4-FFF2-40B4-BE49-F238E27FC236}">
                <a16:creationId xmlns:a16="http://schemas.microsoft.com/office/drawing/2014/main" id="{61208785-362C-FBD5-342B-AD2193583309}"/>
              </a:ext>
            </a:extLst>
          </p:cNvPr>
          <p:cNvSpPr txBox="1"/>
          <p:nvPr/>
        </p:nvSpPr>
        <p:spPr>
          <a:xfrm>
            <a:off x="1419441" y="2126129"/>
            <a:ext cx="5206508" cy="1485022"/>
          </a:xfrm>
          <a:prstGeom prst="rect">
            <a:avLst/>
          </a:prstGeom>
          <a:noFill/>
        </p:spPr>
        <p:txBody>
          <a:bodyPr wrap="square" lIns="0" tIns="0" rIns="0" bIns="0">
            <a:spAutoFit/>
          </a:bodyPr>
          <a:lstStyle/>
          <a:p>
            <a:pPr>
              <a:spcAft>
                <a:spcPts val="300"/>
              </a:spcAft>
            </a:pPr>
            <a:r>
              <a:rPr lang="en-GB" sz="1200" b="1">
                <a:solidFill>
                  <a:schemeClr val="bg1"/>
                </a:solidFill>
                <a:latin typeface="+mn-lt"/>
              </a:rPr>
              <a:t>Primary Care engagement </a:t>
            </a:r>
          </a:p>
          <a:p>
            <a:pPr marL="180000" indent="-180000" algn="l">
              <a:spcAft>
                <a:spcPts val="300"/>
              </a:spcAft>
              <a:buFont typeface="Arial" panose="020B0604020202020204" pitchFamily="34" charset="0"/>
              <a:buChar char="•"/>
            </a:pPr>
            <a:r>
              <a:rPr lang="en-GB" sz="1200">
                <a:solidFill>
                  <a:schemeClr val="bg1"/>
                </a:solidFill>
                <a:latin typeface="+mn-lt"/>
              </a:rPr>
              <a:t>Focus groups with GPs across all Places</a:t>
            </a:r>
          </a:p>
          <a:p>
            <a:pPr marL="180000" indent="-180000" algn="l">
              <a:spcAft>
                <a:spcPts val="300"/>
              </a:spcAft>
              <a:buFont typeface="Arial" panose="020B0604020202020204" pitchFamily="34" charset="0"/>
              <a:buChar char="•"/>
            </a:pPr>
            <a:r>
              <a:rPr lang="en-GB" sz="1200">
                <a:solidFill>
                  <a:schemeClr val="bg1"/>
                </a:solidFill>
                <a:latin typeface="+mn-lt"/>
              </a:rPr>
              <a:t>Focus groups with Practice Managers across all Places</a:t>
            </a:r>
          </a:p>
          <a:p>
            <a:pPr marL="180000" indent="-180000" algn="l">
              <a:spcAft>
                <a:spcPts val="300"/>
              </a:spcAft>
              <a:buFont typeface="Arial" panose="020B0604020202020204" pitchFamily="34" charset="0"/>
              <a:buChar char="•"/>
            </a:pPr>
            <a:r>
              <a:rPr lang="en-GB" sz="1200">
                <a:solidFill>
                  <a:schemeClr val="bg1"/>
                </a:solidFill>
                <a:latin typeface="+mn-lt"/>
              </a:rPr>
              <a:t>Focus groups with Pharmacy, Optometry and Dentistry</a:t>
            </a:r>
          </a:p>
          <a:p>
            <a:pPr marL="180000" indent="-180000" algn="l">
              <a:spcAft>
                <a:spcPts val="300"/>
              </a:spcAft>
              <a:buFont typeface="Arial" panose="020B0604020202020204" pitchFamily="34" charset="0"/>
              <a:buChar char="•"/>
            </a:pPr>
            <a:r>
              <a:rPr lang="en-GB" sz="1200">
                <a:solidFill>
                  <a:schemeClr val="bg1"/>
                </a:solidFill>
                <a:latin typeface="+mn-lt"/>
              </a:rPr>
              <a:t>Meetings with Primary Care Federations, Primary Care Alliances &amp; Local Medical Committees </a:t>
            </a:r>
          </a:p>
          <a:p>
            <a:pPr marL="342900" indent="-342900">
              <a:spcAft>
                <a:spcPts val="300"/>
              </a:spcAft>
              <a:buFont typeface="Arial" panose="020B0604020202020204" pitchFamily="34" charset="0"/>
              <a:buChar char="•"/>
            </a:pPr>
            <a:endParaRPr lang="en-GB" sz="1200">
              <a:solidFill>
                <a:schemeClr val="bg1"/>
              </a:solidFill>
              <a:latin typeface="+mn-lt"/>
            </a:endParaRPr>
          </a:p>
        </p:txBody>
      </p:sp>
      <p:pic>
        <p:nvPicPr>
          <p:cNvPr id="26" name="Graphic 25" descr="Circles with arrows with solid fill">
            <a:extLst>
              <a:ext uri="{FF2B5EF4-FFF2-40B4-BE49-F238E27FC236}">
                <a16:creationId xmlns:a16="http://schemas.microsoft.com/office/drawing/2014/main" id="{DF48AE2C-9141-DAEF-5F17-87F9ACCC7A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925" y="1971036"/>
            <a:ext cx="720000" cy="720000"/>
          </a:xfrm>
          <a:prstGeom prst="rect">
            <a:avLst/>
          </a:prstGeom>
        </p:spPr>
      </p:pic>
      <p:sp>
        <p:nvSpPr>
          <p:cNvPr id="11" name="TextBox 10">
            <a:extLst>
              <a:ext uri="{FF2B5EF4-FFF2-40B4-BE49-F238E27FC236}">
                <a16:creationId xmlns:a16="http://schemas.microsoft.com/office/drawing/2014/main" id="{022DEA81-5149-5A4B-BBD3-BACFFEF58907}"/>
              </a:ext>
            </a:extLst>
          </p:cNvPr>
          <p:cNvSpPr txBox="1"/>
          <p:nvPr/>
        </p:nvSpPr>
        <p:spPr>
          <a:xfrm>
            <a:off x="6787942" y="2608191"/>
            <a:ext cx="4476958" cy="2277547"/>
          </a:xfrm>
          <a:prstGeom prst="rect">
            <a:avLst/>
          </a:prstGeom>
          <a:noFill/>
        </p:spPr>
        <p:txBody>
          <a:bodyPr wrap="square" lIns="0" tIns="0" rIns="0" bIns="0" numCol="2">
            <a:spAutoFit/>
          </a:bodyPr>
          <a:lstStyle/>
          <a:p>
            <a:pPr marL="180000" indent="-180000" algn="l" fontAlgn="b">
              <a:spcBef>
                <a:spcPts val="600"/>
              </a:spcBef>
              <a:spcAft>
                <a:spcPts val="0"/>
              </a:spcAft>
              <a:buFont typeface="Wingdings" panose="05000000000000000000" pitchFamily="2" charset="2"/>
              <a:buChar char="ü"/>
            </a:pPr>
            <a:r>
              <a:rPr lang="en-GB" sz="1200" b="0" i="0" u="none" strike="noStrike">
                <a:solidFill>
                  <a:schemeClr val="tx1"/>
                </a:solidFill>
                <a:effectLst/>
                <a:latin typeface="+mn-lt"/>
              </a:rPr>
              <a:t>Local Authorities</a:t>
            </a:r>
          </a:p>
          <a:p>
            <a:pPr marL="180000" indent="-180000" algn="l" fontAlgn="b">
              <a:spcBef>
                <a:spcPts val="600"/>
              </a:spcBef>
              <a:spcAft>
                <a:spcPts val="0"/>
              </a:spcAft>
              <a:buFont typeface="Wingdings" panose="05000000000000000000" pitchFamily="2" charset="2"/>
              <a:buChar char="ü"/>
            </a:pPr>
            <a:r>
              <a:rPr lang="en-GB" sz="1200" b="0" i="0" u="none" strike="noStrike">
                <a:solidFill>
                  <a:schemeClr val="tx1"/>
                </a:solidFill>
                <a:effectLst/>
                <a:latin typeface="+mn-lt"/>
              </a:rPr>
              <a:t>Adult Social Care Leads</a:t>
            </a:r>
          </a:p>
          <a:p>
            <a:pPr marL="180000" indent="-180000" algn="l" fontAlgn="b">
              <a:spcBef>
                <a:spcPts val="600"/>
              </a:spcBef>
              <a:spcAft>
                <a:spcPts val="0"/>
              </a:spcAft>
              <a:buFont typeface="Wingdings" panose="05000000000000000000" pitchFamily="2" charset="2"/>
              <a:buChar char="ü"/>
            </a:pPr>
            <a:r>
              <a:rPr lang="en-GB" sz="1200">
                <a:solidFill>
                  <a:schemeClr val="tx1"/>
                </a:solidFill>
                <a:latin typeface="+mn-lt"/>
              </a:rPr>
              <a:t>Public Health Leads</a:t>
            </a:r>
          </a:p>
          <a:p>
            <a:pPr marL="180000" indent="-180000" algn="l" fontAlgn="b">
              <a:spcBef>
                <a:spcPts val="600"/>
              </a:spcBef>
              <a:spcAft>
                <a:spcPts val="0"/>
              </a:spcAft>
              <a:buFont typeface="Wingdings" panose="05000000000000000000" pitchFamily="2" charset="2"/>
              <a:buChar char="ü"/>
            </a:pPr>
            <a:r>
              <a:rPr lang="en-GB" sz="1200" b="0" i="0" u="none" strike="noStrike">
                <a:solidFill>
                  <a:schemeClr val="tx1"/>
                </a:solidFill>
                <a:effectLst/>
                <a:latin typeface="+mn-lt"/>
              </a:rPr>
              <a:t>Healthwatch</a:t>
            </a:r>
          </a:p>
          <a:p>
            <a:pPr marL="180000" indent="-180000" algn="l" fontAlgn="b">
              <a:spcBef>
                <a:spcPts val="600"/>
              </a:spcBef>
              <a:spcAft>
                <a:spcPts val="0"/>
              </a:spcAft>
              <a:buFont typeface="Wingdings" panose="05000000000000000000" pitchFamily="2" charset="2"/>
              <a:buChar char="ü"/>
            </a:pPr>
            <a:r>
              <a:rPr lang="en-GB" sz="1200">
                <a:solidFill>
                  <a:schemeClr val="tx1"/>
                </a:solidFill>
                <a:latin typeface="+mn-lt"/>
              </a:rPr>
              <a:t>Community providers </a:t>
            </a:r>
          </a:p>
          <a:p>
            <a:pPr marL="180000" indent="-180000" algn="l" fontAlgn="b">
              <a:spcBef>
                <a:spcPts val="600"/>
              </a:spcBef>
              <a:spcAft>
                <a:spcPts val="0"/>
              </a:spcAft>
              <a:buFont typeface="Wingdings" panose="05000000000000000000" pitchFamily="2" charset="2"/>
              <a:buChar char="ü"/>
            </a:pPr>
            <a:r>
              <a:rPr lang="en-GB" sz="1200" b="0" i="0" u="none" strike="noStrike">
                <a:solidFill>
                  <a:schemeClr val="tx1"/>
                </a:solidFill>
                <a:effectLst/>
                <a:latin typeface="+mn-lt"/>
              </a:rPr>
              <a:t>Acute providers</a:t>
            </a:r>
          </a:p>
          <a:p>
            <a:pPr marL="180000" indent="-180000" algn="l" fontAlgn="b">
              <a:spcBef>
                <a:spcPts val="600"/>
              </a:spcBef>
              <a:spcAft>
                <a:spcPts val="0"/>
              </a:spcAft>
              <a:buFont typeface="Wingdings" panose="05000000000000000000" pitchFamily="2" charset="2"/>
              <a:buChar char="ü"/>
            </a:pPr>
            <a:r>
              <a:rPr lang="en-GB" sz="1200">
                <a:solidFill>
                  <a:schemeClr val="tx1"/>
                </a:solidFill>
                <a:latin typeface="+mn-lt"/>
              </a:rPr>
              <a:t>Mental health providers </a:t>
            </a:r>
            <a:endParaRPr lang="en-GB" sz="1200" b="0" i="0" u="none" strike="noStrike">
              <a:solidFill>
                <a:schemeClr val="tx1"/>
              </a:solidFill>
              <a:effectLst/>
              <a:latin typeface="+mn-lt"/>
            </a:endParaRPr>
          </a:p>
          <a:p>
            <a:pPr marL="180000" indent="-180000" algn="l" fontAlgn="b">
              <a:spcBef>
                <a:spcPts val="600"/>
              </a:spcBef>
              <a:spcAft>
                <a:spcPts val="0"/>
              </a:spcAft>
              <a:buFont typeface="Wingdings" panose="05000000000000000000" pitchFamily="2" charset="2"/>
              <a:buChar char="ü"/>
            </a:pPr>
            <a:r>
              <a:rPr lang="en-GB" sz="1200" b="0" i="0" u="none" strike="noStrike">
                <a:solidFill>
                  <a:schemeClr val="tx1"/>
                </a:solidFill>
                <a:effectLst/>
                <a:latin typeface="+mn-lt"/>
              </a:rPr>
              <a:t>ICB Leads</a:t>
            </a:r>
          </a:p>
          <a:p>
            <a:pPr marL="180000" indent="-180000" algn="l" fontAlgn="b">
              <a:spcBef>
                <a:spcPts val="600"/>
              </a:spcBef>
              <a:spcAft>
                <a:spcPts val="0"/>
              </a:spcAft>
              <a:buFont typeface="Wingdings" panose="05000000000000000000" pitchFamily="2" charset="2"/>
              <a:buChar char="ü"/>
            </a:pPr>
            <a:r>
              <a:rPr lang="en-GB" sz="1200" b="0" i="0" u="none" strike="noStrike">
                <a:solidFill>
                  <a:schemeClr val="tx1"/>
                </a:solidFill>
                <a:effectLst/>
                <a:latin typeface="+mn-lt"/>
              </a:rPr>
              <a:t>Place Directors </a:t>
            </a:r>
            <a:endParaRPr lang="en-GB" sz="1200">
              <a:solidFill>
                <a:schemeClr val="tx1"/>
              </a:solidFill>
              <a:latin typeface="+mn-lt"/>
            </a:endParaRPr>
          </a:p>
          <a:p>
            <a:pPr marL="180000" indent="-180000" algn="l" fontAlgn="b">
              <a:spcBef>
                <a:spcPts val="600"/>
              </a:spcBef>
              <a:spcAft>
                <a:spcPts val="0"/>
              </a:spcAft>
              <a:buFont typeface="Wingdings" panose="05000000000000000000" pitchFamily="2" charset="2"/>
              <a:buChar char="ü"/>
            </a:pPr>
            <a:r>
              <a:rPr lang="en-GB" sz="1200" b="0" i="0" u="none" strike="noStrike">
                <a:solidFill>
                  <a:schemeClr val="tx1"/>
                </a:solidFill>
                <a:effectLst/>
                <a:latin typeface="+mn-lt"/>
              </a:rPr>
              <a:t>Clinical Networks</a:t>
            </a:r>
          </a:p>
          <a:p>
            <a:pPr marL="180000" indent="-180000" algn="l" fontAlgn="b">
              <a:spcBef>
                <a:spcPts val="600"/>
              </a:spcBef>
              <a:spcAft>
                <a:spcPts val="0"/>
              </a:spcAft>
              <a:buFont typeface="Wingdings" panose="05000000000000000000" pitchFamily="2" charset="2"/>
              <a:buChar char="ü"/>
            </a:pPr>
            <a:r>
              <a:rPr lang="en-GB" sz="1200" b="0" i="0" u="none" strike="noStrike">
                <a:solidFill>
                  <a:schemeClr val="tx1"/>
                </a:solidFill>
                <a:effectLst/>
                <a:latin typeface="+mn-lt"/>
              </a:rPr>
              <a:t>NHS South East Regional Leads </a:t>
            </a:r>
          </a:p>
          <a:p>
            <a:pPr marL="180000" indent="-180000" algn="l" fontAlgn="b">
              <a:spcBef>
                <a:spcPts val="600"/>
              </a:spcBef>
              <a:spcAft>
                <a:spcPts val="0"/>
              </a:spcAft>
              <a:buFont typeface="Wingdings" panose="05000000000000000000" pitchFamily="2" charset="2"/>
              <a:buChar char="ü"/>
            </a:pPr>
            <a:r>
              <a:rPr lang="en-GB" sz="1200" b="0" i="0" u="none" strike="noStrike">
                <a:solidFill>
                  <a:schemeClr val="tx1"/>
                </a:solidFill>
                <a:effectLst/>
                <a:latin typeface="+mn-lt"/>
              </a:rPr>
              <a:t>VCSE </a:t>
            </a:r>
          </a:p>
          <a:p>
            <a:pPr marL="180000" indent="-180000" algn="l" fontAlgn="b">
              <a:spcBef>
                <a:spcPts val="600"/>
              </a:spcBef>
              <a:spcAft>
                <a:spcPts val="0"/>
              </a:spcAft>
              <a:buFont typeface="Wingdings" panose="05000000000000000000" pitchFamily="2" charset="2"/>
              <a:buChar char="ü"/>
            </a:pPr>
            <a:r>
              <a:rPr lang="en-GB" sz="1200" b="0" i="0" u="none" strike="noStrike">
                <a:solidFill>
                  <a:schemeClr val="tx1"/>
                </a:solidFill>
                <a:effectLst/>
                <a:latin typeface="+mn-lt"/>
              </a:rPr>
              <a:t>Academic Health Science Network</a:t>
            </a:r>
          </a:p>
        </p:txBody>
      </p:sp>
    </p:spTree>
    <p:extLst>
      <p:ext uri="{BB962C8B-B14F-4D97-AF65-F5344CB8AC3E}">
        <p14:creationId xmlns:p14="http://schemas.microsoft.com/office/powerpoint/2010/main" val="778080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4E1C86-99EB-141D-8630-BCB5A58A77F8}"/>
              </a:ext>
            </a:extLst>
          </p:cNvPr>
          <p:cNvSpPr/>
          <p:nvPr/>
        </p:nvSpPr>
        <p:spPr>
          <a:xfrm>
            <a:off x="670983" y="1445559"/>
            <a:ext cx="10940552" cy="4815541"/>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21B3996-23DC-8B4C-377D-408729CED400}"/>
              </a:ext>
            </a:extLst>
          </p:cNvPr>
          <p:cNvSpPr>
            <a:spLocks noGrp="1"/>
          </p:cNvSpPr>
          <p:nvPr>
            <p:ph type="title"/>
          </p:nvPr>
        </p:nvSpPr>
        <p:spPr>
          <a:xfrm>
            <a:off x="670983" y="629567"/>
            <a:ext cx="10876233" cy="774700"/>
          </a:xfrm>
          <a:solidFill>
            <a:schemeClr val="bg1"/>
          </a:solidFill>
        </p:spPr>
        <p:txBody>
          <a:bodyPr/>
          <a:lstStyle/>
          <a:p>
            <a:r>
              <a:rPr lang="en-GB" sz="2300">
                <a:latin typeface="Arial"/>
                <a:cs typeface="Arial"/>
              </a:rPr>
              <a:t>Oxfordshire has higher numbers of GPs and Nurses for its population</a:t>
            </a:r>
            <a:endParaRPr lang="en-GB" sz="2600"/>
          </a:p>
        </p:txBody>
      </p:sp>
      <p:pic>
        <p:nvPicPr>
          <p:cNvPr id="3" name="Picture 2">
            <a:extLst>
              <a:ext uri="{FF2B5EF4-FFF2-40B4-BE49-F238E27FC236}">
                <a16:creationId xmlns:a16="http://schemas.microsoft.com/office/drawing/2014/main" id="{C4FDAE0E-499F-ED7F-AB0E-5464EE5C1D12}"/>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1055" b="96702" l="4690" r="97241">
                        <a14:foregroundMark x1="33517" y1="4881" x2="33517" y2="4881"/>
                        <a14:foregroundMark x1="8276" y1="23219" x2="8276" y2="23219"/>
                        <a14:foregroundMark x1="6207" y1="45515" x2="6207" y2="45515"/>
                        <a14:foregroundMark x1="5931" y1="58971" x2="5931" y2="58971"/>
                        <a14:foregroundMark x1="4690" y1="45910" x2="4690" y2="45910"/>
                        <a14:foregroundMark x1="32966" y1="1583" x2="32966" y2="1583"/>
                        <a14:foregroundMark x1="91034" y1="37467" x2="91034" y2="37467"/>
                        <a14:foregroundMark x1="59448" y1="33113" x2="59448" y2="33113"/>
                        <a14:foregroundMark x1="56414" y1="32718" x2="56414" y2="32718"/>
                        <a14:foregroundMark x1="92828" y1="56860" x2="92828" y2="56860"/>
                        <a14:foregroundMark x1="97379" y1="70053" x2="97379" y2="70053"/>
                        <a14:foregroundMark x1="70897" y1="81398" x2="70897" y2="81398"/>
                        <a14:foregroundMark x1="68828" y1="81003" x2="68828" y2="81003"/>
                        <a14:foregroundMark x1="24690" y1="88918" x2="24690" y2="88918"/>
                        <a14:foregroundMark x1="21103" y1="89182" x2="21103" y2="89182"/>
                        <a14:foregroundMark x1="20828" y1="78100" x2="20828" y2="78100"/>
                        <a14:foregroundMark x1="34483" y1="77836" x2="34483" y2="77836"/>
                        <a14:foregroundMark x1="44138" y1="78760" x2="44138" y2="78760"/>
                        <a14:foregroundMark x1="46621" y1="83377" x2="46621" y2="83377"/>
                        <a14:foregroundMark x1="48414" y1="89710" x2="48414" y2="89710"/>
                        <a14:foregroundMark x1="23448" y1="96702" x2="23448" y2="96702"/>
                      </a14:backgroundRemoval>
                    </a14:imgEffect>
                  </a14:imgLayer>
                </a14:imgProps>
              </a:ext>
              <a:ext uri="{28A0092B-C50C-407E-A947-70E740481C1C}">
                <a14:useLocalDpi xmlns:a14="http://schemas.microsoft.com/office/drawing/2010/main"/>
              </a:ext>
            </a:extLst>
          </a:blip>
          <a:stretch>
            <a:fillRect/>
          </a:stretch>
        </p:blipFill>
        <p:spPr>
          <a:xfrm>
            <a:off x="4416643" y="1996740"/>
            <a:ext cx="3517666" cy="3677780"/>
          </a:xfrm>
          <a:prstGeom prst="rect">
            <a:avLst/>
          </a:prstGeom>
        </p:spPr>
      </p:pic>
      <p:sp>
        <p:nvSpPr>
          <p:cNvPr id="6" name="Rectangle 5">
            <a:extLst>
              <a:ext uri="{FF2B5EF4-FFF2-40B4-BE49-F238E27FC236}">
                <a16:creationId xmlns:a16="http://schemas.microsoft.com/office/drawing/2014/main" id="{90750746-B20B-C3CF-5483-A84CE9408683}"/>
              </a:ext>
            </a:extLst>
          </p:cNvPr>
          <p:cNvSpPr/>
          <p:nvPr/>
        </p:nvSpPr>
        <p:spPr>
          <a:xfrm>
            <a:off x="921144" y="1679809"/>
            <a:ext cx="3207332" cy="143788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BE68A69-7118-2999-1D1F-B8C3D27C09D8}"/>
              </a:ext>
            </a:extLst>
          </p:cNvPr>
          <p:cNvSpPr/>
          <p:nvPr/>
        </p:nvSpPr>
        <p:spPr>
          <a:xfrm>
            <a:off x="921143" y="1679811"/>
            <a:ext cx="3207331" cy="300782"/>
          </a:xfrm>
          <a:prstGeom prst="rect">
            <a:avLst/>
          </a:prstGeom>
          <a:solidFill>
            <a:srgbClr val="0671BA"/>
          </a:solidFill>
          <a:ln>
            <a:solidFill>
              <a:srgbClr val="067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Oxfordshire </a:t>
            </a:r>
          </a:p>
        </p:txBody>
      </p:sp>
      <p:sp>
        <p:nvSpPr>
          <p:cNvPr id="8" name="TextBox 7">
            <a:extLst>
              <a:ext uri="{FF2B5EF4-FFF2-40B4-BE49-F238E27FC236}">
                <a16:creationId xmlns:a16="http://schemas.microsoft.com/office/drawing/2014/main" id="{B78B6E98-7D16-80D9-4090-D0970A12E461}"/>
              </a:ext>
            </a:extLst>
          </p:cNvPr>
          <p:cNvSpPr txBox="1"/>
          <p:nvPr/>
        </p:nvSpPr>
        <p:spPr>
          <a:xfrm>
            <a:off x="918146" y="2130259"/>
            <a:ext cx="3301787" cy="830997"/>
          </a:xfrm>
          <a:prstGeom prst="rect">
            <a:avLst/>
          </a:prstGeom>
          <a:noFill/>
        </p:spPr>
        <p:txBody>
          <a:bodyPr wrap="square" rtlCol="0">
            <a:spAutoFit/>
          </a:bodyPr>
          <a:lstStyle/>
          <a:p>
            <a:r>
              <a:rPr lang="en-GB" sz="1200" b="1"/>
              <a:t>Population: 726,000</a:t>
            </a:r>
          </a:p>
          <a:p>
            <a:r>
              <a:rPr lang="en-GB" sz="1200" b="1"/>
              <a:t>GP FTE: 502 (</a:t>
            </a:r>
            <a:r>
              <a:rPr lang="it-IT" sz="1200" b="1"/>
              <a:t>7)*</a:t>
            </a:r>
            <a:endParaRPr lang="en-GB" sz="1200" b="1"/>
          </a:p>
          <a:p>
            <a:r>
              <a:rPr lang="en-GB" sz="1200" b="1"/>
              <a:t>ARRS FTE: 374 (5)*</a:t>
            </a:r>
          </a:p>
          <a:p>
            <a:r>
              <a:rPr lang="en-GB" sz="1200" b="1"/>
              <a:t>Nurse FTE: 188 (3)*</a:t>
            </a:r>
          </a:p>
        </p:txBody>
      </p:sp>
      <p:sp>
        <p:nvSpPr>
          <p:cNvPr id="11" name="Rectangle 10">
            <a:extLst>
              <a:ext uri="{FF2B5EF4-FFF2-40B4-BE49-F238E27FC236}">
                <a16:creationId xmlns:a16="http://schemas.microsoft.com/office/drawing/2014/main" id="{49DFC851-788F-59C0-D892-8D28CD864426}"/>
              </a:ext>
            </a:extLst>
          </p:cNvPr>
          <p:cNvSpPr/>
          <p:nvPr/>
        </p:nvSpPr>
        <p:spPr>
          <a:xfrm>
            <a:off x="918146" y="4116575"/>
            <a:ext cx="3210101" cy="143788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1D90168-AC9B-8A81-CE3E-419AE80283BE}"/>
              </a:ext>
            </a:extLst>
          </p:cNvPr>
          <p:cNvSpPr/>
          <p:nvPr/>
        </p:nvSpPr>
        <p:spPr>
          <a:xfrm>
            <a:off x="918147" y="4116577"/>
            <a:ext cx="3210100" cy="30078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Berkshire West </a:t>
            </a:r>
          </a:p>
        </p:txBody>
      </p:sp>
      <p:sp>
        <p:nvSpPr>
          <p:cNvPr id="10" name="TextBox 9">
            <a:extLst>
              <a:ext uri="{FF2B5EF4-FFF2-40B4-BE49-F238E27FC236}">
                <a16:creationId xmlns:a16="http://schemas.microsoft.com/office/drawing/2014/main" id="{2D714B19-258A-28B9-96A7-E478E12F714F}"/>
              </a:ext>
            </a:extLst>
          </p:cNvPr>
          <p:cNvSpPr txBox="1"/>
          <p:nvPr/>
        </p:nvSpPr>
        <p:spPr>
          <a:xfrm>
            <a:off x="918147" y="4567025"/>
            <a:ext cx="3352195" cy="830997"/>
          </a:xfrm>
          <a:prstGeom prst="rect">
            <a:avLst/>
          </a:prstGeom>
          <a:noFill/>
        </p:spPr>
        <p:txBody>
          <a:bodyPr wrap="square" rtlCol="0">
            <a:spAutoFit/>
          </a:bodyPr>
          <a:lstStyle/>
          <a:p>
            <a:r>
              <a:rPr lang="en-GB" sz="1200" b="1"/>
              <a:t>Population: 533,000</a:t>
            </a:r>
          </a:p>
          <a:p>
            <a:r>
              <a:rPr lang="en-GB" sz="1200" b="1"/>
              <a:t>GP FTE: 276 (5)*</a:t>
            </a:r>
          </a:p>
          <a:p>
            <a:r>
              <a:rPr lang="en-GB" sz="1200" b="1"/>
              <a:t>ARRS FTE: 283 (5)*</a:t>
            </a:r>
          </a:p>
          <a:p>
            <a:r>
              <a:rPr lang="en-GB" sz="1200" b="1"/>
              <a:t>Nurse FTE: 112 (2)*</a:t>
            </a:r>
          </a:p>
        </p:txBody>
      </p:sp>
      <p:sp>
        <p:nvSpPr>
          <p:cNvPr id="13" name="Rectangle 12">
            <a:extLst>
              <a:ext uri="{FF2B5EF4-FFF2-40B4-BE49-F238E27FC236}">
                <a16:creationId xmlns:a16="http://schemas.microsoft.com/office/drawing/2014/main" id="{D0B9BD14-E166-70A2-AF59-A51B324DD7A8}"/>
              </a:ext>
            </a:extLst>
          </p:cNvPr>
          <p:cNvSpPr/>
          <p:nvPr/>
        </p:nvSpPr>
        <p:spPr>
          <a:xfrm>
            <a:off x="8160562" y="1679809"/>
            <a:ext cx="3207332" cy="143788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4854B0A-1D34-9BDA-F183-2B2C99055B9C}"/>
              </a:ext>
            </a:extLst>
          </p:cNvPr>
          <p:cNvSpPr/>
          <p:nvPr/>
        </p:nvSpPr>
        <p:spPr>
          <a:xfrm>
            <a:off x="8160562" y="1689336"/>
            <a:ext cx="3207332" cy="29125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Buckinghamshire </a:t>
            </a:r>
          </a:p>
        </p:txBody>
      </p:sp>
      <p:sp>
        <p:nvSpPr>
          <p:cNvPr id="9" name="TextBox 8">
            <a:extLst>
              <a:ext uri="{FF2B5EF4-FFF2-40B4-BE49-F238E27FC236}">
                <a16:creationId xmlns:a16="http://schemas.microsoft.com/office/drawing/2014/main" id="{4BB5EA55-0E53-5660-8F35-8C7D651D224E}"/>
              </a:ext>
            </a:extLst>
          </p:cNvPr>
          <p:cNvSpPr txBox="1"/>
          <p:nvPr/>
        </p:nvSpPr>
        <p:spPr>
          <a:xfrm>
            <a:off x="8157564" y="2135022"/>
            <a:ext cx="3296385" cy="830997"/>
          </a:xfrm>
          <a:prstGeom prst="rect">
            <a:avLst/>
          </a:prstGeom>
          <a:noFill/>
        </p:spPr>
        <p:txBody>
          <a:bodyPr wrap="square" rtlCol="0">
            <a:spAutoFit/>
          </a:bodyPr>
          <a:lstStyle/>
          <a:p>
            <a:r>
              <a:rPr lang="en-GB" sz="1200" b="1"/>
              <a:t>Population: 544,000</a:t>
            </a:r>
          </a:p>
          <a:p>
            <a:r>
              <a:rPr lang="en-GB" sz="1200" b="1"/>
              <a:t>GP FTE: 315 (6)*</a:t>
            </a:r>
          </a:p>
          <a:p>
            <a:r>
              <a:rPr lang="en-GB" sz="1200" b="1"/>
              <a:t>ARRS FTE: 261 (5)*</a:t>
            </a:r>
          </a:p>
          <a:p>
            <a:r>
              <a:rPr lang="en-GB" sz="1200" b="1"/>
              <a:t>Nurse FTE: 133 (2)*</a:t>
            </a:r>
          </a:p>
        </p:txBody>
      </p:sp>
      <p:sp>
        <p:nvSpPr>
          <p:cNvPr id="16" name="TextBox 15">
            <a:extLst>
              <a:ext uri="{FF2B5EF4-FFF2-40B4-BE49-F238E27FC236}">
                <a16:creationId xmlns:a16="http://schemas.microsoft.com/office/drawing/2014/main" id="{8EF9F108-31B3-E470-9048-25727886C95F}"/>
              </a:ext>
            </a:extLst>
          </p:cNvPr>
          <p:cNvSpPr txBox="1"/>
          <p:nvPr/>
        </p:nvSpPr>
        <p:spPr>
          <a:xfrm>
            <a:off x="8322414" y="5936827"/>
            <a:ext cx="3369803" cy="400110"/>
          </a:xfrm>
          <a:prstGeom prst="rect">
            <a:avLst/>
          </a:prstGeom>
          <a:noFill/>
        </p:spPr>
        <p:txBody>
          <a:bodyPr wrap="square">
            <a:spAutoFit/>
          </a:bodyPr>
          <a:lstStyle/>
          <a:p>
            <a:r>
              <a:rPr lang="en-GB" sz="1000"/>
              <a:t>* Figures in brackets show rates per 10,000 population</a:t>
            </a:r>
          </a:p>
          <a:p>
            <a:endParaRPr lang="en-GB" sz="1000"/>
          </a:p>
        </p:txBody>
      </p:sp>
      <p:sp>
        <p:nvSpPr>
          <p:cNvPr id="5" name="Rectangle: Top Corners Rounded 4">
            <a:extLst>
              <a:ext uri="{FF2B5EF4-FFF2-40B4-BE49-F238E27FC236}">
                <a16:creationId xmlns:a16="http://schemas.microsoft.com/office/drawing/2014/main" id="{C3FB5E0A-59B8-BD15-CA6E-007614CC85F3}"/>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7" name="TextBox 16">
            <a:extLst>
              <a:ext uri="{FF2B5EF4-FFF2-40B4-BE49-F238E27FC236}">
                <a16:creationId xmlns:a16="http://schemas.microsoft.com/office/drawing/2014/main" id="{298B102C-3074-39C1-61E1-915F5C5AD0AD}"/>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9" name="Rectangle: Top Corners Rounded 18">
            <a:extLst>
              <a:ext uri="{FF2B5EF4-FFF2-40B4-BE49-F238E27FC236}">
                <a16:creationId xmlns:a16="http://schemas.microsoft.com/office/drawing/2014/main" id="{3A572BA9-6E9B-4B22-F1B5-59CFE2EECD3B}"/>
              </a:ext>
            </a:extLst>
          </p:cNvPr>
          <p:cNvSpPr/>
          <p:nvPr/>
        </p:nvSpPr>
        <p:spPr>
          <a:xfrm rot="10800000">
            <a:off x="3084163"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1" name="Rectangle: Top Corners Rounded 20">
            <a:extLst>
              <a:ext uri="{FF2B5EF4-FFF2-40B4-BE49-F238E27FC236}">
                <a16:creationId xmlns:a16="http://schemas.microsoft.com/office/drawing/2014/main" id="{69184174-920B-FB15-0E08-54756CDE3D57}"/>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TextBox 22">
            <a:extLst>
              <a:ext uri="{FF2B5EF4-FFF2-40B4-BE49-F238E27FC236}">
                <a16:creationId xmlns:a16="http://schemas.microsoft.com/office/drawing/2014/main" id="{007D0954-1C20-D472-B4C5-4D185C101C73}"/>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6" name="TextBox 25">
            <a:extLst>
              <a:ext uri="{FF2B5EF4-FFF2-40B4-BE49-F238E27FC236}">
                <a16:creationId xmlns:a16="http://schemas.microsoft.com/office/drawing/2014/main" id="{7B1A5F04-108B-CD31-EE04-C81A62A3FFF9}"/>
              </a:ext>
            </a:extLst>
          </p:cNvPr>
          <p:cNvSpPr txBox="1"/>
          <p:nvPr/>
        </p:nvSpPr>
        <p:spPr>
          <a:xfrm>
            <a:off x="3084163" y="28612"/>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0" name="Rectangle: Top Corners Rounded 29">
            <a:extLst>
              <a:ext uri="{FF2B5EF4-FFF2-40B4-BE49-F238E27FC236}">
                <a16:creationId xmlns:a16="http://schemas.microsoft.com/office/drawing/2014/main" id="{015AF254-DD06-E9D8-24DA-E3C3EEC8E401}"/>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Rectangle: Top Corners Rounded 33">
            <a:extLst>
              <a:ext uri="{FF2B5EF4-FFF2-40B4-BE49-F238E27FC236}">
                <a16:creationId xmlns:a16="http://schemas.microsoft.com/office/drawing/2014/main" id="{C1C8F3C3-C127-DEAD-1ECF-4648B31EB42A}"/>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8" name="Rectangle: Top Corners Rounded 37">
            <a:extLst>
              <a:ext uri="{FF2B5EF4-FFF2-40B4-BE49-F238E27FC236}">
                <a16:creationId xmlns:a16="http://schemas.microsoft.com/office/drawing/2014/main" id="{48C59CF7-10E8-AB7B-29C9-E18616BBF202}"/>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2" name="TextBox 41">
            <a:extLst>
              <a:ext uri="{FF2B5EF4-FFF2-40B4-BE49-F238E27FC236}">
                <a16:creationId xmlns:a16="http://schemas.microsoft.com/office/drawing/2014/main" id="{318D5BE5-1646-C092-CF5C-6DD081B6AFA7}"/>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6" name="TextBox 45">
            <a:extLst>
              <a:ext uri="{FF2B5EF4-FFF2-40B4-BE49-F238E27FC236}">
                <a16:creationId xmlns:a16="http://schemas.microsoft.com/office/drawing/2014/main" id="{69426950-13C0-E840-4BB8-071865480CD1}"/>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50" name="TextBox 49">
            <a:extLst>
              <a:ext uri="{FF2B5EF4-FFF2-40B4-BE49-F238E27FC236}">
                <a16:creationId xmlns:a16="http://schemas.microsoft.com/office/drawing/2014/main" id="{FEA1E97A-845F-82D7-C052-2F9955E9828E}"/>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3" name="Rectangle: Top Corners Rounded 52">
            <a:extLst>
              <a:ext uri="{FF2B5EF4-FFF2-40B4-BE49-F238E27FC236}">
                <a16:creationId xmlns:a16="http://schemas.microsoft.com/office/drawing/2014/main" id="{FCBC6775-C43D-3671-FF29-6872E05A22D2}"/>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5" name="TextBox 54">
            <a:extLst>
              <a:ext uri="{FF2B5EF4-FFF2-40B4-BE49-F238E27FC236}">
                <a16:creationId xmlns:a16="http://schemas.microsoft.com/office/drawing/2014/main" id="{1A9AE0CC-04C9-7835-9464-620C426551AE}"/>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20" name="TextBox 19">
            <a:extLst>
              <a:ext uri="{FF2B5EF4-FFF2-40B4-BE49-F238E27FC236}">
                <a16:creationId xmlns:a16="http://schemas.microsoft.com/office/drawing/2014/main" id="{C56EA6E2-1E5B-7ECE-EAB0-9B92AB580A40}"/>
              </a:ext>
            </a:extLst>
          </p:cNvPr>
          <p:cNvSpPr txBox="1"/>
          <p:nvPr/>
        </p:nvSpPr>
        <p:spPr>
          <a:xfrm>
            <a:off x="5615828" y="6295295"/>
            <a:ext cx="5995707" cy="369332"/>
          </a:xfrm>
          <a:prstGeom prst="rect">
            <a:avLst/>
          </a:prstGeom>
          <a:noFill/>
        </p:spPr>
        <p:txBody>
          <a:bodyPr wrap="square">
            <a:spAutoFit/>
          </a:bodyPr>
          <a:lstStyle/>
          <a:p>
            <a:pPr algn="r"/>
            <a:r>
              <a:rPr lang="en-GB" sz="900"/>
              <a:t>NHS Digital General Practice Workforce, 31 August 2023</a:t>
            </a:r>
          </a:p>
          <a:p>
            <a:pPr algn="r"/>
            <a:r>
              <a:rPr lang="en-GB" sz="900"/>
              <a:t>BOB ARRS Workforce Planning Data 2023</a:t>
            </a:r>
          </a:p>
        </p:txBody>
      </p:sp>
      <p:sp>
        <p:nvSpPr>
          <p:cNvPr id="4" name="TextBox 3">
            <a:extLst>
              <a:ext uri="{FF2B5EF4-FFF2-40B4-BE49-F238E27FC236}">
                <a16:creationId xmlns:a16="http://schemas.microsoft.com/office/drawing/2014/main" id="{A6EC5765-0A81-0F00-BDF5-460404FBD679}"/>
              </a:ext>
            </a:extLst>
          </p:cNvPr>
          <p:cNvSpPr txBox="1"/>
          <p:nvPr/>
        </p:nvSpPr>
        <p:spPr>
          <a:xfrm>
            <a:off x="911621" y="1251526"/>
            <a:ext cx="4631929" cy="261610"/>
          </a:xfrm>
          <a:prstGeom prst="rect">
            <a:avLst/>
          </a:prstGeom>
          <a:solidFill>
            <a:schemeClr val="bg1"/>
          </a:solidFill>
        </p:spPr>
        <p:txBody>
          <a:bodyPr wrap="square" rtlCol="0">
            <a:spAutoFit/>
          </a:bodyPr>
          <a:lstStyle/>
          <a:p>
            <a:pPr algn="l"/>
            <a:r>
              <a:rPr lang="en-GB" sz="1100" b="1">
                <a:solidFill>
                  <a:schemeClr val="tx1"/>
                </a:solidFill>
              </a:rPr>
              <a:t>Numbers and skill mix of the Primary Care workforce across BOB </a:t>
            </a:r>
          </a:p>
        </p:txBody>
      </p:sp>
    </p:spTree>
    <p:extLst>
      <p:ext uri="{BB962C8B-B14F-4D97-AF65-F5344CB8AC3E}">
        <p14:creationId xmlns:p14="http://schemas.microsoft.com/office/powerpoint/2010/main" val="336356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xfrm>
            <a:off x="670984" y="596900"/>
            <a:ext cx="10881254" cy="619551"/>
          </a:xfrm>
          <a:solidFill>
            <a:schemeClr val="bg1"/>
          </a:solidFill>
        </p:spPr>
        <p:txBody>
          <a:bodyPr/>
          <a:lstStyle/>
          <a:p>
            <a:r>
              <a:rPr lang="en-GB">
                <a:cs typeface="Arial"/>
              </a:rPr>
              <a:t>General Practice, Pharmacy and Dentistry colleagues reported unsustainable workloads and pressure </a:t>
            </a:r>
            <a:endParaRPr lang="en-GB" sz="2300">
              <a:cs typeface="Arial"/>
            </a:endParaRPr>
          </a:p>
        </p:txBody>
      </p:sp>
      <p:sp>
        <p:nvSpPr>
          <p:cNvPr id="9" name="Content Placeholder 49">
            <a:extLst>
              <a:ext uri="{FF2B5EF4-FFF2-40B4-BE49-F238E27FC236}">
                <a16:creationId xmlns:a16="http://schemas.microsoft.com/office/drawing/2014/main" id="{B405423B-5EE9-2472-0876-288D5AB0CAA0}"/>
              </a:ext>
            </a:extLst>
          </p:cNvPr>
          <p:cNvSpPr txBox="1">
            <a:spLocks/>
          </p:cNvSpPr>
          <p:nvPr/>
        </p:nvSpPr>
        <p:spPr>
          <a:xfrm>
            <a:off x="967524" y="2734504"/>
            <a:ext cx="6038572" cy="487946"/>
          </a:xfrm>
          <a:prstGeom prst="rect">
            <a:avLst/>
          </a:prstGeom>
        </p:spPr>
        <p:txBody>
          <a:bodyPr lIns="0" tIns="0" rIns="0" bIns="0">
            <a:no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r>
              <a:rPr kumimoji="0" lang="en-GB" sz="1000" b="0" i="0" u="none" strike="noStrike" kern="0" cap="none" spc="0" normalizeH="0" baseline="0" noProof="0">
                <a:ln>
                  <a:noFill/>
                </a:ln>
                <a:solidFill>
                  <a:prstClr val="black"/>
                </a:solidFill>
                <a:effectLst/>
                <a:uLnTx/>
                <a:uFillTx/>
                <a:latin typeface="Arial"/>
                <a:ea typeface="+mn-ea"/>
                <a:cs typeface="Arial" panose="020B0604020202020204" pitchFamily="34" charset="0"/>
              </a:rPr>
              <a:t>The LMC provided data showing average patient list size per GP FTE (assuming an FTE GP works 9 sessions a week). They expressed concern that average patient list size has increased steadily over time and is above what is considered safe with respect to chronic disease parameters (around 2000 patients).</a:t>
            </a:r>
            <a:endParaRPr lang="en-US" sz="1000" b="0">
              <a:solidFill>
                <a:srgbClr val="000000"/>
              </a:solidFill>
              <a:cs typeface="Univers 45 Light"/>
            </a:endParaRPr>
          </a:p>
        </p:txBody>
      </p:sp>
      <p:sp>
        <p:nvSpPr>
          <p:cNvPr id="6" name="Rectangle 5">
            <a:extLst>
              <a:ext uri="{FF2B5EF4-FFF2-40B4-BE49-F238E27FC236}">
                <a16:creationId xmlns:a16="http://schemas.microsoft.com/office/drawing/2014/main" id="{C94F5D1E-23E6-4A05-B604-ADAC4D5A8732}"/>
              </a:ext>
            </a:extLst>
          </p:cNvPr>
          <p:cNvSpPr/>
          <p:nvPr/>
        </p:nvSpPr>
        <p:spPr>
          <a:xfrm>
            <a:off x="695007" y="2452239"/>
            <a:ext cx="6426115" cy="3808861"/>
          </a:xfrm>
          <a:prstGeom prst="rect">
            <a:avLst/>
          </a:prstGeom>
          <a:no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86F2E4E4-80AB-5505-6A4F-EE8FAA248410}"/>
              </a:ext>
            </a:extLst>
          </p:cNvPr>
          <p:cNvPicPr>
            <a:picLocks noChangeAspect="1"/>
          </p:cNvPicPr>
          <p:nvPr/>
        </p:nvPicPr>
        <p:blipFill>
          <a:blip r:embed="rId2"/>
          <a:stretch>
            <a:fillRect/>
          </a:stretch>
        </p:blipFill>
        <p:spPr>
          <a:xfrm>
            <a:off x="881958" y="3423053"/>
            <a:ext cx="6038572" cy="2734449"/>
          </a:xfrm>
          <a:prstGeom prst="rect">
            <a:avLst/>
          </a:prstGeom>
        </p:spPr>
      </p:pic>
      <p:sp>
        <p:nvSpPr>
          <p:cNvPr id="14" name="TextBox 13">
            <a:extLst>
              <a:ext uri="{FF2B5EF4-FFF2-40B4-BE49-F238E27FC236}">
                <a16:creationId xmlns:a16="http://schemas.microsoft.com/office/drawing/2014/main" id="{C52FBFA2-F47A-AF93-6E2B-63715AD89FEF}"/>
              </a:ext>
            </a:extLst>
          </p:cNvPr>
          <p:cNvSpPr txBox="1"/>
          <p:nvPr/>
        </p:nvSpPr>
        <p:spPr>
          <a:xfrm>
            <a:off x="1738510" y="2401067"/>
            <a:ext cx="4093088" cy="169277"/>
          </a:xfrm>
          <a:prstGeom prst="rect">
            <a:avLst/>
          </a:prstGeom>
          <a:solidFill>
            <a:schemeClr val="bg1"/>
          </a:solidFill>
        </p:spPr>
        <p:txBody>
          <a:bodyPr wrap="square" lIns="0" tIns="0" rIns="0" bIns="0" rtlCol="0">
            <a:spAutoFit/>
          </a:bodyPr>
          <a:lstStyle/>
          <a:p>
            <a:pPr algn="ctr"/>
            <a:r>
              <a:rPr lang="en-US" sz="1100" b="1">
                <a:solidFill>
                  <a:schemeClr val="tx1"/>
                </a:solidFill>
              </a:rPr>
              <a:t>Clinical workload is increasing for GPs across BOB</a:t>
            </a:r>
            <a:endParaRPr lang="en-GB" sz="1100" b="1">
              <a:solidFill>
                <a:schemeClr val="tx1"/>
              </a:solidFill>
            </a:endParaRPr>
          </a:p>
        </p:txBody>
      </p:sp>
      <p:sp>
        <p:nvSpPr>
          <p:cNvPr id="4" name="Content Placeholder 49">
            <a:extLst>
              <a:ext uri="{FF2B5EF4-FFF2-40B4-BE49-F238E27FC236}">
                <a16:creationId xmlns:a16="http://schemas.microsoft.com/office/drawing/2014/main" id="{CAF17580-1893-CD8F-5732-10BFC6754004}"/>
              </a:ext>
            </a:extLst>
          </p:cNvPr>
          <p:cNvSpPr txBox="1">
            <a:spLocks/>
          </p:cNvSpPr>
          <p:nvPr/>
        </p:nvSpPr>
        <p:spPr>
          <a:xfrm>
            <a:off x="7465036" y="2737226"/>
            <a:ext cx="3978644" cy="639891"/>
          </a:xfrm>
          <a:prstGeom prst="rect">
            <a:avLst/>
          </a:prstGeom>
        </p:spPr>
        <p:txBody>
          <a:bodyPr lIns="0" tIns="0" rIns="0" bIns="0">
            <a:no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r>
              <a:rPr kumimoji="0" lang="en-GB" sz="1000" b="0" i="0" u="none" strike="noStrike" kern="0" cap="none" spc="0" normalizeH="0" baseline="0" noProof="0">
                <a:ln>
                  <a:noFill/>
                </a:ln>
                <a:solidFill>
                  <a:prstClr val="black"/>
                </a:solidFill>
                <a:effectLst/>
                <a:uLnTx/>
                <a:uFillTx/>
                <a:latin typeface="Arial"/>
                <a:ea typeface="+mn-ea"/>
                <a:cs typeface="Arial" panose="020B0604020202020204" pitchFamily="34" charset="0"/>
              </a:rPr>
              <a:t>The LMC also expressed concern at the amount of overtime being worked by GPs </a:t>
            </a:r>
            <a:r>
              <a:rPr lang="en-GB" sz="1000" b="0">
                <a:solidFill>
                  <a:prstClr val="black"/>
                </a:solidFill>
                <a:latin typeface="Arial"/>
                <a:cs typeface="Arial" panose="020B0604020202020204" pitchFamily="34" charset="0"/>
              </a:rPr>
              <a:t>– including both clinical and administrative work. This chart shows LMC estimates of the time over and above contracted hours that GPs typically perform in a session (half day).</a:t>
            </a:r>
            <a:endParaRPr lang="en-US" sz="1000" b="0">
              <a:solidFill>
                <a:srgbClr val="000000"/>
              </a:solidFill>
              <a:cs typeface="Univers 45 Light"/>
            </a:endParaRPr>
          </a:p>
        </p:txBody>
      </p:sp>
      <p:sp>
        <p:nvSpPr>
          <p:cNvPr id="5" name="Rectangle 4">
            <a:extLst>
              <a:ext uri="{FF2B5EF4-FFF2-40B4-BE49-F238E27FC236}">
                <a16:creationId xmlns:a16="http://schemas.microsoft.com/office/drawing/2014/main" id="{5DAEE47A-C8B9-D9A3-6F7F-FB94BA4A3211}"/>
              </a:ext>
            </a:extLst>
          </p:cNvPr>
          <p:cNvSpPr/>
          <p:nvPr/>
        </p:nvSpPr>
        <p:spPr>
          <a:xfrm>
            <a:off x="7193047" y="2452239"/>
            <a:ext cx="4415547" cy="3808861"/>
          </a:xfrm>
          <a:prstGeom prst="rect">
            <a:avLst/>
          </a:prstGeom>
          <a:no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2F861609-0BF3-9053-89BC-46AE04C71BBF}"/>
              </a:ext>
            </a:extLst>
          </p:cNvPr>
          <p:cNvSpPr txBox="1"/>
          <p:nvPr/>
        </p:nvSpPr>
        <p:spPr>
          <a:xfrm>
            <a:off x="8016437" y="2401066"/>
            <a:ext cx="2768765" cy="169277"/>
          </a:xfrm>
          <a:prstGeom prst="rect">
            <a:avLst/>
          </a:prstGeom>
          <a:solidFill>
            <a:schemeClr val="bg1"/>
          </a:solidFill>
        </p:spPr>
        <p:txBody>
          <a:bodyPr wrap="square" lIns="0" tIns="0" rIns="0" bIns="0" rtlCol="0">
            <a:spAutoFit/>
          </a:bodyPr>
          <a:lstStyle/>
          <a:p>
            <a:pPr algn="ctr"/>
            <a:r>
              <a:rPr lang="en-US" sz="1100" b="1">
                <a:solidFill>
                  <a:schemeClr val="tx1"/>
                </a:solidFill>
              </a:rPr>
              <a:t>GPs are working significant overtime</a:t>
            </a:r>
            <a:endParaRPr lang="en-GB" sz="1100" b="1">
              <a:solidFill>
                <a:schemeClr val="tx1"/>
              </a:solidFill>
            </a:endParaRPr>
          </a:p>
        </p:txBody>
      </p:sp>
      <p:sp>
        <p:nvSpPr>
          <p:cNvPr id="10" name="TextBox 9">
            <a:extLst>
              <a:ext uri="{FF2B5EF4-FFF2-40B4-BE49-F238E27FC236}">
                <a16:creationId xmlns:a16="http://schemas.microsoft.com/office/drawing/2014/main" id="{93D7A0CB-EBD4-03C8-8D9D-5E1AE856E0D7}"/>
              </a:ext>
            </a:extLst>
          </p:cNvPr>
          <p:cNvSpPr txBox="1"/>
          <p:nvPr/>
        </p:nvSpPr>
        <p:spPr>
          <a:xfrm>
            <a:off x="7344042" y="6276315"/>
            <a:ext cx="4264552" cy="230832"/>
          </a:xfrm>
          <a:prstGeom prst="rect">
            <a:avLst/>
          </a:prstGeom>
          <a:noFill/>
        </p:spPr>
        <p:txBody>
          <a:bodyPr wrap="square" rtlCol="0">
            <a:spAutoFit/>
          </a:bodyPr>
          <a:lstStyle/>
          <a:p>
            <a:pPr marR="0" lvl="0" algn="r" defTabSz="914400" eaLnBrk="1" fontAlgn="auto" latinLnBrk="0" hangingPunct="1">
              <a:lnSpc>
                <a:spcPct val="100000"/>
              </a:lnSpc>
              <a:spcBef>
                <a:spcPts val="0"/>
              </a:spcBef>
              <a:spcAft>
                <a:spcPts val="0"/>
              </a:spcAft>
              <a:buClrTx/>
              <a:buSzTx/>
              <a:tabLst/>
              <a:defRPr/>
            </a:pPr>
            <a:r>
              <a:rPr kumimoji="0" lang="en-US" sz="900" b="0" i="0" u="none" strike="noStrike" kern="0" cap="none" spc="0" normalizeH="0" baseline="0" noProof="0">
                <a:ln>
                  <a:noFill/>
                </a:ln>
                <a:solidFill>
                  <a:prstClr val="black"/>
                </a:solidFill>
                <a:effectLst/>
                <a:uLnTx/>
                <a:uFillTx/>
                <a:latin typeface="Arial"/>
                <a:ea typeface="+mn-ea"/>
                <a:cs typeface="+mn-cs"/>
              </a:rPr>
              <a:t>Graphs taken from Berkshire, Buckinghamshire and </a:t>
            </a:r>
            <a:r>
              <a:rPr kumimoji="0" lang="en-US" sz="900" b="0" i="0" u="none" strike="noStrike" kern="0" cap="none" spc="0" normalizeH="0" baseline="0" noProof="0" err="1">
                <a:ln>
                  <a:noFill/>
                </a:ln>
                <a:solidFill>
                  <a:prstClr val="black"/>
                </a:solidFill>
                <a:effectLst/>
                <a:uLnTx/>
                <a:uFillTx/>
                <a:latin typeface="Arial"/>
                <a:ea typeface="+mn-ea"/>
                <a:cs typeface="+mn-cs"/>
              </a:rPr>
              <a:t>Oxfordshire</a:t>
            </a:r>
            <a:r>
              <a:rPr kumimoji="0" lang="en-US" sz="900" b="0" i="0" u="none" strike="noStrike" kern="0" cap="none" spc="0" normalizeH="0" baseline="0" noProof="0">
                <a:ln>
                  <a:noFill/>
                </a:ln>
                <a:solidFill>
                  <a:prstClr val="black"/>
                </a:solidFill>
                <a:effectLst/>
                <a:uLnTx/>
                <a:uFillTx/>
                <a:latin typeface="Arial"/>
                <a:ea typeface="+mn-ea"/>
                <a:cs typeface="+mn-cs"/>
              </a:rPr>
              <a:t> LMCs</a:t>
            </a:r>
            <a:endParaRPr lang="en-GB" sz="1600"/>
          </a:p>
        </p:txBody>
      </p:sp>
      <p:pic>
        <p:nvPicPr>
          <p:cNvPr id="11" name="Picture 10">
            <a:extLst>
              <a:ext uri="{FF2B5EF4-FFF2-40B4-BE49-F238E27FC236}">
                <a16:creationId xmlns:a16="http://schemas.microsoft.com/office/drawing/2014/main" id="{F53C3AD2-64E4-8008-DBED-30196707DE14}"/>
              </a:ext>
            </a:extLst>
          </p:cNvPr>
          <p:cNvPicPr>
            <a:picLocks noChangeAspect="1"/>
          </p:cNvPicPr>
          <p:nvPr/>
        </p:nvPicPr>
        <p:blipFill>
          <a:blip r:embed="rId3"/>
          <a:stretch>
            <a:fillRect/>
          </a:stretch>
        </p:blipFill>
        <p:spPr>
          <a:xfrm>
            <a:off x="7308073" y="3455902"/>
            <a:ext cx="4135607" cy="2701600"/>
          </a:xfrm>
          <a:prstGeom prst="rect">
            <a:avLst/>
          </a:prstGeom>
        </p:spPr>
      </p:pic>
      <p:sp>
        <p:nvSpPr>
          <p:cNvPr id="20" name="TextBox 19">
            <a:extLst>
              <a:ext uri="{FF2B5EF4-FFF2-40B4-BE49-F238E27FC236}">
                <a16:creationId xmlns:a16="http://schemas.microsoft.com/office/drawing/2014/main" id="{7F77F5E3-4E0D-4FFA-7CE7-3D8FD896A6AB}"/>
              </a:ext>
            </a:extLst>
          </p:cNvPr>
          <p:cNvSpPr txBox="1"/>
          <p:nvPr/>
        </p:nvSpPr>
        <p:spPr>
          <a:xfrm>
            <a:off x="10930369" y="3886095"/>
            <a:ext cx="678225" cy="338554"/>
          </a:xfrm>
          <a:prstGeom prst="rect">
            <a:avLst/>
          </a:prstGeom>
          <a:noFill/>
        </p:spPr>
        <p:txBody>
          <a:bodyPr wrap="square" rtlCol="0">
            <a:spAutoFit/>
          </a:bodyPr>
          <a:lstStyle/>
          <a:p>
            <a:r>
              <a:rPr lang="en-US" sz="800">
                <a:solidFill>
                  <a:schemeClr val="tx1"/>
                </a:solidFill>
              </a:rPr>
              <a:t>Estimated overtime</a:t>
            </a:r>
          </a:p>
        </p:txBody>
      </p:sp>
      <p:sp>
        <p:nvSpPr>
          <p:cNvPr id="21" name="Right Brace 20">
            <a:extLst>
              <a:ext uri="{FF2B5EF4-FFF2-40B4-BE49-F238E27FC236}">
                <a16:creationId xmlns:a16="http://schemas.microsoft.com/office/drawing/2014/main" id="{A191921D-6601-C650-4F70-FF953AC1198E}"/>
              </a:ext>
            </a:extLst>
          </p:cNvPr>
          <p:cNvSpPr/>
          <p:nvPr/>
        </p:nvSpPr>
        <p:spPr>
          <a:xfrm>
            <a:off x="10897448" y="3581442"/>
            <a:ext cx="72922" cy="91912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Rectangle: Top Corners Rounded 12">
            <a:extLst>
              <a:ext uri="{FF2B5EF4-FFF2-40B4-BE49-F238E27FC236}">
                <a16:creationId xmlns:a16="http://schemas.microsoft.com/office/drawing/2014/main" id="{BB786D6F-8C1C-A872-40C5-22161E17B467}"/>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2" name="TextBox 21">
            <a:extLst>
              <a:ext uri="{FF2B5EF4-FFF2-40B4-BE49-F238E27FC236}">
                <a16:creationId xmlns:a16="http://schemas.microsoft.com/office/drawing/2014/main" id="{DF15A87B-1BB0-0579-BF92-07A22E958708}"/>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4" name="Rectangle: Top Corners Rounded 23">
            <a:extLst>
              <a:ext uri="{FF2B5EF4-FFF2-40B4-BE49-F238E27FC236}">
                <a16:creationId xmlns:a16="http://schemas.microsoft.com/office/drawing/2014/main" id="{CFE941F1-6ED3-8BB7-F6EF-B988862CDDAC}"/>
              </a:ext>
            </a:extLst>
          </p:cNvPr>
          <p:cNvSpPr/>
          <p:nvPr/>
        </p:nvSpPr>
        <p:spPr>
          <a:xfrm rot="10800000">
            <a:off x="3084163"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6" name="Rectangle: Top Corners Rounded 25">
            <a:extLst>
              <a:ext uri="{FF2B5EF4-FFF2-40B4-BE49-F238E27FC236}">
                <a16:creationId xmlns:a16="http://schemas.microsoft.com/office/drawing/2014/main" id="{681A8115-4B37-DF36-328F-D81013CA6179}"/>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TextBox 27">
            <a:extLst>
              <a:ext uri="{FF2B5EF4-FFF2-40B4-BE49-F238E27FC236}">
                <a16:creationId xmlns:a16="http://schemas.microsoft.com/office/drawing/2014/main" id="{45AA79BA-556A-42C7-4EDD-A2FB3095073D}"/>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0" name="TextBox 29">
            <a:extLst>
              <a:ext uri="{FF2B5EF4-FFF2-40B4-BE49-F238E27FC236}">
                <a16:creationId xmlns:a16="http://schemas.microsoft.com/office/drawing/2014/main" id="{192AFC69-5F3C-A811-E8BE-6D2127FCDBF7}"/>
              </a:ext>
            </a:extLst>
          </p:cNvPr>
          <p:cNvSpPr txBox="1"/>
          <p:nvPr/>
        </p:nvSpPr>
        <p:spPr>
          <a:xfrm>
            <a:off x="3084163" y="28612"/>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2" name="Rectangle: Top Corners Rounded 31">
            <a:extLst>
              <a:ext uri="{FF2B5EF4-FFF2-40B4-BE49-F238E27FC236}">
                <a16:creationId xmlns:a16="http://schemas.microsoft.com/office/drawing/2014/main" id="{1A3B5B78-F385-A7F5-8542-1A5B1BEFA10D}"/>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Rectangle: Top Corners Rounded 33">
            <a:extLst>
              <a:ext uri="{FF2B5EF4-FFF2-40B4-BE49-F238E27FC236}">
                <a16:creationId xmlns:a16="http://schemas.microsoft.com/office/drawing/2014/main" id="{2B96EAE1-55EA-0755-9A38-D16909AE1D39}"/>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6" name="Rectangle: Top Corners Rounded 35">
            <a:extLst>
              <a:ext uri="{FF2B5EF4-FFF2-40B4-BE49-F238E27FC236}">
                <a16:creationId xmlns:a16="http://schemas.microsoft.com/office/drawing/2014/main" id="{15D1BE3B-47DF-BDBF-3DB4-FCE3AFAD94E3}"/>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8" name="TextBox 37">
            <a:extLst>
              <a:ext uri="{FF2B5EF4-FFF2-40B4-BE49-F238E27FC236}">
                <a16:creationId xmlns:a16="http://schemas.microsoft.com/office/drawing/2014/main" id="{4BD79275-B821-FEDF-75C5-1CFC5578BD77}"/>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1" name="TextBox 40">
            <a:extLst>
              <a:ext uri="{FF2B5EF4-FFF2-40B4-BE49-F238E27FC236}">
                <a16:creationId xmlns:a16="http://schemas.microsoft.com/office/drawing/2014/main" id="{C2DA7605-0AA1-C74D-0975-8020B3B1E6EA}"/>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F44D04E2-E05D-DF31-DBF8-371109A31B54}"/>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5" name="Rectangle: Top Corners Rounded 44">
            <a:extLst>
              <a:ext uri="{FF2B5EF4-FFF2-40B4-BE49-F238E27FC236}">
                <a16:creationId xmlns:a16="http://schemas.microsoft.com/office/drawing/2014/main" id="{F2A2FE97-07D6-4303-ACEC-99B223E9BC39}"/>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8" name="TextBox 47">
            <a:extLst>
              <a:ext uri="{FF2B5EF4-FFF2-40B4-BE49-F238E27FC236}">
                <a16:creationId xmlns:a16="http://schemas.microsoft.com/office/drawing/2014/main" id="{0A4A0486-FBD7-3BA6-2E96-212C293DB962}"/>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7" name="TextBox 6">
            <a:extLst>
              <a:ext uri="{FF2B5EF4-FFF2-40B4-BE49-F238E27FC236}">
                <a16:creationId xmlns:a16="http://schemas.microsoft.com/office/drawing/2014/main" id="{CC22CC36-99C9-5FFD-2036-E257E1FCA1F6}"/>
              </a:ext>
            </a:extLst>
          </p:cNvPr>
          <p:cNvSpPr txBox="1"/>
          <p:nvPr/>
        </p:nvSpPr>
        <p:spPr>
          <a:xfrm>
            <a:off x="695006" y="1493715"/>
            <a:ext cx="10913587" cy="677108"/>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Aft>
                <a:spcPts val="600"/>
              </a:spcAft>
              <a:buClrTx/>
              <a:buSzTx/>
              <a:buFontTx/>
              <a:buNone/>
              <a:tabLst/>
              <a:defRPr/>
            </a:pPr>
            <a:r>
              <a:rPr lang="en-GB" sz="1100">
                <a:solidFill>
                  <a:prstClr val="black"/>
                </a:solidFill>
                <a:latin typeface="Arial"/>
                <a:ea typeface="+mn-ea"/>
                <a:cs typeface="+mn-cs"/>
              </a:rPr>
              <a:t>Across England and globally, primary care is known to be under significant pressure from rising demand combined with funding and workforce constraints, this message came through very strongly in engagement across BOB. This was particularly from General Practice, but also Community Pharmacy, Dentistry and to some extent Optometry. Within General Practice, colleagues described the unsustainable pressure they experience. Contributory factors were felt to include a rising administrative burden (perhaps due to pressure in other parts of the system) and greater complexity of patient need (social as well as medical) – data on acuity and presenting need was not available for analysis.</a:t>
            </a:r>
            <a:endParaRPr lang="en-GB" sz="1100">
              <a:solidFill>
                <a:prstClr val="black"/>
              </a:solidFill>
            </a:endParaRPr>
          </a:p>
        </p:txBody>
      </p:sp>
    </p:spTree>
    <p:extLst>
      <p:ext uri="{BB962C8B-B14F-4D97-AF65-F5344CB8AC3E}">
        <p14:creationId xmlns:p14="http://schemas.microsoft.com/office/powerpoint/2010/main" val="38847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CD8274B-4AB4-986C-E4A6-BBFDA6F6AAF9}"/>
              </a:ext>
            </a:extLst>
          </p:cNvPr>
          <p:cNvSpPr/>
          <p:nvPr/>
        </p:nvSpPr>
        <p:spPr>
          <a:xfrm>
            <a:off x="745533" y="1371599"/>
            <a:ext cx="10661156" cy="4727121"/>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endParaRPr lang="en-GB" sz="1000">
              <a:solidFill>
                <a:schemeClr val="tx1"/>
              </a:solidFill>
              <a:highlight>
                <a:srgbClr val="FFFF00"/>
              </a:highlight>
            </a:endParaRPr>
          </a:p>
        </p:txBody>
      </p:sp>
      <p:sp>
        <p:nvSpPr>
          <p:cNvPr id="2" name="Title 1">
            <a:extLst>
              <a:ext uri="{FF2B5EF4-FFF2-40B4-BE49-F238E27FC236}">
                <a16:creationId xmlns:a16="http://schemas.microsoft.com/office/drawing/2014/main" id="{3CE53A39-8DBE-5919-A946-963FC09E35C0}"/>
              </a:ext>
            </a:extLst>
          </p:cNvPr>
          <p:cNvSpPr>
            <a:spLocks noGrp="1"/>
          </p:cNvSpPr>
          <p:nvPr>
            <p:ph type="title"/>
          </p:nvPr>
        </p:nvSpPr>
        <p:spPr>
          <a:noFill/>
        </p:spPr>
        <p:txBody>
          <a:bodyPr/>
          <a:lstStyle/>
          <a:p>
            <a:r>
              <a:rPr lang="en-GB" sz="2300">
                <a:latin typeface="Arial"/>
                <a:cs typeface="Arial"/>
              </a:rPr>
              <a:t>Full time equivalent GP numbers have been stable over the last two years</a:t>
            </a:r>
          </a:p>
        </p:txBody>
      </p:sp>
      <p:sp>
        <p:nvSpPr>
          <p:cNvPr id="5" name="TextBox 4">
            <a:extLst>
              <a:ext uri="{FF2B5EF4-FFF2-40B4-BE49-F238E27FC236}">
                <a16:creationId xmlns:a16="http://schemas.microsoft.com/office/drawing/2014/main" id="{2AF55990-6D57-C63F-8399-1CD27CC35A25}"/>
              </a:ext>
            </a:extLst>
          </p:cNvPr>
          <p:cNvSpPr txBox="1"/>
          <p:nvPr/>
        </p:nvSpPr>
        <p:spPr>
          <a:xfrm>
            <a:off x="976937" y="1769445"/>
            <a:ext cx="10238126" cy="507831"/>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Aft>
                <a:spcPts val="600"/>
              </a:spcAft>
              <a:buClrTx/>
              <a:buSzTx/>
              <a:buFontTx/>
              <a:buNone/>
              <a:tabLst/>
              <a:defRPr/>
            </a:pPr>
            <a:r>
              <a:rPr lang="en-GB" sz="1100">
                <a:solidFill>
                  <a:prstClr val="black"/>
                </a:solidFill>
                <a:latin typeface="Arial"/>
                <a:ea typeface="+mn-ea"/>
                <a:cs typeface="+mn-cs"/>
              </a:rPr>
              <a:t>Number of GP Partners has reduced slightly, while salaried and trainees have increased, and number of locums has slightly decreased. There is an increase in those working part-time. </a:t>
            </a:r>
            <a:r>
              <a:rPr lang="en-GB" sz="1100">
                <a:solidFill>
                  <a:prstClr val="black"/>
                </a:solidFill>
                <a:latin typeface="Arial"/>
                <a:ea typeface="+mn-ea"/>
                <a:cs typeface="Arial"/>
              </a:rPr>
              <a:t>Discussions with GPs in our focus groups indicated that high workloads in General Practice might be contributing to this, as well as a desire to diversify workload with clinical work in other settings - t</a:t>
            </a:r>
            <a:r>
              <a:rPr lang="en-GB" sz="1100">
                <a:solidFill>
                  <a:prstClr val="black"/>
                </a:solidFill>
                <a:latin typeface="Arial"/>
                <a:ea typeface="+mn-ea"/>
                <a:cs typeface="+mn-cs"/>
              </a:rPr>
              <a:t>he </a:t>
            </a:r>
            <a:r>
              <a:rPr kumimoji="0" lang="en-GB" sz="1100" b="0" i="0" u="none" strike="noStrike" kern="0" cap="none" spc="0" normalizeH="0" baseline="0" noProof="0">
                <a:ln>
                  <a:noFill/>
                </a:ln>
                <a:solidFill>
                  <a:prstClr val="black"/>
                </a:solidFill>
                <a:effectLst/>
                <a:uLnTx/>
                <a:uFillTx/>
                <a:latin typeface="Arial"/>
                <a:ea typeface="+mn-ea"/>
                <a:cs typeface="+mn-cs"/>
              </a:rPr>
              <a:t>Community Gynaecology Service in Oxfordshire was cited as a good example of this.</a:t>
            </a:r>
            <a:r>
              <a:rPr lang="en-GB" sz="1100">
                <a:solidFill>
                  <a:prstClr val="black"/>
                </a:solidFill>
                <a:latin typeface="Arial"/>
                <a:ea typeface="+mn-ea"/>
                <a:cs typeface="+mn-cs"/>
              </a:rPr>
              <a:t> </a:t>
            </a:r>
            <a:endParaRPr lang="en-GB" sz="1100">
              <a:solidFill>
                <a:prstClr val="black"/>
              </a:solidFill>
            </a:endParaRPr>
          </a:p>
        </p:txBody>
      </p:sp>
      <p:sp>
        <p:nvSpPr>
          <p:cNvPr id="8" name="Rectangle: Top Corners Rounded 7">
            <a:extLst>
              <a:ext uri="{FF2B5EF4-FFF2-40B4-BE49-F238E27FC236}">
                <a16:creationId xmlns:a16="http://schemas.microsoft.com/office/drawing/2014/main" id="{5F531F74-48B2-766A-434C-836EE7E29B23}"/>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1" name="TextBox 10">
            <a:extLst>
              <a:ext uri="{FF2B5EF4-FFF2-40B4-BE49-F238E27FC236}">
                <a16:creationId xmlns:a16="http://schemas.microsoft.com/office/drawing/2014/main" id="{641CE8B0-8E5A-56F6-9A10-E658DF2AD781}"/>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5" name="Rectangle: Top Corners Rounded 14">
            <a:extLst>
              <a:ext uri="{FF2B5EF4-FFF2-40B4-BE49-F238E27FC236}">
                <a16:creationId xmlns:a16="http://schemas.microsoft.com/office/drawing/2014/main" id="{6309A60B-B13E-1A13-92C0-B7A6C1EEF433}"/>
              </a:ext>
            </a:extLst>
          </p:cNvPr>
          <p:cNvSpPr/>
          <p:nvPr/>
        </p:nvSpPr>
        <p:spPr>
          <a:xfrm rot="10800000">
            <a:off x="3084163"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Rectangle: Top Corners Rounded 19">
            <a:extLst>
              <a:ext uri="{FF2B5EF4-FFF2-40B4-BE49-F238E27FC236}">
                <a16:creationId xmlns:a16="http://schemas.microsoft.com/office/drawing/2014/main" id="{1D3BDC7F-FF7D-60D4-0C1C-5764DFB8A2D1}"/>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2" name="TextBox 21">
            <a:extLst>
              <a:ext uri="{FF2B5EF4-FFF2-40B4-BE49-F238E27FC236}">
                <a16:creationId xmlns:a16="http://schemas.microsoft.com/office/drawing/2014/main" id="{ADD5296E-F92C-C7BA-AFC8-87188D823059}"/>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4" name="TextBox 23">
            <a:extLst>
              <a:ext uri="{FF2B5EF4-FFF2-40B4-BE49-F238E27FC236}">
                <a16:creationId xmlns:a16="http://schemas.microsoft.com/office/drawing/2014/main" id="{C3C64BD2-2E8E-DBB2-D450-E2841F65DE84}"/>
              </a:ext>
            </a:extLst>
          </p:cNvPr>
          <p:cNvSpPr txBox="1"/>
          <p:nvPr/>
        </p:nvSpPr>
        <p:spPr>
          <a:xfrm>
            <a:off x="3084163" y="28612"/>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6" name="Rectangle: Top Corners Rounded 25">
            <a:extLst>
              <a:ext uri="{FF2B5EF4-FFF2-40B4-BE49-F238E27FC236}">
                <a16:creationId xmlns:a16="http://schemas.microsoft.com/office/drawing/2014/main" id="{BF408F11-1A62-CF14-E8A7-CB868351E4D9}"/>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Rectangle: Top Corners Rounded 27">
            <a:extLst>
              <a:ext uri="{FF2B5EF4-FFF2-40B4-BE49-F238E27FC236}">
                <a16:creationId xmlns:a16="http://schemas.microsoft.com/office/drawing/2014/main" id="{1C60FC70-218D-2D5F-5BB2-DD2B850A830B}"/>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A856E0FB-FCCF-4F65-E323-CBAFB64EBC33}"/>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TextBox 31">
            <a:extLst>
              <a:ext uri="{FF2B5EF4-FFF2-40B4-BE49-F238E27FC236}">
                <a16:creationId xmlns:a16="http://schemas.microsoft.com/office/drawing/2014/main" id="{C022C937-0576-F4B3-8CD7-3C289C5690B0}"/>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5" name="TextBox 34">
            <a:extLst>
              <a:ext uri="{FF2B5EF4-FFF2-40B4-BE49-F238E27FC236}">
                <a16:creationId xmlns:a16="http://schemas.microsoft.com/office/drawing/2014/main" id="{EBDCE92E-7BD8-0E77-7D75-5ED08D38A6FE}"/>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9" name="TextBox 38">
            <a:extLst>
              <a:ext uri="{FF2B5EF4-FFF2-40B4-BE49-F238E27FC236}">
                <a16:creationId xmlns:a16="http://schemas.microsoft.com/office/drawing/2014/main" id="{FCF38614-0651-07F7-E6A0-C3D60F49248D}"/>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3" name="Rectangle: Top Corners Rounded 42">
            <a:extLst>
              <a:ext uri="{FF2B5EF4-FFF2-40B4-BE49-F238E27FC236}">
                <a16:creationId xmlns:a16="http://schemas.microsoft.com/office/drawing/2014/main" id="{7F8A5966-8D79-5B4E-34E1-2062170CC543}"/>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7" name="TextBox 46">
            <a:extLst>
              <a:ext uri="{FF2B5EF4-FFF2-40B4-BE49-F238E27FC236}">
                <a16:creationId xmlns:a16="http://schemas.microsoft.com/office/drawing/2014/main" id="{1D9D3E2C-CD60-766C-46CD-91AAB36F82EF}"/>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graphicFrame>
        <p:nvGraphicFramePr>
          <p:cNvPr id="25" name="Chart 24">
            <a:extLst>
              <a:ext uri="{FF2B5EF4-FFF2-40B4-BE49-F238E27FC236}">
                <a16:creationId xmlns:a16="http://schemas.microsoft.com/office/drawing/2014/main" id="{096D340A-CE86-BE1E-6558-7D7531E4A502}"/>
              </a:ext>
            </a:extLst>
          </p:cNvPr>
          <p:cNvGraphicFramePr>
            <a:graphicFrameLocks/>
          </p:cNvGraphicFramePr>
          <p:nvPr>
            <p:extLst>
              <p:ext uri="{D42A27DB-BD31-4B8C-83A1-F6EECF244321}">
                <p14:modId xmlns:p14="http://schemas.microsoft.com/office/powerpoint/2010/main" val="3381618562"/>
              </p:ext>
            </p:extLst>
          </p:nvPr>
        </p:nvGraphicFramePr>
        <p:xfrm>
          <a:off x="5975471" y="2648485"/>
          <a:ext cx="5215057" cy="3114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BF6E9D0E-460A-3A35-7ADD-591E47233010}"/>
              </a:ext>
            </a:extLst>
          </p:cNvPr>
          <p:cNvGraphicFramePr>
            <a:graphicFrameLocks/>
          </p:cNvGraphicFramePr>
          <p:nvPr>
            <p:extLst>
              <p:ext uri="{D42A27DB-BD31-4B8C-83A1-F6EECF244321}">
                <p14:modId xmlns:p14="http://schemas.microsoft.com/office/powerpoint/2010/main" val="1652471639"/>
              </p:ext>
            </p:extLst>
          </p:nvPr>
        </p:nvGraphicFramePr>
        <p:xfrm>
          <a:off x="911621" y="2648486"/>
          <a:ext cx="5209814" cy="31143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76549CB-B828-C6B7-93A9-38C8C59446FF}"/>
              </a:ext>
            </a:extLst>
          </p:cNvPr>
          <p:cNvSpPr txBox="1"/>
          <p:nvPr/>
        </p:nvSpPr>
        <p:spPr>
          <a:xfrm>
            <a:off x="911621" y="1251526"/>
            <a:ext cx="7248310" cy="261610"/>
          </a:xfrm>
          <a:prstGeom prst="rect">
            <a:avLst/>
          </a:prstGeom>
          <a:solidFill>
            <a:schemeClr val="bg1"/>
          </a:solidFill>
        </p:spPr>
        <p:txBody>
          <a:bodyPr wrap="square" rtlCol="0">
            <a:spAutoFit/>
          </a:bodyPr>
          <a:lstStyle/>
          <a:p>
            <a:pPr algn="l"/>
            <a:r>
              <a:rPr lang="en-GB" sz="1100" b="1">
                <a:solidFill>
                  <a:schemeClr val="tx1"/>
                </a:solidFill>
              </a:rPr>
              <a:t>Overall FTE are stable while the proportion working between 15 and 37.5 hours per week has increased </a:t>
            </a:r>
          </a:p>
        </p:txBody>
      </p:sp>
      <p:sp>
        <p:nvSpPr>
          <p:cNvPr id="3" name="TextBox 2">
            <a:extLst>
              <a:ext uri="{FF2B5EF4-FFF2-40B4-BE49-F238E27FC236}">
                <a16:creationId xmlns:a16="http://schemas.microsoft.com/office/drawing/2014/main" id="{B8DC500E-1F65-E86E-2556-CB1406877B65}"/>
              </a:ext>
            </a:extLst>
          </p:cNvPr>
          <p:cNvSpPr txBox="1"/>
          <p:nvPr/>
        </p:nvSpPr>
        <p:spPr>
          <a:xfrm>
            <a:off x="8950891" y="6113835"/>
            <a:ext cx="2455798" cy="230832"/>
          </a:xfrm>
          <a:prstGeom prst="rect">
            <a:avLst/>
          </a:prstGeom>
          <a:noFill/>
        </p:spPr>
        <p:txBody>
          <a:bodyPr wrap="square" rtlCol="0">
            <a:spAutoFit/>
          </a:bodyPr>
          <a:lstStyle/>
          <a:p>
            <a:pPr algn="r"/>
            <a:r>
              <a:rPr lang="en-GB" sz="900"/>
              <a:t>KPMG analysis of NHS Digital Data</a:t>
            </a:r>
          </a:p>
        </p:txBody>
      </p:sp>
    </p:spTree>
    <p:extLst>
      <p:ext uri="{BB962C8B-B14F-4D97-AF65-F5344CB8AC3E}">
        <p14:creationId xmlns:p14="http://schemas.microsoft.com/office/powerpoint/2010/main" val="9980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3A39-8DBE-5919-A946-963FC09E35C0}"/>
              </a:ext>
            </a:extLst>
          </p:cNvPr>
          <p:cNvSpPr>
            <a:spLocks noGrp="1"/>
          </p:cNvSpPr>
          <p:nvPr>
            <p:ph type="title"/>
          </p:nvPr>
        </p:nvSpPr>
        <p:spPr>
          <a:solidFill>
            <a:schemeClr val="bg1"/>
          </a:solidFill>
        </p:spPr>
        <p:txBody>
          <a:bodyPr/>
          <a:lstStyle/>
          <a:p>
            <a:r>
              <a:rPr lang="en-GB" sz="2300">
                <a:latin typeface="Arial"/>
                <a:cs typeface="Arial"/>
              </a:rPr>
              <a:t>Numbers of other staff, especially those providing direct patient care, have increased over the last 2 years</a:t>
            </a:r>
          </a:p>
        </p:txBody>
      </p:sp>
      <p:sp>
        <p:nvSpPr>
          <p:cNvPr id="8" name="Rectangle: Top Corners Rounded 7">
            <a:extLst>
              <a:ext uri="{FF2B5EF4-FFF2-40B4-BE49-F238E27FC236}">
                <a16:creationId xmlns:a16="http://schemas.microsoft.com/office/drawing/2014/main" id="{5F531F74-48B2-766A-434C-836EE7E29B23}"/>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1" name="TextBox 10">
            <a:extLst>
              <a:ext uri="{FF2B5EF4-FFF2-40B4-BE49-F238E27FC236}">
                <a16:creationId xmlns:a16="http://schemas.microsoft.com/office/drawing/2014/main" id="{641CE8B0-8E5A-56F6-9A10-E658DF2AD781}"/>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5" name="Rectangle: Top Corners Rounded 14">
            <a:extLst>
              <a:ext uri="{FF2B5EF4-FFF2-40B4-BE49-F238E27FC236}">
                <a16:creationId xmlns:a16="http://schemas.microsoft.com/office/drawing/2014/main" id="{6309A60B-B13E-1A13-92C0-B7A6C1EEF433}"/>
              </a:ext>
            </a:extLst>
          </p:cNvPr>
          <p:cNvSpPr/>
          <p:nvPr/>
        </p:nvSpPr>
        <p:spPr>
          <a:xfrm rot="10800000">
            <a:off x="3084163"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Rectangle: Top Corners Rounded 19">
            <a:extLst>
              <a:ext uri="{FF2B5EF4-FFF2-40B4-BE49-F238E27FC236}">
                <a16:creationId xmlns:a16="http://schemas.microsoft.com/office/drawing/2014/main" id="{1D3BDC7F-FF7D-60D4-0C1C-5764DFB8A2D1}"/>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2" name="TextBox 21">
            <a:extLst>
              <a:ext uri="{FF2B5EF4-FFF2-40B4-BE49-F238E27FC236}">
                <a16:creationId xmlns:a16="http://schemas.microsoft.com/office/drawing/2014/main" id="{ADD5296E-F92C-C7BA-AFC8-87188D823059}"/>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4" name="TextBox 23">
            <a:extLst>
              <a:ext uri="{FF2B5EF4-FFF2-40B4-BE49-F238E27FC236}">
                <a16:creationId xmlns:a16="http://schemas.microsoft.com/office/drawing/2014/main" id="{C3C64BD2-2E8E-DBB2-D450-E2841F65DE84}"/>
              </a:ext>
            </a:extLst>
          </p:cNvPr>
          <p:cNvSpPr txBox="1"/>
          <p:nvPr/>
        </p:nvSpPr>
        <p:spPr>
          <a:xfrm>
            <a:off x="3084163" y="28612"/>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6" name="Rectangle: Top Corners Rounded 25">
            <a:extLst>
              <a:ext uri="{FF2B5EF4-FFF2-40B4-BE49-F238E27FC236}">
                <a16:creationId xmlns:a16="http://schemas.microsoft.com/office/drawing/2014/main" id="{BF408F11-1A62-CF14-E8A7-CB868351E4D9}"/>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Rectangle: Top Corners Rounded 27">
            <a:extLst>
              <a:ext uri="{FF2B5EF4-FFF2-40B4-BE49-F238E27FC236}">
                <a16:creationId xmlns:a16="http://schemas.microsoft.com/office/drawing/2014/main" id="{1C60FC70-218D-2D5F-5BB2-DD2B850A830B}"/>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A856E0FB-FCCF-4F65-E323-CBAFB64EBC33}"/>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TextBox 31">
            <a:extLst>
              <a:ext uri="{FF2B5EF4-FFF2-40B4-BE49-F238E27FC236}">
                <a16:creationId xmlns:a16="http://schemas.microsoft.com/office/drawing/2014/main" id="{C022C937-0576-F4B3-8CD7-3C289C5690B0}"/>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5" name="TextBox 34">
            <a:extLst>
              <a:ext uri="{FF2B5EF4-FFF2-40B4-BE49-F238E27FC236}">
                <a16:creationId xmlns:a16="http://schemas.microsoft.com/office/drawing/2014/main" id="{EBDCE92E-7BD8-0E77-7D75-5ED08D38A6FE}"/>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9" name="TextBox 38">
            <a:extLst>
              <a:ext uri="{FF2B5EF4-FFF2-40B4-BE49-F238E27FC236}">
                <a16:creationId xmlns:a16="http://schemas.microsoft.com/office/drawing/2014/main" id="{FCF38614-0651-07F7-E6A0-C3D60F49248D}"/>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3" name="Rectangle: Top Corners Rounded 42">
            <a:extLst>
              <a:ext uri="{FF2B5EF4-FFF2-40B4-BE49-F238E27FC236}">
                <a16:creationId xmlns:a16="http://schemas.microsoft.com/office/drawing/2014/main" id="{7F8A5966-8D79-5B4E-34E1-2062170CC543}"/>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7" name="TextBox 46">
            <a:extLst>
              <a:ext uri="{FF2B5EF4-FFF2-40B4-BE49-F238E27FC236}">
                <a16:creationId xmlns:a16="http://schemas.microsoft.com/office/drawing/2014/main" id="{1D9D3E2C-CD60-766C-46CD-91AAB36F82EF}"/>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21" name="Rectangle 20">
            <a:extLst>
              <a:ext uri="{FF2B5EF4-FFF2-40B4-BE49-F238E27FC236}">
                <a16:creationId xmlns:a16="http://schemas.microsoft.com/office/drawing/2014/main" id="{2D17AD5B-1F4F-3A38-ECCB-FAB973D52A59}"/>
              </a:ext>
            </a:extLst>
          </p:cNvPr>
          <p:cNvSpPr/>
          <p:nvPr/>
        </p:nvSpPr>
        <p:spPr>
          <a:xfrm>
            <a:off x="759278" y="1693665"/>
            <a:ext cx="10515600" cy="4233605"/>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endParaRPr lang="en-GB" sz="1000">
              <a:solidFill>
                <a:schemeClr val="tx1"/>
              </a:solidFill>
              <a:highlight>
                <a:srgbClr val="FFFF00"/>
              </a:highlight>
            </a:endParaRPr>
          </a:p>
        </p:txBody>
      </p:sp>
      <p:graphicFrame>
        <p:nvGraphicFramePr>
          <p:cNvPr id="29" name="Chart 28">
            <a:extLst>
              <a:ext uri="{FF2B5EF4-FFF2-40B4-BE49-F238E27FC236}">
                <a16:creationId xmlns:a16="http://schemas.microsoft.com/office/drawing/2014/main" id="{BD46F0F4-792C-9554-1588-CB4DE5877A15}"/>
              </a:ext>
            </a:extLst>
          </p:cNvPr>
          <p:cNvGraphicFramePr>
            <a:graphicFrameLocks/>
          </p:cNvGraphicFramePr>
          <p:nvPr>
            <p:extLst>
              <p:ext uri="{D42A27DB-BD31-4B8C-83A1-F6EECF244321}">
                <p14:modId xmlns:p14="http://schemas.microsoft.com/office/powerpoint/2010/main" val="3476902320"/>
              </p:ext>
            </p:extLst>
          </p:nvPr>
        </p:nvGraphicFramePr>
        <p:xfrm>
          <a:off x="2849335" y="2710543"/>
          <a:ext cx="6351123" cy="3045278"/>
        </p:xfrm>
        <a:graphic>
          <a:graphicData uri="http://schemas.openxmlformats.org/drawingml/2006/chart">
            <c:chart xmlns:c="http://schemas.openxmlformats.org/drawingml/2006/chart" xmlns:r="http://schemas.openxmlformats.org/officeDocument/2006/relationships" r:id="rId2"/>
          </a:graphicData>
        </a:graphic>
      </p:graphicFrame>
      <p:sp>
        <p:nvSpPr>
          <p:cNvPr id="36" name="Content Placeholder 49">
            <a:extLst>
              <a:ext uri="{FF2B5EF4-FFF2-40B4-BE49-F238E27FC236}">
                <a16:creationId xmlns:a16="http://schemas.microsoft.com/office/drawing/2014/main" id="{B2645090-CDCA-E7E6-C545-8E1386AD043B}"/>
              </a:ext>
            </a:extLst>
          </p:cNvPr>
          <p:cNvSpPr txBox="1">
            <a:spLocks/>
          </p:cNvSpPr>
          <p:nvPr/>
        </p:nvSpPr>
        <p:spPr>
          <a:xfrm>
            <a:off x="917122" y="2041767"/>
            <a:ext cx="10229806" cy="507744"/>
          </a:xfrm>
          <a:prstGeom prst="rect">
            <a:avLst/>
          </a:prstGeom>
        </p:spPr>
        <p:txBody>
          <a:bodyPr lIns="0" tIns="0" rIns="0" bIns="0">
            <a:no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r>
              <a:rPr lang="en-US" sz="1000" b="0">
                <a:solidFill>
                  <a:srgbClr val="000000"/>
                </a:solidFill>
                <a:cs typeface="Univers 45 Light"/>
              </a:rPr>
              <a:t>Nurse FTE have increased by 4% while admin/non-clinical staff have increased by 5%, and other staff providing direct patient care have increased by 14% since December 2021. </a:t>
            </a:r>
            <a:endParaRPr lang="en-US" sz="1000" b="0">
              <a:solidFill>
                <a:srgbClr val="000000"/>
              </a:solidFill>
              <a:highlight>
                <a:srgbClr val="FFFF00"/>
              </a:highlight>
              <a:cs typeface="Univers 45 Light"/>
            </a:endParaRPr>
          </a:p>
        </p:txBody>
      </p:sp>
      <p:sp>
        <p:nvSpPr>
          <p:cNvPr id="37" name="TextBox 36">
            <a:extLst>
              <a:ext uri="{FF2B5EF4-FFF2-40B4-BE49-F238E27FC236}">
                <a16:creationId xmlns:a16="http://schemas.microsoft.com/office/drawing/2014/main" id="{CA39936F-E060-C76F-B62C-54E1CF511EFE}"/>
              </a:ext>
            </a:extLst>
          </p:cNvPr>
          <p:cNvSpPr txBox="1"/>
          <p:nvPr/>
        </p:nvSpPr>
        <p:spPr>
          <a:xfrm>
            <a:off x="957244" y="1583507"/>
            <a:ext cx="5647663" cy="261610"/>
          </a:xfrm>
          <a:prstGeom prst="rect">
            <a:avLst/>
          </a:prstGeom>
          <a:solidFill>
            <a:schemeClr val="bg1"/>
          </a:solidFill>
        </p:spPr>
        <p:txBody>
          <a:bodyPr wrap="square" rtlCol="0">
            <a:spAutoFit/>
          </a:bodyPr>
          <a:lstStyle/>
          <a:p>
            <a:pPr algn="l"/>
            <a:r>
              <a:rPr lang="en-GB" sz="1100" b="1">
                <a:solidFill>
                  <a:schemeClr val="tx1"/>
                </a:solidFill>
              </a:rPr>
              <a:t>Staff providing direct patient care (not GPs or Nurses) have increased by 14%</a:t>
            </a:r>
          </a:p>
        </p:txBody>
      </p:sp>
      <p:sp>
        <p:nvSpPr>
          <p:cNvPr id="3" name="TextBox 2">
            <a:extLst>
              <a:ext uri="{FF2B5EF4-FFF2-40B4-BE49-F238E27FC236}">
                <a16:creationId xmlns:a16="http://schemas.microsoft.com/office/drawing/2014/main" id="{51D87578-EDBE-A2FB-08C6-FEEC04748745}"/>
              </a:ext>
            </a:extLst>
          </p:cNvPr>
          <p:cNvSpPr txBox="1"/>
          <p:nvPr/>
        </p:nvSpPr>
        <p:spPr>
          <a:xfrm>
            <a:off x="8819080" y="5953647"/>
            <a:ext cx="2455798" cy="230832"/>
          </a:xfrm>
          <a:prstGeom prst="rect">
            <a:avLst/>
          </a:prstGeom>
          <a:noFill/>
        </p:spPr>
        <p:txBody>
          <a:bodyPr wrap="square" rtlCol="0">
            <a:spAutoFit/>
          </a:bodyPr>
          <a:lstStyle/>
          <a:p>
            <a:pPr algn="r"/>
            <a:r>
              <a:rPr lang="en-GB" sz="900"/>
              <a:t>KPMG analysis of NHS Digital Data</a:t>
            </a:r>
          </a:p>
        </p:txBody>
      </p:sp>
    </p:spTree>
    <p:extLst>
      <p:ext uri="{BB962C8B-B14F-4D97-AF65-F5344CB8AC3E}">
        <p14:creationId xmlns:p14="http://schemas.microsoft.com/office/powerpoint/2010/main" val="40250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B1115-AF57-F2D1-BEF1-7909FCB6BFEC}"/>
              </a:ext>
            </a:extLst>
          </p:cNvPr>
          <p:cNvPicPr>
            <a:picLocks noChangeAspect="1"/>
          </p:cNvPicPr>
          <p:nvPr/>
        </p:nvPicPr>
        <p:blipFill>
          <a:blip r:embed="rId3"/>
          <a:stretch>
            <a:fillRect/>
          </a:stretch>
        </p:blipFill>
        <p:spPr>
          <a:xfrm>
            <a:off x="7507881" y="2647049"/>
            <a:ext cx="3974936" cy="2463916"/>
          </a:xfrm>
          <a:prstGeom prst="rect">
            <a:avLst/>
          </a:prstGeom>
        </p:spPr>
      </p:pic>
      <p:sp>
        <p:nvSpPr>
          <p:cNvPr id="2" name="Title 1">
            <a:extLst>
              <a:ext uri="{FF2B5EF4-FFF2-40B4-BE49-F238E27FC236}">
                <a16:creationId xmlns:a16="http://schemas.microsoft.com/office/drawing/2014/main" id="{A593CE54-D27F-A6C5-9E3C-D7E455A667D7}"/>
              </a:ext>
            </a:extLst>
          </p:cNvPr>
          <p:cNvSpPr>
            <a:spLocks noGrp="1"/>
          </p:cNvSpPr>
          <p:nvPr>
            <p:ph type="title"/>
          </p:nvPr>
        </p:nvSpPr>
        <p:spPr>
          <a:xfrm>
            <a:off x="670984" y="596900"/>
            <a:ext cx="10881254" cy="619551"/>
          </a:xfrm>
          <a:solidFill>
            <a:schemeClr val="bg1"/>
          </a:solidFill>
          <a:ln>
            <a:solidFill>
              <a:schemeClr val="bg1"/>
            </a:solidFill>
          </a:ln>
        </p:spPr>
        <p:txBody>
          <a:bodyPr/>
          <a:lstStyle/>
          <a:p>
            <a:r>
              <a:rPr lang="en-GB" sz="2300">
                <a:cs typeface="Arial"/>
              </a:rPr>
              <a:t>The proportion of patients seen by GPs versus other practice staff has reduced slightly over the last 4 years</a:t>
            </a:r>
          </a:p>
        </p:txBody>
      </p:sp>
      <p:sp>
        <p:nvSpPr>
          <p:cNvPr id="6" name="Rectangle 5">
            <a:extLst>
              <a:ext uri="{FF2B5EF4-FFF2-40B4-BE49-F238E27FC236}">
                <a16:creationId xmlns:a16="http://schemas.microsoft.com/office/drawing/2014/main" id="{C94F5D1E-23E6-4A05-B604-ADAC4D5A8732}"/>
              </a:ext>
            </a:extLst>
          </p:cNvPr>
          <p:cNvSpPr/>
          <p:nvPr/>
        </p:nvSpPr>
        <p:spPr>
          <a:xfrm>
            <a:off x="695007" y="1730113"/>
            <a:ext cx="10857231" cy="3939169"/>
          </a:xfrm>
          <a:prstGeom prst="rect">
            <a:avLst/>
          </a:prstGeom>
          <a:noFill/>
          <a:ln w="12700" cap="flat" cmpd="sng" algn="ctr">
            <a:solidFill>
              <a:srgbClr val="23357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Top Corners Rounded 4">
            <a:extLst>
              <a:ext uri="{FF2B5EF4-FFF2-40B4-BE49-F238E27FC236}">
                <a16:creationId xmlns:a16="http://schemas.microsoft.com/office/drawing/2014/main" id="{05B7E219-2F10-161D-7633-5D7EA4FA4F98}"/>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 name="TextBox 7">
            <a:extLst>
              <a:ext uri="{FF2B5EF4-FFF2-40B4-BE49-F238E27FC236}">
                <a16:creationId xmlns:a16="http://schemas.microsoft.com/office/drawing/2014/main" id="{7A9E9E96-7CB6-CE48-8937-5562FCE2DE3E}"/>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1" name="Rectangle: Top Corners Rounded 10">
            <a:extLst>
              <a:ext uri="{FF2B5EF4-FFF2-40B4-BE49-F238E27FC236}">
                <a16:creationId xmlns:a16="http://schemas.microsoft.com/office/drawing/2014/main" id="{3EE8CA09-FD4B-EB79-6FA6-90743D82A4C0}"/>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1" name="Rectangle: Top Corners Rounded 20">
            <a:extLst>
              <a:ext uri="{FF2B5EF4-FFF2-40B4-BE49-F238E27FC236}">
                <a16:creationId xmlns:a16="http://schemas.microsoft.com/office/drawing/2014/main" id="{1D616105-23B0-928C-7315-BAAA330C9163}"/>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TextBox 22">
            <a:extLst>
              <a:ext uri="{FF2B5EF4-FFF2-40B4-BE49-F238E27FC236}">
                <a16:creationId xmlns:a16="http://schemas.microsoft.com/office/drawing/2014/main" id="{1450422B-1F77-1B39-5180-1CE7DCDCF110}"/>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5" name="TextBox 24">
            <a:extLst>
              <a:ext uri="{FF2B5EF4-FFF2-40B4-BE49-F238E27FC236}">
                <a16:creationId xmlns:a16="http://schemas.microsoft.com/office/drawing/2014/main" id="{18D42F45-09E4-4291-7296-5A654FDED0AC}"/>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7" name="Rectangle: Top Corners Rounded 26">
            <a:extLst>
              <a:ext uri="{FF2B5EF4-FFF2-40B4-BE49-F238E27FC236}">
                <a16:creationId xmlns:a16="http://schemas.microsoft.com/office/drawing/2014/main" id="{2362806F-5B3B-CF5A-708E-321E09535A87}"/>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D786749A-93D2-0094-122C-8B32445F0C5A}"/>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Rectangle: Top Corners Rounded 31">
            <a:extLst>
              <a:ext uri="{FF2B5EF4-FFF2-40B4-BE49-F238E27FC236}">
                <a16:creationId xmlns:a16="http://schemas.microsoft.com/office/drawing/2014/main" id="{0F2BA50B-9F65-428B-C1BA-039CD743921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TextBox 33">
            <a:extLst>
              <a:ext uri="{FF2B5EF4-FFF2-40B4-BE49-F238E27FC236}">
                <a16:creationId xmlns:a16="http://schemas.microsoft.com/office/drawing/2014/main" id="{FFACC628-523A-B335-A36F-CEC76DBB4C68}"/>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6" name="TextBox 35">
            <a:extLst>
              <a:ext uri="{FF2B5EF4-FFF2-40B4-BE49-F238E27FC236}">
                <a16:creationId xmlns:a16="http://schemas.microsoft.com/office/drawing/2014/main" id="{ABF72889-1F5B-09AE-1E5B-C084CD211917}"/>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8" name="TextBox 37">
            <a:extLst>
              <a:ext uri="{FF2B5EF4-FFF2-40B4-BE49-F238E27FC236}">
                <a16:creationId xmlns:a16="http://schemas.microsoft.com/office/drawing/2014/main" id="{334AD664-13E8-910A-3018-31883E4FB33B}"/>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1" name="Rectangle: Top Corners Rounded 40">
            <a:extLst>
              <a:ext uri="{FF2B5EF4-FFF2-40B4-BE49-F238E27FC236}">
                <a16:creationId xmlns:a16="http://schemas.microsoft.com/office/drawing/2014/main" id="{F20B9E32-9F7F-0C51-7872-412FB6128CA2}"/>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3" name="TextBox 42">
            <a:extLst>
              <a:ext uri="{FF2B5EF4-FFF2-40B4-BE49-F238E27FC236}">
                <a16:creationId xmlns:a16="http://schemas.microsoft.com/office/drawing/2014/main" id="{3BEFF2C6-CFC0-652C-28F6-E360EFF69A5A}"/>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graphicFrame>
        <p:nvGraphicFramePr>
          <p:cNvPr id="7" name="Chart 6">
            <a:extLst>
              <a:ext uri="{FF2B5EF4-FFF2-40B4-BE49-F238E27FC236}">
                <a16:creationId xmlns:a16="http://schemas.microsoft.com/office/drawing/2014/main" id="{90C85BE3-0D45-5FF7-956E-56A078590491}"/>
              </a:ext>
            </a:extLst>
          </p:cNvPr>
          <p:cNvGraphicFramePr>
            <a:graphicFrameLocks/>
          </p:cNvGraphicFramePr>
          <p:nvPr>
            <p:extLst>
              <p:ext uri="{D42A27DB-BD31-4B8C-83A1-F6EECF244321}">
                <p14:modId xmlns:p14="http://schemas.microsoft.com/office/powerpoint/2010/main" val="694058354"/>
              </p:ext>
            </p:extLst>
          </p:nvPr>
        </p:nvGraphicFramePr>
        <p:xfrm>
          <a:off x="697959" y="2640732"/>
          <a:ext cx="6737903" cy="269873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18F98798-54B0-75A0-59F0-69DD097C1BE6}"/>
              </a:ext>
            </a:extLst>
          </p:cNvPr>
          <p:cNvSpPr txBox="1"/>
          <p:nvPr/>
        </p:nvSpPr>
        <p:spPr>
          <a:xfrm>
            <a:off x="943106" y="1599307"/>
            <a:ext cx="3594060" cy="261610"/>
          </a:xfrm>
          <a:prstGeom prst="rect">
            <a:avLst/>
          </a:prstGeom>
          <a:solidFill>
            <a:schemeClr val="bg1"/>
          </a:solidFill>
        </p:spPr>
        <p:txBody>
          <a:bodyPr wrap="square" rtlCol="0">
            <a:spAutoFit/>
          </a:bodyPr>
          <a:lstStyle/>
          <a:p>
            <a:pPr algn="ctr"/>
            <a:r>
              <a:rPr lang="en-GB" sz="1100" b="1">
                <a:solidFill>
                  <a:schemeClr val="tx1"/>
                </a:solidFill>
              </a:rPr>
              <a:t>GP Appointments across BOB by staff group </a:t>
            </a:r>
          </a:p>
        </p:txBody>
      </p:sp>
      <p:sp>
        <p:nvSpPr>
          <p:cNvPr id="17" name="Content Placeholder 49">
            <a:extLst>
              <a:ext uri="{FF2B5EF4-FFF2-40B4-BE49-F238E27FC236}">
                <a16:creationId xmlns:a16="http://schemas.microsoft.com/office/drawing/2014/main" id="{AFABAE53-F2D2-D052-A059-29A297941C38}"/>
              </a:ext>
            </a:extLst>
          </p:cNvPr>
          <p:cNvSpPr txBox="1">
            <a:spLocks/>
          </p:cNvSpPr>
          <p:nvPr/>
        </p:nvSpPr>
        <p:spPr>
          <a:xfrm>
            <a:off x="943107" y="4876030"/>
            <a:ext cx="10352036" cy="1307764"/>
          </a:xfrm>
          <a:prstGeom prst="rect">
            <a:avLst/>
          </a:prstGeom>
        </p:spPr>
        <p:txBody>
          <a:bodyPr lIns="0" tIns="0" rIns="0" bIns="0">
            <a:no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endParaRPr lang="en-US" sz="1000" b="0">
              <a:solidFill>
                <a:srgbClr val="000000"/>
              </a:solidFill>
              <a:cs typeface="Univers 45 Light"/>
            </a:endParaRPr>
          </a:p>
        </p:txBody>
      </p:sp>
      <p:sp>
        <p:nvSpPr>
          <p:cNvPr id="12" name="TextBox 11">
            <a:extLst>
              <a:ext uri="{FF2B5EF4-FFF2-40B4-BE49-F238E27FC236}">
                <a16:creationId xmlns:a16="http://schemas.microsoft.com/office/drawing/2014/main" id="{65907A79-59C0-0715-DFAC-13A1AC32C33E}"/>
              </a:ext>
            </a:extLst>
          </p:cNvPr>
          <p:cNvSpPr txBox="1"/>
          <p:nvPr/>
        </p:nvSpPr>
        <p:spPr>
          <a:xfrm>
            <a:off x="943106" y="1895419"/>
            <a:ext cx="10352038" cy="415498"/>
          </a:xfrm>
          <a:prstGeom prst="rect">
            <a:avLst/>
          </a:prstGeom>
          <a:noFill/>
        </p:spPr>
        <p:txBody>
          <a:bodyPr wrap="square">
            <a:spAutoFit/>
          </a:bodyPr>
          <a:lstStyle/>
          <a:p>
            <a:endParaRPr lang="en-US" sz="1100" b="1">
              <a:solidFill>
                <a:schemeClr val="tx1"/>
              </a:solidFill>
            </a:endParaRPr>
          </a:p>
          <a:p>
            <a:r>
              <a:rPr lang="en-US" sz="1000">
                <a:solidFill>
                  <a:schemeClr val="tx1"/>
                </a:solidFill>
              </a:rPr>
              <a:t>48% of total consultations were seen by a GP in August 2023 compared to 53% in August 2019. This trend is most pronounced in Berkshire West.  </a:t>
            </a:r>
            <a:endParaRPr lang="en-GB" sz="1000">
              <a:solidFill>
                <a:schemeClr val="tx1"/>
              </a:solidFill>
            </a:endParaRPr>
          </a:p>
        </p:txBody>
      </p:sp>
      <p:sp>
        <p:nvSpPr>
          <p:cNvPr id="13" name="TextBox 12">
            <a:extLst>
              <a:ext uri="{FF2B5EF4-FFF2-40B4-BE49-F238E27FC236}">
                <a16:creationId xmlns:a16="http://schemas.microsoft.com/office/drawing/2014/main" id="{4A49D38B-F19B-8525-9993-3F4EB488B5D5}"/>
              </a:ext>
            </a:extLst>
          </p:cNvPr>
          <p:cNvSpPr txBox="1"/>
          <p:nvPr/>
        </p:nvSpPr>
        <p:spPr>
          <a:xfrm>
            <a:off x="9096440" y="5684672"/>
            <a:ext cx="2455798" cy="230832"/>
          </a:xfrm>
          <a:prstGeom prst="rect">
            <a:avLst/>
          </a:prstGeom>
          <a:noFill/>
        </p:spPr>
        <p:txBody>
          <a:bodyPr wrap="square" rtlCol="0">
            <a:spAutoFit/>
          </a:bodyPr>
          <a:lstStyle/>
          <a:p>
            <a:pPr algn="r"/>
            <a:r>
              <a:rPr lang="en-GB" sz="900"/>
              <a:t>KPMG analysis of NHS Digital Data</a:t>
            </a:r>
          </a:p>
        </p:txBody>
      </p:sp>
    </p:spTree>
    <p:extLst>
      <p:ext uri="{BB962C8B-B14F-4D97-AF65-F5344CB8AC3E}">
        <p14:creationId xmlns:p14="http://schemas.microsoft.com/office/powerpoint/2010/main" val="1169626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7684-D1A6-0586-65CE-F4B3DF9666F5}"/>
              </a:ext>
            </a:extLst>
          </p:cNvPr>
          <p:cNvSpPr>
            <a:spLocks noGrp="1"/>
          </p:cNvSpPr>
          <p:nvPr>
            <p:ph type="title"/>
          </p:nvPr>
        </p:nvSpPr>
        <p:spPr>
          <a:solidFill>
            <a:schemeClr val="bg1"/>
          </a:solidFill>
        </p:spPr>
        <p:txBody>
          <a:bodyPr/>
          <a:lstStyle/>
          <a:p>
            <a:r>
              <a:rPr lang="en-GB" sz="2300">
                <a:latin typeface="Arial"/>
                <a:cs typeface="Arial"/>
              </a:rPr>
              <a:t>Recruitment to ARRS roles has been successful, though retention is challenging</a:t>
            </a:r>
          </a:p>
        </p:txBody>
      </p:sp>
      <p:sp>
        <p:nvSpPr>
          <p:cNvPr id="7" name="TextBox 6">
            <a:extLst>
              <a:ext uri="{FF2B5EF4-FFF2-40B4-BE49-F238E27FC236}">
                <a16:creationId xmlns:a16="http://schemas.microsoft.com/office/drawing/2014/main" id="{A424C6BE-2293-5737-3509-442CF8FC1836}"/>
              </a:ext>
            </a:extLst>
          </p:cNvPr>
          <p:cNvSpPr txBox="1"/>
          <p:nvPr/>
        </p:nvSpPr>
        <p:spPr>
          <a:xfrm>
            <a:off x="822841" y="1721681"/>
            <a:ext cx="10628930" cy="1154162"/>
          </a:xfrm>
          <a:prstGeom prst="rect">
            <a:avLst/>
          </a:prstGeom>
          <a:noFill/>
        </p:spPr>
        <p:txBody>
          <a:bodyPr wrap="square" lIns="0" tIns="0" rIns="0" bIns="0" rtlCol="0" anchor="t">
            <a:spAutoFit/>
          </a:bodyPr>
          <a:lstStyle/>
          <a:p>
            <a:pPr>
              <a:spcBef>
                <a:spcPts val="600"/>
              </a:spcBef>
              <a:defRPr/>
            </a:pPr>
            <a:r>
              <a:rPr lang="en-GB" sz="1000">
                <a:solidFill>
                  <a:prstClr val="black"/>
                </a:solidFill>
                <a:latin typeface="Arial"/>
                <a:ea typeface="+mn-ea"/>
                <a:cs typeface="+mn-cs"/>
              </a:rPr>
              <a:t>PCNs currently employ approximately around 919 FTE ARRS staff across BOB. These roles, including health coaches, care coordinators and link workers, have contributed greatly to PCNs being able to offer a social prescribing service. However, feedback from our GP focus groups indicated that there has been variation of uptake across the patch. </a:t>
            </a:r>
          </a:p>
          <a:p>
            <a:pPr marR="0" lvl="0" defTabSz="914400" eaLnBrk="1" fontAlgn="auto" latinLnBrk="0" hangingPunct="1">
              <a:lnSpc>
                <a:spcPct val="100000"/>
              </a:lnSpc>
              <a:spcBef>
                <a:spcPts val="600"/>
              </a:spcBef>
              <a:spcAft>
                <a:spcPts val="0"/>
              </a:spcAft>
              <a:buClrTx/>
              <a:buSzTx/>
              <a:tabLst/>
              <a:defRPr/>
            </a:pPr>
            <a:r>
              <a:rPr lang="en-GB" sz="1000">
                <a:solidFill>
                  <a:prstClr val="black"/>
                </a:solidFill>
                <a:latin typeface="Arial"/>
                <a:ea typeface="+mn-ea"/>
                <a:cs typeface="+mn-cs"/>
              </a:rPr>
              <a:t>Even where uptake of ARRS roles has been good, turnover has been high. There has been a stark fall in the number of ARRS roles in BOB recently with a 50% drop in social prescribing link workers, a 21% drop in phlebotomists, and a 13% drop in Paramedics between December 2021 and 2022 </a:t>
            </a:r>
            <a:r>
              <a:rPr lang="en-GB" sz="1000">
                <a:solidFill>
                  <a:schemeClr val="tx1"/>
                </a:solidFill>
                <a:latin typeface="Arial"/>
                <a:ea typeface="+mn-ea"/>
                <a:cs typeface="+mn-cs"/>
              </a:rPr>
              <a:t>(</a:t>
            </a:r>
            <a:r>
              <a:rPr lang="en-GB" sz="1000">
                <a:solidFill>
                  <a:schemeClr val="tx1"/>
                </a:solidFill>
              </a:rPr>
              <a:t>NHS Digital).</a:t>
            </a:r>
            <a:endParaRPr lang="en-GB" sz="1000">
              <a:solidFill>
                <a:schemeClr val="tx1"/>
              </a:solidFill>
              <a:latin typeface="Arial"/>
              <a:ea typeface="+mn-ea"/>
              <a:cs typeface="+mn-cs"/>
            </a:endParaRPr>
          </a:p>
          <a:p>
            <a:pPr marR="0" lvl="0" defTabSz="914400" eaLnBrk="1" fontAlgn="auto" latinLnBrk="0" hangingPunct="1">
              <a:lnSpc>
                <a:spcPct val="100000"/>
              </a:lnSpc>
              <a:spcBef>
                <a:spcPts val="600"/>
              </a:spcBef>
              <a:spcAft>
                <a:spcPts val="0"/>
              </a:spcAft>
              <a:buClrTx/>
              <a:buSzTx/>
              <a:tabLst/>
              <a:defRPr/>
            </a:pPr>
            <a:r>
              <a:rPr lang="en-GB" sz="1000">
                <a:solidFill>
                  <a:schemeClr val="tx1"/>
                </a:solidFill>
                <a:latin typeface="Arial"/>
                <a:ea typeface="+mn-ea"/>
                <a:cs typeface="+mn-cs"/>
              </a:rPr>
              <a:t>Feedback from GP focus groups indicated this might be a result of their roles not being fully integrated into General Practice work and also due to a lack of peer support and supervision. </a:t>
            </a:r>
          </a:p>
          <a:p>
            <a:pPr>
              <a:spcBef>
                <a:spcPts val="600"/>
              </a:spcBef>
              <a:defRPr/>
            </a:pPr>
            <a:endParaRPr kumimoji="0" lang="en-GB" sz="1000" b="0" i="0" u="none" strike="noStrike" kern="0" cap="none" spc="0" normalizeH="0" baseline="0" noProof="0">
              <a:ln>
                <a:noFill/>
              </a:ln>
              <a:solidFill>
                <a:prstClr val="black"/>
              </a:solidFill>
              <a:effectLst/>
              <a:highlight>
                <a:srgbClr val="FFFF00"/>
              </a:highlight>
              <a:uLnTx/>
              <a:uFillTx/>
              <a:latin typeface="Arial"/>
              <a:ea typeface="+mn-ea"/>
              <a:cs typeface="Arial" panose="020B0604020202020204" pitchFamily="34" charset="0"/>
            </a:endParaRPr>
          </a:p>
        </p:txBody>
      </p:sp>
      <p:sp>
        <p:nvSpPr>
          <p:cNvPr id="8" name="Speech Bubble: Rectangle 7">
            <a:extLst>
              <a:ext uri="{FF2B5EF4-FFF2-40B4-BE49-F238E27FC236}">
                <a16:creationId xmlns:a16="http://schemas.microsoft.com/office/drawing/2014/main" id="{154D46F3-5567-F388-850B-09CFAB67721A}"/>
              </a:ext>
            </a:extLst>
          </p:cNvPr>
          <p:cNvSpPr/>
          <p:nvPr/>
        </p:nvSpPr>
        <p:spPr>
          <a:xfrm>
            <a:off x="816703" y="2786741"/>
            <a:ext cx="4947870" cy="363318"/>
          </a:xfrm>
          <a:prstGeom prst="wedgeRectCallout">
            <a:avLst>
              <a:gd name="adj1" fmla="val -22137"/>
              <a:gd name="adj2" fmla="val 52743"/>
            </a:avLst>
          </a:prstGeom>
          <a:solidFill>
            <a:schemeClr val="bg1"/>
          </a:solidFill>
          <a:ln w="635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i="1">
              <a:solidFill>
                <a:schemeClr val="tx1"/>
              </a:solidFill>
              <a:latin typeface="Arial" panose="020B0604020202020204" pitchFamily="34" charset="0"/>
              <a:cs typeface="Arial" panose="020B0604020202020204" pitchFamily="34" charset="0"/>
            </a:endParaRPr>
          </a:p>
          <a:p>
            <a:pPr algn="l"/>
            <a:r>
              <a:rPr lang="en-GB" sz="1000" b="0" i="1" u="none" strike="noStrike">
                <a:solidFill>
                  <a:srgbClr val="000000"/>
                </a:solidFill>
                <a:effectLst/>
                <a:latin typeface="+mn-lt"/>
              </a:rPr>
              <a:t>“ARRS staff have proved to be a really valuable asset and enhanced clinical teams”. </a:t>
            </a:r>
          </a:p>
          <a:p>
            <a:pPr marL="227965" indent="-227965"/>
            <a:endParaRPr lang="en-GB" sz="1000" i="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16853762-0EF0-D32F-69BC-765B844BC207}"/>
              </a:ext>
            </a:extLst>
          </p:cNvPr>
          <p:cNvSpPr txBox="1"/>
          <p:nvPr/>
        </p:nvSpPr>
        <p:spPr>
          <a:xfrm>
            <a:off x="4157837" y="3134453"/>
            <a:ext cx="1661277" cy="215083"/>
          </a:xfrm>
          <a:prstGeom prst="rect">
            <a:avLst/>
          </a:prstGeom>
          <a:noFill/>
        </p:spPr>
        <p:txBody>
          <a:bodyPr wrap="square" rtlCol="0">
            <a:spAutoFit/>
          </a:bodyPr>
          <a:lstStyle/>
          <a:p>
            <a:r>
              <a:rPr lang="en-GB" sz="800"/>
              <a:t>Practice Manager, Focus Group</a:t>
            </a:r>
          </a:p>
        </p:txBody>
      </p:sp>
      <p:sp>
        <p:nvSpPr>
          <p:cNvPr id="10" name="Rectangle 9">
            <a:extLst>
              <a:ext uri="{FF2B5EF4-FFF2-40B4-BE49-F238E27FC236}">
                <a16:creationId xmlns:a16="http://schemas.microsoft.com/office/drawing/2014/main" id="{C98BE794-17B3-36D9-BBD4-5B7481043556}"/>
              </a:ext>
            </a:extLst>
          </p:cNvPr>
          <p:cNvSpPr/>
          <p:nvPr/>
        </p:nvSpPr>
        <p:spPr>
          <a:xfrm>
            <a:off x="670983" y="1458064"/>
            <a:ext cx="10876233" cy="4803036"/>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endParaRPr lang="en-GB" sz="1000">
              <a:solidFill>
                <a:schemeClr val="tx1"/>
              </a:solidFill>
              <a:highlight>
                <a:srgbClr val="FFFF00"/>
              </a:highlight>
            </a:endParaRPr>
          </a:p>
        </p:txBody>
      </p:sp>
      <p:sp>
        <p:nvSpPr>
          <p:cNvPr id="11" name="TextBox 10">
            <a:extLst>
              <a:ext uri="{FF2B5EF4-FFF2-40B4-BE49-F238E27FC236}">
                <a16:creationId xmlns:a16="http://schemas.microsoft.com/office/drawing/2014/main" id="{F8ACCDC0-E1FC-184E-CB47-2E01E9104B22}"/>
              </a:ext>
            </a:extLst>
          </p:cNvPr>
          <p:cNvSpPr txBox="1"/>
          <p:nvPr/>
        </p:nvSpPr>
        <p:spPr>
          <a:xfrm>
            <a:off x="957283" y="1398330"/>
            <a:ext cx="6365717" cy="261610"/>
          </a:xfrm>
          <a:prstGeom prst="rect">
            <a:avLst/>
          </a:prstGeom>
          <a:solidFill>
            <a:schemeClr val="bg1"/>
          </a:solidFill>
        </p:spPr>
        <p:txBody>
          <a:bodyPr wrap="square" rtlCol="0">
            <a:spAutoFit/>
          </a:bodyPr>
          <a:lstStyle/>
          <a:p>
            <a:pPr>
              <a:spcBef>
                <a:spcPts val="600"/>
              </a:spcBef>
              <a:defRPr/>
            </a:pPr>
            <a:r>
              <a:rPr lang="en-GB" sz="1100" b="1">
                <a:solidFill>
                  <a:prstClr val="black"/>
                </a:solidFill>
                <a:latin typeface="Arial"/>
                <a:ea typeface="+mn-ea"/>
                <a:cs typeface="+mn-cs"/>
              </a:rPr>
              <a:t>There has been significant recruitment into ARRS roles but uptake across PCNs is mixed </a:t>
            </a:r>
          </a:p>
        </p:txBody>
      </p:sp>
      <p:sp>
        <p:nvSpPr>
          <p:cNvPr id="4" name="Rectangle: Top Corners Rounded 3">
            <a:extLst>
              <a:ext uri="{FF2B5EF4-FFF2-40B4-BE49-F238E27FC236}">
                <a16:creationId xmlns:a16="http://schemas.microsoft.com/office/drawing/2014/main" id="{A7AFC7B3-6E97-F9CB-C7DB-B51DF0BA2A5F}"/>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6" name="TextBox 15">
            <a:extLst>
              <a:ext uri="{FF2B5EF4-FFF2-40B4-BE49-F238E27FC236}">
                <a16:creationId xmlns:a16="http://schemas.microsoft.com/office/drawing/2014/main" id="{E6C76785-06D0-70CC-EC4A-F4FF45BC5F44}"/>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8" name="Rectangle: Top Corners Rounded 17">
            <a:extLst>
              <a:ext uri="{FF2B5EF4-FFF2-40B4-BE49-F238E27FC236}">
                <a16:creationId xmlns:a16="http://schemas.microsoft.com/office/drawing/2014/main" id="{B6A04E3D-35ED-A608-B6E3-6FC9B34B7DAF}"/>
              </a:ext>
            </a:extLst>
          </p:cNvPr>
          <p:cNvSpPr/>
          <p:nvPr/>
        </p:nvSpPr>
        <p:spPr>
          <a:xfrm rot="10800000">
            <a:off x="3084163"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2" name="Rectangle: Top Corners Rounded 21">
            <a:extLst>
              <a:ext uri="{FF2B5EF4-FFF2-40B4-BE49-F238E27FC236}">
                <a16:creationId xmlns:a16="http://schemas.microsoft.com/office/drawing/2014/main" id="{B942F571-2AF8-3E1B-7BD8-F744BEC0F1C3}"/>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5" name="TextBox 24">
            <a:extLst>
              <a:ext uri="{FF2B5EF4-FFF2-40B4-BE49-F238E27FC236}">
                <a16:creationId xmlns:a16="http://schemas.microsoft.com/office/drawing/2014/main" id="{23A30D5D-FC6A-B75B-3505-CB87E2BED21E}"/>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7" name="TextBox 26">
            <a:extLst>
              <a:ext uri="{FF2B5EF4-FFF2-40B4-BE49-F238E27FC236}">
                <a16:creationId xmlns:a16="http://schemas.microsoft.com/office/drawing/2014/main" id="{1FFA7F97-FAE1-1C7C-EBC9-77FD8A2C1398}"/>
              </a:ext>
            </a:extLst>
          </p:cNvPr>
          <p:cNvSpPr txBox="1"/>
          <p:nvPr/>
        </p:nvSpPr>
        <p:spPr>
          <a:xfrm>
            <a:off x="3084163" y="28612"/>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9" name="Rectangle: Top Corners Rounded 28">
            <a:extLst>
              <a:ext uri="{FF2B5EF4-FFF2-40B4-BE49-F238E27FC236}">
                <a16:creationId xmlns:a16="http://schemas.microsoft.com/office/drawing/2014/main" id="{5F5681D3-5CAE-1A99-ECC9-2FAF63AAA766}"/>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3" name="Rectangle: Top Corners Rounded 32">
            <a:extLst>
              <a:ext uri="{FF2B5EF4-FFF2-40B4-BE49-F238E27FC236}">
                <a16:creationId xmlns:a16="http://schemas.microsoft.com/office/drawing/2014/main" id="{3805635F-279F-62C2-81E2-85AC41DB65D4}"/>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7" name="Rectangle: Top Corners Rounded 36">
            <a:extLst>
              <a:ext uri="{FF2B5EF4-FFF2-40B4-BE49-F238E27FC236}">
                <a16:creationId xmlns:a16="http://schemas.microsoft.com/office/drawing/2014/main" id="{982B71E8-FA7D-F939-4638-6C7F2A648040}"/>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1" name="TextBox 40">
            <a:extLst>
              <a:ext uri="{FF2B5EF4-FFF2-40B4-BE49-F238E27FC236}">
                <a16:creationId xmlns:a16="http://schemas.microsoft.com/office/drawing/2014/main" id="{9EFE7193-D65A-CA59-8350-583ED569BEEC}"/>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5" name="TextBox 44">
            <a:extLst>
              <a:ext uri="{FF2B5EF4-FFF2-40B4-BE49-F238E27FC236}">
                <a16:creationId xmlns:a16="http://schemas.microsoft.com/office/drawing/2014/main" id="{26116BA5-B20D-2159-B35C-9ACFB4204B14}"/>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9" name="TextBox 48">
            <a:extLst>
              <a:ext uri="{FF2B5EF4-FFF2-40B4-BE49-F238E27FC236}">
                <a16:creationId xmlns:a16="http://schemas.microsoft.com/office/drawing/2014/main" id="{2B7AD50E-620F-6E89-1AA0-252A416C4E73}"/>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2" name="Rectangle: Top Corners Rounded 51">
            <a:extLst>
              <a:ext uri="{FF2B5EF4-FFF2-40B4-BE49-F238E27FC236}">
                <a16:creationId xmlns:a16="http://schemas.microsoft.com/office/drawing/2014/main" id="{B0C48598-9821-96A7-A360-8DBB8358C5D7}"/>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4" name="TextBox 53">
            <a:extLst>
              <a:ext uri="{FF2B5EF4-FFF2-40B4-BE49-F238E27FC236}">
                <a16:creationId xmlns:a16="http://schemas.microsoft.com/office/drawing/2014/main" id="{B0ABE6F1-C766-0433-3331-65D7A9903143}"/>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3" name="TextBox 2">
            <a:extLst>
              <a:ext uri="{FF2B5EF4-FFF2-40B4-BE49-F238E27FC236}">
                <a16:creationId xmlns:a16="http://schemas.microsoft.com/office/drawing/2014/main" id="{47341133-DB8B-7B4A-EA05-F4829D933E5B}"/>
              </a:ext>
            </a:extLst>
          </p:cNvPr>
          <p:cNvSpPr txBox="1"/>
          <p:nvPr/>
        </p:nvSpPr>
        <p:spPr>
          <a:xfrm>
            <a:off x="7516117" y="6269739"/>
            <a:ext cx="4031099" cy="230832"/>
          </a:xfrm>
          <a:prstGeom prst="rect">
            <a:avLst/>
          </a:prstGeom>
          <a:noFill/>
        </p:spPr>
        <p:txBody>
          <a:bodyPr wrap="square" rtlCol="0">
            <a:spAutoFit/>
          </a:bodyPr>
          <a:lstStyle/>
          <a:p>
            <a:pPr algn="r"/>
            <a:r>
              <a:rPr lang="en-GB" sz="900"/>
              <a:t>KPMG Strategic Workforce Data analysis – data from NHS Digital</a:t>
            </a:r>
          </a:p>
        </p:txBody>
      </p:sp>
      <p:sp>
        <p:nvSpPr>
          <p:cNvPr id="19" name="Speech Bubble: Rectangle 18">
            <a:extLst>
              <a:ext uri="{FF2B5EF4-FFF2-40B4-BE49-F238E27FC236}">
                <a16:creationId xmlns:a16="http://schemas.microsoft.com/office/drawing/2014/main" id="{B48C049B-A747-523F-E698-40AF7F4F7C6A}"/>
              </a:ext>
            </a:extLst>
          </p:cNvPr>
          <p:cNvSpPr/>
          <p:nvPr/>
        </p:nvSpPr>
        <p:spPr>
          <a:xfrm>
            <a:off x="5819114" y="2786741"/>
            <a:ext cx="5631990" cy="363319"/>
          </a:xfrm>
          <a:prstGeom prst="wedgeRectCallout">
            <a:avLst>
              <a:gd name="adj1" fmla="val 26542"/>
              <a:gd name="adj2" fmla="val 49426"/>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600"/>
              </a:spcBef>
              <a:spcAft>
                <a:spcPts val="0"/>
              </a:spcAft>
              <a:buClrTx/>
              <a:buSzTx/>
              <a:buFontTx/>
              <a:buNone/>
              <a:tabLst/>
              <a:defRPr/>
            </a:pPr>
            <a:r>
              <a:rPr kumimoji="0" lang="en-GB" sz="1000" b="0" i="1" u="none" strike="noStrike" kern="0" cap="none" spc="0" normalizeH="0" baseline="0" noProof="0">
                <a:ln>
                  <a:noFill/>
                </a:ln>
                <a:solidFill>
                  <a:prstClr val="black"/>
                </a:solidFill>
                <a:effectLst/>
                <a:uLnTx/>
                <a:uFillTx/>
                <a:latin typeface="Arial"/>
                <a:ea typeface="+mn-ea"/>
                <a:cs typeface="+mn-cs"/>
              </a:rPr>
              <a:t>“Time is required to train and mentor ARRS staff and this has to be done on top of the clinical workload.”</a:t>
            </a:r>
          </a:p>
        </p:txBody>
      </p:sp>
      <p:sp>
        <p:nvSpPr>
          <p:cNvPr id="20" name="TextBox 19">
            <a:extLst>
              <a:ext uri="{FF2B5EF4-FFF2-40B4-BE49-F238E27FC236}">
                <a16:creationId xmlns:a16="http://schemas.microsoft.com/office/drawing/2014/main" id="{5C6E1236-A1B1-4873-2BEE-875444D0B95B}"/>
              </a:ext>
            </a:extLst>
          </p:cNvPr>
          <p:cNvSpPr txBox="1"/>
          <p:nvPr/>
        </p:nvSpPr>
        <p:spPr>
          <a:xfrm>
            <a:off x="10641263" y="3174911"/>
            <a:ext cx="809841" cy="123111"/>
          </a:xfrm>
          <a:prstGeom prst="rect">
            <a:avLst/>
          </a:prstGeom>
          <a:noFill/>
        </p:spPr>
        <p:txBody>
          <a:bodyPr wrap="square" lIns="0" tIns="0" rIns="0" bIns="0" rtlCol="0">
            <a:spAutoFit/>
          </a:bodyPr>
          <a:lstStyle/>
          <a:p>
            <a:r>
              <a:rPr lang="en-GB" sz="800"/>
              <a:t>GP, Focus Group</a:t>
            </a:r>
          </a:p>
        </p:txBody>
      </p:sp>
      <p:graphicFrame>
        <p:nvGraphicFramePr>
          <p:cNvPr id="6" name="Chart 5">
            <a:extLst>
              <a:ext uri="{FF2B5EF4-FFF2-40B4-BE49-F238E27FC236}">
                <a16:creationId xmlns:a16="http://schemas.microsoft.com/office/drawing/2014/main" id="{63E4C8AF-9AFB-7DA3-463F-8432F38775E8}"/>
              </a:ext>
            </a:extLst>
          </p:cNvPr>
          <p:cNvGraphicFramePr>
            <a:graphicFrameLocks/>
          </p:cNvGraphicFramePr>
          <p:nvPr>
            <p:extLst>
              <p:ext uri="{D42A27DB-BD31-4B8C-83A1-F6EECF244321}">
                <p14:modId xmlns:p14="http://schemas.microsoft.com/office/powerpoint/2010/main" val="672228721"/>
              </p:ext>
            </p:extLst>
          </p:nvPr>
        </p:nvGraphicFramePr>
        <p:xfrm>
          <a:off x="755577" y="3461405"/>
          <a:ext cx="10680846" cy="2739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313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3A39-8DBE-5919-A946-963FC09E35C0}"/>
              </a:ext>
            </a:extLst>
          </p:cNvPr>
          <p:cNvSpPr>
            <a:spLocks noGrp="1"/>
          </p:cNvSpPr>
          <p:nvPr>
            <p:ph type="title"/>
          </p:nvPr>
        </p:nvSpPr>
        <p:spPr/>
        <p:txBody>
          <a:bodyPr/>
          <a:lstStyle/>
          <a:p>
            <a:r>
              <a:rPr lang="en-GB" sz="2300">
                <a:latin typeface="Arial"/>
                <a:cs typeface="Arial"/>
              </a:rPr>
              <a:t>Retention of experienced staff in General Practice is also challenging </a:t>
            </a:r>
            <a:endParaRPr lang="en-GB" sz="2300"/>
          </a:p>
        </p:txBody>
      </p:sp>
      <p:sp>
        <p:nvSpPr>
          <p:cNvPr id="12" name="Rectangle 11">
            <a:extLst>
              <a:ext uri="{FF2B5EF4-FFF2-40B4-BE49-F238E27FC236}">
                <a16:creationId xmlns:a16="http://schemas.microsoft.com/office/drawing/2014/main" id="{781CED95-CDAA-8375-901A-DA4B6A151688}"/>
              </a:ext>
            </a:extLst>
          </p:cNvPr>
          <p:cNvSpPr/>
          <p:nvPr/>
        </p:nvSpPr>
        <p:spPr>
          <a:xfrm>
            <a:off x="670983" y="1380158"/>
            <a:ext cx="10670703" cy="4567434"/>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endParaRPr lang="en-GB" sz="1000">
              <a:solidFill>
                <a:schemeClr val="tx1"/>
              </a:solidFill>
              <a:highlight>
                <a:srgbClr val="FFFF00"/>
              </a:highlight>
            </a:endParaRPr>
          </a:p>
        </p:txBody>
      </p:sp>
      <p:sp>
        <p:nvSpPr>
          <p:cNvPr id="3" name="TextBox 2">
            <a:extLst>
              <a:ext uri="{FF2B5EF4-FFF2-40B4-BE49-F238E27FC236}">
                <a16:creationId xmlns:a16="http://schemas.microsoft.com/office/drawing/2014/main" id="{CE812950-B1A8-880B-ABB4-4234ABB41C03}"/>
              </a:ext>
            </a:extLst>
          </p:cNvPr>
          <p:cNvSpPr txBox="1"/>
          <p:nvPr/>
        </p:nvSpPr>
        <p:spPr>
          <a:xfrm>
            <a:off x="850314" y="1620246"/>
            <a:ext cx="10296658" cy="553998"/>
          </a:xfrm>
          <a:prstGeom prst="rect">
            <a:avLst/>
          </a:prstGeom>
          <a:noFill/>
        </p:spPr>
        <p:txBody>
          <a:bodyPr wrap="square" rtlCol="0">
            <a:spAutoFit/>
          </a:bodyPr>
          <a:lstStyle/>
          <a:p>
            <a:r>
              <a:rPr kumimoji="0" lang="en-GB" sz="1000" b="0" i="0" u="none" strike="noStrike" kern="0" cap="none" spc="0" normalizeH="0" baseline="0" noProof="0">
                <a:ln>
                  <a:noFill/>
                </a:ln>
                <a:solidFill>
                  <a:prstClr val="black"/>
                </a:solidFill>
                <a:effectLst/>
                <a:uLnTx/>
                <a:uFillTx/>
                <a:latin typeface="Arial"/>
                <a:ea typeface="+mn-ea"/>
                <a:cs typeface="+mn-cs"/>
              </a:rPr>
              <a:t>GPs expressed concern about a </a:t>
            </a:r>
            <a:r>
              <a:rPr lang="en-GB" sz="1000"/>
              <a:t>decline in experienced practice nurses and significant challenges in r</a:t>
            </a:r>
            <a:r>
              <a:rPr kumimoji="0" lang="en-GB" sz="1000" b="0" i="0" u="none" strike="noStrike" kern="0" cap="none" spc="0" normalizeH="0" baseline="0" noProof="0">
                <a:ln>
                  <a:noFill/>
                </a:ln>
                <a:solidFill>
                  <a:prstClr val="black"/>
                </a:solidFill>
                <a:effectLst/>
                <a:uLnTx/>
                <a:uFillTx/>
                <a:latin typeface="Arial"/>
                <a:ea typeface="+mn-ea"/>
                <a:cs typeface="+mn-cs"/>
              </a:rPr>
              <a:t>ecruiting to posts. The proportion of nurses, staff providing direct patient care and admin/non-clinical staff who are over 55 </a:t>
            </a:r>
            <a:r>
              <a:rPr lang="en-GB" sz="1000">
                <a:solidFill>
                  <a:prstClr val="black"/>
                </a:solidFill>
                <a:latin typeface="Arial"/>
                <a:ea typeface="+mn-ea"/>
                <a:cs typeface="+mn-cs"/>
              </a:rPr>
              <a:t>in BOB is higher than the national averages.</a:t>
            </a:r>
          </a:p>
          <a:p>
            <a:r>
              <a:rPr lang="en-GB" sz="1000">
                <a:solidFill>
                  <a:prstClr val="black"/>
                </a:solidFill>
                <a:latin typeface="Arial"/>
                <a:ea typeface="+mn-ea"/>
                <a:cs typeface="+mn-cs"/>
              </a:rPr>
              <a:t> </a:t>
            </a:r>
            <a:endParaRPr lang="en-GB" sz="1000"/>
          </a:p>
        </p:txBody>
      </p:sp>
      <p:sp>
        <p:nvSpPr>
          <p:cNvPr id="7" name="TextBox 6">
            <a:extLst>
              <a:ext uri="{FF2B5EF4-FFF2-40B4-BE49-F238E27FC236}">
                <a16:creationId xmlns:a16="http://schemas.microsoft.com/office/drawing/2014/main" id="{CF34CA88-EB8C-F9F5-7418-432EEAF33902}"/>
              </a:ext>
            </a:extLst>
          </p:cNvPr>
          <p:cNvSpPr txBox="1"/>
          <p:nvPr/>
        </p:nvSpPr>
        <p:spPr>
          <a:xfrm>
            <a:off x="850313" y="1273677"/>
            <a:ext cx="9001554" cy="169277"/>
          </a:xfrm>
          <a:prstGeom prst="rect">
            <a:avLst/>
          </a:prstGeom>
          <a:solidFill>
            <a:schemeClr val="bg1"/>
          </a:solidFill>
        </p:spPr>
        <p:txBody>
          <a:bodyPr wrap="square" lIns="0" tIns="0" rIns="0" bIns="0" anchor="t">
            <a:spAutoFit/>
          </a:bodyPr>
          <a:lstStyle/>
          <a:p>
            <a:r>
              <a:rPr kumimoji="0" lang="en-GB" sz="1100" b="1" i="0" u="none" strike="noStrike" kern="0" cap="none" spc="0" normalizeH="0" baseline="0" noProof="0">
                <a:ln>
                  <a:noFill/>
                </a:ln>
                <a:solidFill>
                  <a:prstClr val="black"/>
                </a:solidFill>
                <a:effectLst/>
                <a:uLnTx/>
                <a:uFillTx/>
                <a:latin typeface="Arial"/>
                <a:ea typeface="+mn-ea"/>
                <a:cs typeface="+mn-cs"/>
              </a:rPr>
              <a:t>Many staff are approaching retirement age, especially nurses</a:t>
            </a:r>
            <a:endParaRPr lang="en-GB" sz="1100">
              <a:solidFill>
                <a:prstClr val="black"/>
              </a:solidFill>
              <a:cs typeface="Arial"/>
            </a:endParaRPr>
          </a:p>
        </p:txBody>
      </p:sp>
      <p:sp>
        <p:nvSpPr>
          <p:cNvPr id="15" name="Rectangle: Top Corners Rounded 14">
            <a:extLst>
              <a:ext uri="{FF2B5EF4-FFF2-40B4-BE49-F238E27FC236}">
                <a16:creationId xmlns:a16="http://schemas.microsoft.com/office/drawing/2014/main" id="{C70280B8-E209-52C5-8B6E-34A5484AA14C}"/>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TextBox 19">
            <a:extLst>
              <a:ext uri="{FF2B5EF4-FFF2-40B4-BE49-F238E27FC236}">
                <a16:creationId xmlns:a16="http://schemas.microsoft.com/office/drawing/2014/main" id="{045FB63A-CA23-6AD7-E740-21A165A978D5}"/>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2" name="Rectangle: Top Corners Rounded 21">
            <a:extLst>
              <a:ext uri="{FF2B5EF4-FFF2-40B4-BE49-F238E27FC236}">
                <a16:creationId xmlns:a16="http://schemas.microsoft.com/office/drawing/2014/main" id="{6B129304-B146-410D-F80C-48BFDF5CF4CA}"/>
              </a:ext>
            </a:extLst>
          </p:cNvPr>
          <p:cNvSpPr/>
          <p:nvPr/>
        </p:nvSpPr>
        <p:spPr>
          <a:xfrm rot="10800000">
            <a:off x="3084163"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4" name="Rectangle: Top Corners Rounded 23">
            <a:extLst>
              <a:ext uri="{FF2B5EF4-FFF2-40B4-BE49-F238E27FC236}">
                <a16:creationId xmlns:a16="http://schemas.microsoft.com/office/drawing/2014/main" id="{2D7490EC-6DA0-33A2-E11F-79D595573BD5}"/>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6" name="TextBox 25">
            <a:extLst>
              <a:ext uri="{FF2B5EF4-FFF2-40B4-BE49-F238E27FC236}">
                <a16:creationId xmlns:a16="http://schemas.microsoft.com/office/drawing/2014/main" id="{0F03A100-137F-A2A4-84E6-6616BCBBF540}"/>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8" name="TextBox 27">
            <a:extLst>
              <a:ext uri="{FF2B5EF4-FFF2-40B4-BE49-F238E27FC236}">
                <a16:creationId xmlns:a16="http://schemas.microsoft.com/office/drawing/2014/main" id="{17B1B976-F070-A442-4091-5A83A56DEB2F}"/>
              </a:ext>
            </a:extLst>
          </p:cNvPr>
          <p:cNvSpPr txBox="1"/>
          <p:nvPr/>
        </p:nvSpPr>
        <p:spPr>
          <a:xfrm>
            <a:off x="3084163" y="28612"/>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0" name="Rectangle: Top Corners Rounded 29">
            <a:extLst>
              <a:ext uri="{FF2B5EF4-FFF2-40B4-BE49-F238E27FC236}">
                <a16:creationId xmlns:a16="http://schemas.microsoft.com/office/drawing/2014/main" id="{7B869B2E-5532-94AF-5B0B-B3299B7F38CE}"/>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Rectangle: Top Corners Rounded 31">
            <a:extLst>
              <a:ext uri="{FF2B5EF4-FFF2-40B4-BE49-F238E27FC236}">
                <a16:creationId xmlns:a16="http://schemas.microsoft.com/office/drawing/2014/main" id="{FDB76F20-5E15-C207-943D-144E8AD87BD9}"/>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Rectangle: Top Corners Rounded 33">
            <a:extLst>
              <a:ext uri="{FF2B5EF4-FFF2-40B4-BE49-F238E27FC236}">
                <a16:creationId xmlns:a16="http://schemas.microsoft.com/office/drawing/2014/main" id="{2A4FE6BF-E248-8E8A-62D3-742F93A43A90}"/>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TextBox 39">
            <a:extLst>
              <a:ext uri="{FF2B5EF4-FFF2-40B4-BE49-F238E27FC236}">
                <a16:creationId xmlns:a16="http://schemas.microsoft.com/office/drawing/2014/main" id="{1D911891-5D45-E820-8C5B-F9D26F1F8112}"/>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51" name="TextBox 50">
            <a:extLst>
              <a:ext uri="{FF2B5EF4-FFF2-40B4-BE49-F238E27FC236}">
                <a16:creationId xmlns:a16="http://schemas.microsoft.com/office/drawing/2014/main" id="{24B53FE0-D633-2095-D9A4-0D35E4EED344}"/>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55" name="TextBox 54">
            <a:extLst>
              <a:ext uri="{FF2B5EF4-FFF2-40B4-BE49-F238E27FC236}">
                <a16:creationId xmlns:a16="http://schemas.microsoft.com/office/drawing/2014/main" id="{9C568614-6CC7-D2E8-5D29-342B1C97C8AC}"/>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7" name="Rectangle: Top Corners Rounded 56">
            <a:extLst>
              <a:ext uri="{FF2B5EF4-FFF2-40B4-BE49-F238E27FC236}">
                <a16:creationId xmlns:a16="http://schemas.microsoft.com/office/drawing/2014/main" id="{0EDA0683-2A92-6EC9-46DD-E4A0227DA1BA}"/>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9" name="TextBox 58">
            <a:extLst>
              <a:ext uri="{FF2B5EF4-FFF2-40B4-BE49-F238E27FC236}">
                <a16:creationId xmlns:a16="http://schemas.microsoft.com/office/drawing/2014/main" id="{6F62594D-5498-E60A-F5F1-22153B5076CE}"/>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9" name="TextBox 8">
            <a:extLst>
              <a:ext uri="{FF2B5EF4-FFF2-40B4-BE49-F238E27FC236}">
                <a16:creationId xmlns:a16="http://schemas.microsoft.com/office/drawing/2014/main" id="{A1355B1A-F170-1D77-2702-6566068B6860}"/>
              </a:ext>
            </a:extLst>
          </p:cNvPr>
          <p:cNvSpPr txBox="1"/>
          <p:nvPr/>
        </p:nvSpPr>
        <p:spPr>
          <a:xfrm>
            <a:off x="8517466" y="5677623"/>
            <a:ext cx="2779813" cy="230832"/>
          </a:xfrm>
          <a:prstGeom prst="rect">
            <a:avLst/>
          </a:prstGeom>
          <a:noFill/>
        </p:spPr>
        <p:txBody>
          <a:bodyPr wrap="square" rtlCol="0">
            <a:spAutoFit/>
          </a:bodyPr>
          <a:lstStyle/>
          <a:p>
            <a:pPr algn="r"/>
            <a:r>
              <a:rPr lang="en-GB" sz="900"/>
              <a:t>KPMG analysis of NHS Digital Data, October 2023</a:t>
            </a:r>
          </a:p>
        </p:txBody>
      </p:sp>
      <p:graphicFrame>
        <p:nvGraphicFramePr>
          <p:cNvPr id="14" name="Table 13">
            <a:extLst>
              <a:ext uri="{FF2B5EF4-FFF2-40B4-BE49-F238E27FC236}">
                <a16:creationId xmlns:a16="http://schemas.microsoft.com/office/drawing/2014/main" id="{EE6C6464-F3F5-2292-5A18-96BD58EEC3D9}"/>
              </a:ext>
            </a:extLst>
          </p:cNvPr>
          <p:cNvGraphicFramePr>
            <a:graphicFrameLocks noGrp="1"/>
          </p:cNvGraphicFramePr>
          <p:nvPr>
            <p:extLst>
              <p:ext uri="{D42A27DB-BD31-4B8C-83A1-F6EECF244321}">
                <p14:modId xmlns:p14="http://schemas.microsoft.com/office/powerpoint/2010/main" val="2962360218"/>
              </p:ext>
            </p:extLst>
          </p:nvPr>
        </p:nvGraphicFramePr>
        <p:xfrm>
          <a:off x="1301749" y="2975884"/>
          <a:ext cx="9588500" cy="2261870"/>
        </p:xfrm>
        <a:graphic>
          <a:graphicData uri="http://schemas.openxmlformats.org/drawingml/2006/table">
            <a:tbl>
              <a:tblPr>
                <a:tableStyleId>{5C22544A-7EE6-4342-B048-85BDC9FD1C3A}</a:tableStyleId>
              </a:tblPr>
              <a:tblGrid>
                <a:gridCol w="1063965">
                  <a:extLst>
                    <a:ext uri="{9D8B030D-6E8A-4147-A177-3AD203B41FA5}">
                      <a16:colId xmlns:a16="http://schemas.microsoft.com/office/drawing/2014/main" val="2633383077"/>
                    </a:ext>
                  </a:extLst>
                </a:gridCol>
                <a:gridCol w="1217791">
                  <a:extLst>
                    <a:ext uri="{9D8B030D-6E8A-4147-A177-3AD203B41FA5}">
                      <a16:colId xmlns:a16="http://schemas.microsoft.com/office/drawing/2014/main" val="2205804406"/>
                    </a:ext>
                  </a:extLst>
                </a:gridCol>
                <a:gridCol w="435842">
                  <a:extLst>
                    <a:ext uri="{9D8B030D-6E8A-4147-A177-3AD203B41FA5}">
                      <a16:colId xmlns:a16="http://schemas.microsoft.com/office/drawing/2014/main" val="3138900351"/>
                    </a:ext>
                  </a:extLst>
                </a:gridCol>
                <a:gridCol w="551210">
                  <a:extLst>
                    <a:ext uri="{9D8B030D-6E8A-4147-A177-3AD203B41FA5}">
                      <a16:colId xmlns:a16="http://schemas.microsoft.com/office/drawing/2014/main" val="2409669308"/>
                    </a:ext>
                  </a:extLst>
                </a:gridCol>
                <a:gridCol w="435842">
                  <a:extLst>
                    <a:ext uri="{9D8B030D-6E8A-4147-A177-3AD203B41FA5}">
                      <a16:colId xmlns:a16="http://schemas.microsoft.com/office/drawing/2014/main" val="81757761"/>
                    </a:ext>
                  </a:extLst>
                </a:gridCol>
                <a:gridCol w="551210">
                  <a:extLst>
                    <a:ext uri="{9D8B030D-6E8A-4147-A177-3AD203B41FA5}">
                      <a16:colId xmlns:a16="http://schemas.microsoft.com/office/drawing/2014/main" val="1470253120"/>
                    </a:ext>
                  </a:extLst>
                </a:gridCol>
                <a:gridCol w="551210">
                  <a:extLst>
                    <a:ext uri="{9D8B030D-6E8A-4147-A177-3AD203B41FA5}">
                      <a16:colId xmlns:a16="http://schemas.microsoft.com/office/drawing/2014/main" val="1516067827"/>
                    </a:ext>
                  </a:extLst>
                </a:gridCol>
                <a:gridCol w="551210">
                  <a:extLst>
                    <a:ext uri="{9D8B030D-6E8A-4147-A177-3AD203B41FA5}">
                      <a16:colId xmlns:a16="http://schemas.microsoft.com/office/drawing/2014/main" val="3292131527"/>
                    </a:ext>
                  </a:extLst>
                </a:gridCol>
                <a:gridCol w="551210">
                  <a:extLst>
                    <a:ext uri="{9D8B030D-6E8A-4147-A177-3AD203B41FA5}">
                      <a16:colId xmlns:a16="http://schemas.microsoft.com/office/drawing/2014/main" val="3590711407"/>
                    </a:ext>
                  </a:extLst>
                </a:gridCol>
                <a:gridCol w="551210">
                  <a:extLst>
                    <a:ext uri="{9D8B030D-6E8A-4147-A177-3AD203B41FA5}">
                      <a16:colId xmlns:a16="http://schemas.microsoft.com/office/drawing/2014/main" val="633647095"/>
                    </a:ext>
                  </a:extLst>
                </a:gridCol>
                <a:gridCol w="551210">
                  <a:extLst>
                    <a:ext uri="{9D8B030D-6E8A-4147-A177-3AD203B41FA5}">
                      <a16:colId xmlns:a16="http://schemas.microsoft.com/office/drawing/2014/main" val="1014907347"/>
                    </a:ext>
                  </a:extLst>
                </a:gridCol>
                <a:gridCol w="551210">
                  <a:extLst>
                    <a:ext uri="{9D8B030D-6E8A-4147-A177-3AD203B41FA5}">
                      <a16:colId xmlns:a16="http://schemas.microsoft.com/office/drawing/2014/main" val="2169352003"/>
                    </a:ext>
                  </a:extLst>
                </a:gridCol>
                <a:gridCol w="435842">
                  <a:extLst>
                    <a:ext uri="{9D8B030D-6E8A-4147-A177-3AD203B41FA5}">
                      <a16:colId xmlns:a16="http://schemas.microsoft.com/office/drawing/2014/main" val="1353401776"/>
                    </a:ext>
                  </a:extLst>
                </a:gridCol>
                <a:gridCol w="794769">
                  <a:extLst>
                    <a:ext uri="{9D8B030D-6E8A-4147-A177-3AD203B41FA5}">
                      <a16:colId xmlns:a16="http://schemas.microsoft.com/office/drawing/2014/main" val="2047463770"/>
                    </a:ext>
                  </a:extLst>
                </a:gridCol>
                <a:gridCol w="794769">
                  <a:extLst>
                    <a:ext uri="{9D8B030D-6E8A-4147-A177-3AD203B41FA5}">
                      <a16:colId xmlns:a16="http://schemas.microsoft.com/office/drawing/2014/main" val="1134885892"/>
                    </a:ext>
                  </a:extLst>
                </a:gridCol>
              </a:tblGrid>
              <a:tr h="173990">
                <a:tc>
                  <a:txBody>
                    <a:bodyPr/>
                    <a:lstStyle/>
                    <a:p>
                      <a:pPr algn="l" fontAlgn="b"/>
                      <a:r>
                        <a:rPr lang="en-IE" sz="1000" u="none" strike="noStrike">
                          <a:solidFill>
                            <a:schemeClr val="bg1"/>
                          </a:solidFill>
                          <a:effectLst/>
                        </a:rPr>
                        <a:t>Area</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Staff Group</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&lt;25</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25-29</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&lt;30</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30-34</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35-39</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40-44</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45-49</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50-54</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55-59</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60-64</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rPr>
                        <a:t>65+</a:t>
                      </a:r>
                      <a:endParaRPr lang="en-IE" sz="1000" b="1" i="0" u="none" strike="noStrike">
                        <a:solidFill>
                          <a:schemeClr val="bg1"/>
                        </a:solidFill>
                        <a:effectLst/>
                        <a:latin typeface="Calibri" panose="020F0502020204030204" pitchFamily="34" charset="0"/>
                      </a:endParaRPr>
                    </a:p>
                  </a:txBody>
                  <a:tcPr marL="6000" marR="6000" marT="6000" marB="0" anchor="b">
                    <a:solidFill>
                      <a:srgbClr val="033E85"/>
                    </a:solidFill>
                  </a:tcPr>
                </a:tc>
                <a:tc>
                  <a:txBody>
                    <a:bodyPr/>
                    <a:lstStyle/>
                    <a:p>
                      <a:pPr algn="l" fontAlgn="b"/>
                      <a:r>
                        <a:rPr lang="en-IE" sz="1000" u="none" strike="noStrike">
                          <a:solidFill>
                            <a:schemeClr val="bg1"/>
                          </a:solidFill>
                          <a:effectLst/>
                          <a:latin typeface="+mn-lt"/>
                          <a:ea typeface="+mn-ea"/>
                          <a:cs typeface="+mn-cs"/>
                        </a:rPr>
                        <a:t>Unknown</a:t>
                      </a:r>
                    </a:p>
                  </a:txBody>
                  <a:tcPr marL="6000" marR="6000" marT="6000" marB="0" anchor="b">
                    <a:solidFill>
                      <a:srgbClr val="033E85"/>
                    </a:solidFill>
                  </a:tcPr>
                </a:tc>
                <a:tc>
                  <a:txBody>
                    <a:bodyPr/>
                    <a:lstStyle/>
                    <a:p>
                      <a:pPr algn="l" fontAlgn="b"/>
                      <a:r>
                        <a:rPr lang="en-IE" sz="1000" u="none" strike="noStrike">
                          <a:solidFill>
                            <a:schemeClr val="bg1"/>
                          </a:solidFill>
                          <a:effectLst/>
                          <a:latin typeface="+mn-lt"/>
                          <a:ea typeface="+mn-ea"/>
                          <a:cs typeface="+mn-cs"/>
                        </a:rPr>
                        <a:t>% Over 55</a:t>
                      </a:r>
                    </a:p>
                  </a:txBody>
                  <a:tcPr marL="6000" marR="6000" marT="6000" marB="0" anchor="b">
                    <a:solidFill>
                      <a:srgbClr val="033E85"/>
                    </a:solidFill>
                  </a:tcPr>
                </a:tc>
                <a:extLst>
                  <a:ext uri="{0D108BD9-81ED-4DB2-BD59-A6C34878D82A}">
                    <a16:rowId xmlns:a16="http://schemas.microsoft.com/office/drawing/2014/main" val="726198033"/>
                  </a:ext>
                </a:extLst>
              </a:tr>
              <a:tr h="173990">
                <a:tc>
                  <a:txBody>
                    <a:bodyPr/>
                    <a:lstStyle/>
                    <a:p>
                      <a:pPr algn="l" fontAlgn="b"/>
                      <a:r>
                        <a:rPr lang="en-IE" sz="1000" u="none" strike="noStrike">
                          <a:effectLst/>
                        </a:rPr>
                        <a:t>BOB ICB</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l" fontAlgn="b"/>
                      <a:r>
                        <a:rPr lang="en-IE" sz="1000" u="none" strike="noStrike">
                          <a:effectLst/>
                        </a:rPr>
                        <a:t>Admin/Non-Clinical</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151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133</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284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149</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134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149</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185</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291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416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351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185</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29</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100" b="0" i="0" u="none" strike="noStrike">
                          <a:solidFill>
                            <a:srgbClr val="000000"/>
                          </a:solidFill>
                          <a:effectLst/>
                          <a:latin typeface="Calibri" panose="020F0502020204030204" pitchFamily="34" charset="0"/>
                        </a:rPr>
                        <a:t>44%</a:t>
                      </a:r>
                    </a:p>
                  </a:txBody>
                  <a:tcPr marL="6350" marR="6350" marT="6350" marB="0" anchor="b"/>
                </a:tc>
                <a:extLst>
                  <a:ext uri="{0D108BD9-81ED-4DB2-BD59-A6C34878D82A}">
                    <a16:rowId xmlns:a16="http://schemas.microsoft.com/office/drawing/2014/main" val="2690618591"/>
                  </a:ext>
                </a:extLst>
              </a:tr>
              <a:tr h="173990">
                <a:tc>
                  <a:txBody>
                    <a:bodyPr/>
                    <a:lstStyle/>
                    <a:p>
                      <a:pPr algn="l" fontAlgn="b"/>
                      <a:r>
                        <a:rPr lang="en-IE" sz="1000" u="none" strike="noStrike">
                          <a:effectLst/>
                        </a:rPr>
                        <a:t>BOB ICB</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l" fontAlgn="b"/>
                      <a:r>
                        <a:rPr lang="en-IE" sz="1000" u="none" strike="noStrike">
                          <a:effectLst/>
                        </a:rPr>
                        <a:t>Direct Patient Care</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17</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48</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65</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72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73</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70</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97</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70</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77</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62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100" b="0" i="0" u="none" strike="noStrike">
                          <a:solidFill>
                            <a:srgbClr val="000000"/>
                          </a:solidFill>
                          <a:effectLst/>
                          <a:latin typeface="Calibri" panose="020F0502020204030204" pitchFamily="34" charset="0"/>
                        </a:rPr>
                        <a:t>26%</a:t>
                      </a:r>
                    </a:p>
                  </a:txBody>
                  <a:tcPr marL="6350" marR="6350" marT="6350" marB="0" anchor="b"/>
                </a:tc>
                <a:extLst>
                  <a:ext uri="{0D108BD9-81ED-4DB2-BD59-A6C34878D82A}">
                    <a16:rowId xmlns:a16="http://schemas.microsoft.com/office/drawing/2014/main" val="2517779152"/>
                  </a:ext>
                </a:extLst>
              </a:tr>
              <a:tr h="173990">
                <a:tc>
                  <a:txBody>
                    <a:bodyPr/>
                    <a:lstStyle/>
                    <a:p>
                      <a:pPr algn="l" fontAlgn="b"/>
                      <a:r>
                        <a:rPr lang="en-IE" sz="1000" u="none" strike="noStrike">
                          <a:effectLst/>
                        </a:rPr>
                        <a:t>BOB ICB</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l" fontAlgn="b"/>
                      <a:r>
                        <a:rPr lang="en-IE" sz="1000" u="none" strike="noStrike">
                          <a:effectLst/>
                        </a:rPr>
                        <a:t>GP</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l" fontAlgn="b"/>
                      <a:endParaRPr lang="en-IE" sz="1000" b="0" i="0" u="none" strike="noStrike">
                        <a:solidFill>
                          <a:srgbClr val="000000"/>
                        </a:solidFill>
                        <a:effectLst/>
                        <a:latin typeface="Calibri" panose="020F0502020204030204" pitchFamily="34" charset="0"/>
                      </a:endParaRPr>
                    </a:p>
                  </a:txBody>
                  <a:tcPr marL="6000" marR="6000" marT="6000" marB="0" anchor="b">
                    <a:solidFill>
                      <a:schemeClr val="bg1">
                        <a:lumMod val="85000"/>
                      </a:schemeClr>
                    </a:solidFill>
                  </a:tcPr>
                </a:tc>
                <a:tc>
                  <a:txBody>
                    <a:bodyPr/>
                    <a:lstStyle/>
                    <a:p>
                      <a:pPr algn="l" fontAlgn="b"/>
                      <a:endParaRPr lang="en-IE" sz="1000" b="0" i="0" u="none" strike="noStrike">
                        <a:solidFill>
                          <a:srgbClr val="000000"/>
                        </a:solidFill>
                        <a:effectLst/>
                        <a:latin typeface="Calibri" panose="020F0502020204030204" pitchFamily="34" charset="0"/>
                        <a:ea typeface="+mn-ea"/>
                        <a:cs typeface="+mn-cs"/>
                      </a:endParaRPr>
                    </a:p>
                  </a:txBody>
                  <a:tcPr marL="6000" marR="6000" marT="6000" marB="0" anchor="b">
                    <a:solidFill>
                      <a:schemeClr val="bg1">
                        <a:lumMod val="85000"/>
                      </a:schemeClr>
                    </a:solidFill>
                  </a:tcPr>
                </a:tc>
                <a:tc>
                  <a:txBody>
                    <a:bodyPr/>
                    <a:lstStyle/>
                    <a:p>
                      <a:pPr algn="r" fontAlgn="b"/>
                      <a:r>
                        <a:rPr lang="en-IE" sz="1000" u="none" strike="noStrike">
                          <a:effectLst/>
                        </a:rPr>
                        <a:t>76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178</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201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166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147</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136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116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60</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100" b="0" i="0" u="none" strike="noStrike">
                          <a:solidFill>
                            <a:srgbClr val="000000"/>
                          </a:solidFill>
                          <a:effectLst/>
                          <a:latin typeface="Calibri" panose="020F0502020204030204" pitchFamily="34" charset="0"/>
                        </a:rPr>
                        <a:t>17%</a:t>
                      </a:r>
                    </a:p>
                  </a:txBody>
                  <a:tcPr marL="6350" marR="6350" marT="6350" marB="0" anchor="b"/>
                </a:tc>
                <a:extLst>
                  <a:ext uri="{0D108BD9-81ED-4DB2-BD59-A6C34878D82A}">
                    <a16:rowId xmlns:a16="http://schemas.microsoft.com/office/drawing/2014/main" val="227224896"/>
                  </a:ext>
                </a:extLst>
              </a:tr>
              <a:tr h="173990">
                <a:tc>
                  <a:txBody>
                    <a:bodyPr/>
                    <a:lstStyle/>
                    <a:p>
                      <a:pPr algn="l" fontAlgn="b"/>
                      <a:r>
                        <a:rPr lang="en-IE" sz="1000" u="none" strike="noStrike">
                          <a:effectLst/>
                        </a:rPr>
                        <a:t>BOB ICB</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l" fontAlgn="b"/>
                      <a:r>
                        <a:rPr lang="en-IE" sz="1000" u="none" strike="noStrike">
                          <a:effectLst/>
                        </a:rPr>
                        <a:t>Nurses</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4</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24</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28</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31</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35</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49</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48</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71</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72</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63</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23</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8</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panose="020F0502020204030204" pitchFamily="34" charset="0"/>
                        </a:rPr>
                        <a:t>37%</a:t>
                      </a:r>
                    </a:p>
                  </a:txBody>
                  <a:tcPr marL="6350" marR="6350" marT="6350" marB="0" anchor="b">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0750750"/>
                  </a:ext>
                </a:extLst>
              </a:tr>
              <a:tr h="173990">
                <a:tc>
                  <a:txBody>
                    <a:bodyPr/>
                    <a:lstStyle/>
                    <a:p>
                      <a:pPr algn="l" fontAlgn="b"/>
                      <a:r>
                        <a:rPr lang="en-IE" sz="1000" u="none" strike="noStrike">
                          <a:effectLst/>
                        </a:rPr>
                        <a:t>South East</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l" fontAlgn="b"/>
                      <a:r>
                        <a:rPr lang="en-IE" sz="1000" u="none" strike="noStrike">
                          <a:effectLst/>
                        </a:rPr>
                        <a:t>Admin/Non-Clinical</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833</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822</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1655</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826</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816</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853</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1005</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1639</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2092</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1769</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912</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96</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100" b="0" i="0" u="none" strike="noStrike">
                          <a:solidFill>
                            <a:srgbClr val="000000"/>
                          </a:solidFill>
                          <a:effectLst/>
                          <a:latin typeface="Calibri" panose="020F0502020204030204" pitchFamily="34" charset="0"/>
                        </a:rPr>
                        <a:t>41%</a:t>
                      </a:r>
                    </a:p>
                  </a:txBody>
                  <a:tcPr marL="6350" marR="6350" marT="6350" marB="0" anchor="b">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16377564"/>
                  </a:ext>
                </a:extLst>
              </a:tr>
              <a:tr h="173990">
                <a:tc>
                  <a:txBody>
                    <a:bodyPr/>
                    <a:lstStyle/>
                    <a:p>
                      <a:pPr algn="l" fontAlgn="b"/>
                      <a:r>
                        <a:rPr lang="en-IE" sz="1000" u="none" strike="noStrike">
                          <a:effectLst/>
                        </a:rPr>
                        <a:t>South East</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l" fontAlgn="b"/>
                      <a:r>
                        <a:rPr lang="en-IE" sz="1000" u="none" strike="noStrike">
                          <a:effectLst/>
                        </a:rPr>
                        <a:t>Direct Patient Care</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87</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186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274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312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332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290</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352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356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382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271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112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100" b="0" i="0" u="none" strike="noStrike">
                          <a:solidFill>
                            <a:srgbClr val="000000"/>
                          </a:solidFill>
                          <a:effectLst/>
                          <a:latin typeface="Calibri" panose="020F0502020204030204" pitchFamily="34" charset="0"/>
                        </a:rPr>
                        <a:t>28%</a:t>
                      </a:r>
                    </a:p>
                  </a:txBody>
                  <a:tcPr marL="6350" marR="6350" marT="6350" marB="0" anchor="b"/>
                </a:tc>
                <a:extLst>
                  <a:ext uri="{0D108BD9-81ED-4DB2-BD59-A6C34878D82A}">
                    <a16:rowId xmlns:a16="http://schemas.microsoft.com/office/drawing/2014/main" val="1404455571"/>
                  </a:ext>
                </a:extLst>
              </a:tr>
              <a:tr h="173990">
                <a:tc>
                  <a:txBody>
                    <a:bodyPr/>
                    <a:lstStyle/>
                    <a:p>
                      <a:pPr algn="l" fontAlgn="b"/>
                      <a:r>
                        <a:rPr lang="en-IE" sz="1000" u="none" strike="noStrike">
                          <a:effectLst/>
                        </a:rPr>
                        <a:t>South East</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l" fontAlgn="b"/>
                      <a:r>
                        <a:rPr lang="en-IE" sz="1000" u="none" strike="noStrike">
                          <a:effectLst/>
                        </a:rPr>
                        <a:t>GP</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marL="0" algn="l" fontAlgn="b"/>
                      <a:endParaRPr lang="en-IE" sz="1000" b="0" i="0" u="none" strike="noStrike">
                        <a:solidFill>
                          <a:srgbClr val="000000"/>
                        </a:solidFill>
                        <a:effectLst/>
                        <a:latin typeface="Calibri" panose="020F0502020204030204" pitchFamily="34" charset="0"/>
                        <a:ea typeface="+mn-ea"/>
                        <a:cs typeface="+mn-cs"/>
                      </a:endParaRPr>
                    </a:p>
                  </a:txBody>
                  <a:tcPr marL="6000" marR="6000" marT="6000" marB="0" anchor="b">
                    <a:solidFill>
                      <a:schemeClr val="bg1">
                        <a:lumMod val="85000"/>
                      </a:schemeClr>
                    </a:solidFill>
                  </a:tcPr>
                </a:tc>
                <a:tc>
                  <a:txBody>
                    <a:bodyPr/>
                    <a:lstStyle/>
                    <a:p>
                      <a:pPr marL="0" algn="l" fontAlgn="b"/>
                      <a:endParaRPr lang="en-IE" sz="1000" b="0" i="0" u="none" strike="noStrike">
                        <a:solidFill>
                          <a:srgbClr val="000000"/>
                        </a:solidFill>
                        <a:effectLst/>
                        <a:latin typeface="Calibri" panose="020F0502020204030204" pitchFamily="34" charset="0"/>
                        <a:ea typeface="+mn-ea"/>
                        <a:cs typeface="+mn-cs"/>
                      </a:endParaRPr>
                    </a:p>
                  </a:txBody>
                  <a:tcPr marL="6000" marR="6000" marT="6000" marB="0" anchor="b">
                    <a:solidFill>
                      <a:schemeClr val="bg1">
                        <a:lumMod val="85000"/>
                      </a:schemeClr>
                    </a:solidFill>
                  </a:tcPr>
                </a:tc>
                <a:tc>
                  <a:txBody>
                    <a:bodyPr/>
                    <a:lstStyle/>
                    <a:p>
                      <a:pPr algn="r" fontAlgn="b"/>
                      <a:r>
                        <a:rPr lang="en-IE" sz="1000" u="none" strike="noStrike">
                          <a:effectLst/>
                        </a:rPr>
                        <a:t>228</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808</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904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857</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779</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646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550</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309</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117</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25</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100" b="0" i="0" u="none" strike="noStrike">
                          <a:solidFill>
                            <a:srgbClr val="000000"/>
                          </a:solidFill>
                          <a:effectLst/>
                          <a:latin typeface="Calibri" panose="020F0502020204030204" pitchFamily="34" charset="0"/>
                        </a:rPr>
                        <a:t>19%</a:t>
                      </a:r>
                    </a:p>
                  </a:txBody>
                  <a:tcPr marL="6350" marR="6350" marT="6350" marB="0" anchor="b"/>
                </a:tc>
                <a:extLst>
                  <a:ext uri="{0D108BD9-81ED-4DB2-BD59-A6C34878D82A}">
                    <a16:rowId xmlns:a16="http://schemas.microsoft.com/office/drawing/2014/main" val="475186548"/>
                  </a:ext>
                </a:extLst>
              </a:tr>
              <a:tr h="173990">
                <a:tc>
                  <a:txBody>
                    <a:bodyPr/>
                    <a:lstStyle/>
                    <a:p>
                      <a:pPr algn="l" fontAlgn="b"/>
                      <a:r>
                        <a:rPr lang="en-IE" sz="1000" u="none" strike="noStrike">
                          <a:effectLst/>
                        </a:rPr>
                        <a:t>South East</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l" fontAlgn="b"/>
                      <a:r>
                        <a:rPr lang="en-IE" sz="1000" u="none" strike="noStrike">
                          <a:effectLst/>
                        </a:rPr>
                        <a:t>Nurses</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22</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129</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151</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178</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216</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260</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310</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420</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464</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316</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122</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000" u="none" strike="noStrike">
                          <a:effectLst/>
                        </a:rPr>
                        <a:t>44</a:t>
                      </a:r>
                      <a:endParaRPr lang="en-IE" sz="1000" b="0" i="0" u="none" strike="noStrike">
                        <a:solidFill>
                          <a:srgbClr val="000000"/>
                        </a:solidFill>
                        <a:effectLst/>
                        <a:latin typeface="Calibri" panose="020F0502020204030204" pitchFamily="34" charset="0"/>
                      </a:endParaRPr>
                    </a:p>
                  </a:txBody>
                  <a:tcPr marL="6000" marR="6000" marT="6000" marB="0" anchor="b">
                    <a:lnB w="3175" cap="flat" cmpd="sng" algn="ctr">
                      <a:solidFill>
                        <a:schemeClr val="tx1"/>
                      </a:solidFill>
                      <a:prstDash val="solid"/>
                      <a:round/>
                      <a:headEnd type="none" w="med" len="med"/>
                      <a:tailEnd type="none" w="med" len="med"/>
                    </a:lnB>
                  </a:tcPr>
                </a:tc>
                <a:tc>
                  <a:txBody>
                    <a:bodyPr/>
                    <a:lstStyle/>
                    <a:p>
                      <a:pPr algn="r" fontAlgn="b"/>
                      <a:r>
                        <a:rPr lang="en-IE" sz="1100" b="0" i="0" u="none" strike="noStrike">
                          <a:solidFill>
                            <a:srgbClr val="000000"/>
                          </a:solidFill>
                          <a:effectLst/>
                          <a:latin typeface="Calibri" panose="020F0502020204030204" pitchFamily="34" charset="0"/>
                        </a:rPr>
                        <a:t>36%</a:t>
                      </a:r>
                    </a:p>
                  </a:txBody>
                  <a:tcPr marL="6350" marR="6350" marT="6350" marB="0" anchor="b">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126165"/>
                  </a:ext>
                </a:extLst>
              </a:tr>
              <a:tr h="173990">
                <a:tc>
                  <a:txBody>
                    <a:bodyPr/>
                    <a:lstStyle/>
                    <a:p>
                      <a:pPr algn="l" fontAlgn="b"/>
                      <a:r>
                        <a:rPr lang="en-IE" sz="1000" u="none" strike="noStrike">
                          <a:effectLst/>
                        </a:rPr>
                        <a:t>England</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l" fontAlgn="b"/>
                      <a:r>
                        <a:rPr lang="en-IE" sz="1000" u="none" strike="noStrike">
                          <a:effectLst/>
                        </a:rPr>
                        <a:t>Admin/Non-Clinical</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6257</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6543</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12800</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6364</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6164</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6165</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6621</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10256</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11913</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9588</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4573</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000" u="none" strike="noStrike">
                          <a:effectLst/>
                        </a:rPr>
                        <a:t>806</a:t>
                      </a:r>
                      <a:endParaRPr lang="en-IE" sz="1000" b="0" i="0" u="none" strike="noStrike">
                        <a:solidFill>
                          <a:srgbClr val="000000"/>
                        </a:solidFill>
                        <a:effectLst/>
                        <a:latin typeface="Calibri" panose="020F0502020204030204" pitchFamily="34" charset="0"/>
                      </a:endParaRPr>
                    </a:p>
                  </a:txBody>
                  <a:tcPr marL="6000" marR="6000" marT="6000" marB="0" anchor="b">
                    <a:lnT w="3175" cap="flat" cmpd="sng" algn="ctr">
                      <a:solidFill>
                        <a:schemeClr val="tx1"/>
                      </a:solidFill>
                      <a:prstDash val="solid"/>
                      <a:round/>
                      <a:headEnd type="none" w="med" len="med"/>
                      <a:tailEnd type="none" w="med" len="med"/>
                    </a:lnT>
                  </a:tcPr>
                </a:tc>
                <a:tc>
                  <a:txBody>
                    <a:bodyPr/>
                    <a:lstStyle/>
                    <a:p>
                      <a:pPr algn="r" fontAlgn="b"/>
                      <a:r>
                        <a:rPr lang="en-IE" sz="1100" b="0" i="0" u="none" strike="noStrike">
                          <a:solidFill>
                            <a:srgbClr val="000000"/>
                          </a:solidFill>
                          <a:effectLst/>
                          <a:latin typeface="Calibri" panose="020F0502020204030204" pitchFamily="34" charset="0"/>
                        </a:rPr>
                        <a:t>35%</a:t>
                      </a:r>
                    </a:p>
                  </a:txBody>
                  <a:tcPr marL="6350" marR="6350" marT="6350" marB="0" anchor="b">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39856093"/>
                  </a:ext>
                </a:extLst>
              </a:tr>
              <a:tr h="173990">
                <a:tc>
                  <a:txBody>
                    <a:bodyPr/>
                    <a:lstStyle/>
                    <a:p>
                      <a:pPr algn="l" fontAlgn="b"/>
                      <a:r>
                        <a:rPr lang="en-IE" sz="1000" u="none" strike="noStrike">
                          <a:effectLst/>
                        </a:rPr>
                        <a:t>England</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l" fontAlgn="b"/>
                      <a:r>
                        <a:rPr lang="en-IE" sz="1000" u="none" strike="noStrike">
                          <a:effectLst/>
                        </a:rPr>
                        <a:t>Direct Patient Care</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662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1705</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2366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2044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1974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1888</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1862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2103</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2125</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1481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557</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274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100" b="0" i="0" u="none" strike="noStrike">
                          <a:solidFill>
                            <a:srgbClr val="000000"/>
                          </a:solidFill>
                          <a:effectLst/>
                          <a:latin typeface="Calibri" panose="020F0502020204030204" pitchFamily="34" charset="0"/>
                        </a:rPr>
                        <a:t>25%</a:t>
                      </a:r>
                    </a:p>
                  </a:txBody>
                  <a:tcPr marL="6350" marR="6350" marT="6350" marB="0" anchor="b"/>
                </a:tc>
                <a:extLst>
                  <a:ext uri="{0D108BD9-81ED-4DB2-BD59-A6C34878D82A}">
                    <a16:rowId xmlns:a16="http://schemas.microsoft.com/office/drawing/2014/main" val="944292592"/>
                  </a:ext>
                </a:extLst>
              </a:tr>
              <a:tr h="173990">
                <a:tc>
                  <a:txBody>
                    <a:bodyPr/>
                    <a:lstStyle/>
                    <a:p>
                      <a:pPr algn="l" fontAlgn="b"/>
                      <a:r>
                        <a:rPr lang="en-IE" sz="1000" u="none" strike="noStrike">
                          <a:effectLst/>
                        </a:rPr>
                        <a:t>England</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l" fontAlgn="b"/>
                      <a:r>
                        <a:rPr lang="en-IE" sz="1000" u="none" strike="noStrike">
                          <a:effectLst/>
                        </a:rPr>
                        <a:t>GP</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marL="0" algn="l" fontAlgn="b"/>
                      <a:endParaRPr lang="en-IE" sz="1000" b="0" i="0" u="none" strike="noStrike">
                        <a:solidFill>
                          <a:srgbClr val="000000"/>
                        </a:solidFill>
                        <a:effectLst/>
                        <a:latin typeface="Calibri" panose="020F0502020204030204" pitchFamily="34" charset="0"/>
                        <a:ea typeface="+mn-ea"/>
                        <a:cs typeface="+mn-cs"/>
                      </a:endParaRPr>
                    </a:p>
                  </a:txBody>
                  <a:tcPr marL="6000" marR="6000" marT="6000" marB="0" anchor="b">
                    <a:solidFill>
                      <a:schemeClr val="bg1">
                        <a:lumMod val="85000"/>
                      </a:schemeClr>
                    </a:solidFill>
                  </a:tcPr>
                </a:tc>
                <a:tc>
                  <a:txBody>
                    <a:bodyPr/>
                    <a:lstStyle/>
                    <a:p>
                      <a:pPr marL="0" algn="l" fontAlgn="b"/>
                      <a:endParaRPr lang="en-IE" sz="1000" b="0" i="0" u="none" strike="noStrike">
                        <a:solidFill>
                          <a:srgbClr val="000000"/>
                        </a:solidFill>
                        <a:effectLst/>
                        <a:latin typeface="Calibri" panose="020F0502020204030204" pitchFamily="34" charset="0"/>
                        <a:ea typeface="+mn-ea"/>
                        <a:cs typeface="+mn-cs"/>
                      </a:endParaRPr>
                    </a:p>
                  </a:txBody>
                  <a:tcPr marL="6000" marR="6000" marT="6000" marB="0" anchor="b">
                    <a:solidFill>
                      <a:schemeClr val="bg1">
                        <a:lumMod val="85000"/>
                      </a:schemeClr>
                    </a:solidFill>
                  </a:tcPr>
                </a:tc>
                <a:tc>
                  <a:txBody>
                    <a:bodyPr/>
                    <a:lstStyle/>
                    <a:p>
                      <a:pPr algn="r" fontAlgn="b"/>
                      <a:r>
                        <a:rPr lang="en-IE" sz="1000" u="none" strike="noStrike">
                          <a:effectLst/>
                        </a:rPr>
                        <a:t>3221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6152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6504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5584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5103</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4211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3418</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1743</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1112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320</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100" b="0" i="0" u="none" strike="noStrike">
                          <a:solidFill>
                            <a:srgbClr val="000000"/>
                          </a:solidFill>
                          <a:effectLst/>
                          <a:latin typeface="Calibri" panose="020F0502020204030204" pitchFamily="34" charset="0"/>
                        </a:rPr>
                        <a:t>17%</a:t>
                      </a:r>
                    </a:p>
                  </a:txBody>
                  <a:tcPr marL="6350" marR="6350" marT="6350" marB="0" anchor="b"/>
                </a:tc>
                <a:extLst>
                  <a:ext uri="{0D108BD9-81ED-4DB2-BD59-A6C34878D82A}">
                    <a16:rowId xmlns:a16="http://schemas.microsoft.com/office/drawing/2014/main" val="1226290374"/>
                  </a:ext>
                </a:extLst>
              </a:tr>
              <a:tr h="173990">
                <a:tc>
                  <a:txBody>
                    <a:bodyPr/>
                    <a:lstStyle/>
                    <a:p>
                      <a:pPr algn="l" fontAlgn="b"/>
                      <a:r>
                        <a:rPr lang="en-IE" sz="1000" u="none" strike="noStrike">
                          <a:effectLst/>
                        </a:rPr>
                        <a:t>England</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l" fontAlgn="b"/>
                      <a:r>
                        <a:rPr lang="en-IE" sz="1000" u="none" strike="noStrike">
                          <a:effectLst/>
                        </a:rPr>
                        <a:t>Nurses</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171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906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1077</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1400</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1655</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1964</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2132</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2705</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2871</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1946</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720</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000" u="none" strike="noStrike">
                          <a:effectLst/>
                        </a:rPr>
                        <a:t>498</a:t>
                      </a:r>
                      <a:endParaRPr lang="en-IE" sz="1000" b="0" i="0" u="none" strike="noStrike">
                        <a:solidFill>
                          <a:srgbClr val="000000"/>
                        </a:solidFill>
                        <a:effectLst/>
                        <a:latin typeface="Calibri" panose="020F0502020204030204" pitchFamily="34" charset="0"/>
                      </a:endParaRPr>
                    </a:p>
                  </a:txBody>
                  <a:tcPr marL="6000" marR="6000" marT="6000" marB="0" anchor="b"/>
                </a:tc>
                <a:tc>
                  <a:txBody>
                    <a:bodyPr/>
                    <a:lstStyle/>
                    <a:p>
                      <a:pPr algn="r" fontAlgn="b"/>
                      <a:r>
                        <a:rPr lang="en-IE" sz="1100" b="0" i="0" u="none" strike="noStrike">
                          <a:solidFill>
                            <a:srgbClr val="000000"/>
                          </a:solidFill>
                          <a:effectLst/>
                          <a:latin typeface="Calibri" panose="020F0502020204030204" pitchFamily="34" charset="0"/>
                        </a:rPr>
                        <a:t>33%</a:t>
                      </a:r>
                    </a:p>
                  </a:txBody>
                  <a:tcPr marL="6350" marR="6350" marT="6350" marB="0" anchor="b"/>
                </a:tc>
                <a:extLst>
                  <a:ext uri="{0D108BD9-81ED-4DB2-BD59-A6C34878D82A}">
                    <a16:rowId xmlns:a16="http://schemas.microsoft.com/office/drawing/2014/main" val="2234232941"/>
                  </a:ext>
                </a:extLst>
              </a:tr>
            </a:tbl>
          </a:graphicData>
        </a:graphic>
      </p:graphicFrame>
      <p:sp>
        <p:nvSpPr>
          <p:cNvPr id="6" name="TextBox 5">
            <a:extLst>
              <a:ext uri="{FF2B5EF4-FFF2-40B4-BE49-F238E27FC236}">
                <a16:creationId xmlns:a16="http://schemas.microsoft.com/office/drawing/2014/main" id="{7CFB7B53-757F-EDD9-85E4-2BC7CC6D5ACB}"/>
              </a:ext>
            </a:extLst>
          </p:cNvPr>
          <p:cNvSpPr txBox="1"/>
          <p:nvPr/>
        </p:nvSpPr>
        <p:spPr>
          <a:xfrm>
            <a:off x="3995555" y="2326801"/>
            <a:ext cx="3770484" cy="276999"/>
          </a:xfrm>
          <a:prstGeom prst="rect">
            <a:avLst/>
          </a:prstGeom>
          <a:noFill/>
        </p:spPr>
        <p:txBody>
          <a:bodyPr wrap="square" rtlCol="0">
            <a:spAutoFit/>
          </a:bodyPr>
          <a:lstStyle/>
          <a:p>
            <a:r>
              <a:rPr lang="en-IE" sz="1200" b="1">
                <a:solidFill>
                  <a:srgbClr val="595959"/>
                </a:solidFill>
                <a:latin typeface="+mj-lt"/>
              </a:rPr>
              <a:t>Five Year Age Bands for major staff groups</a:t>
            </a:r>
          </a:p>
        </p:txBody>
      </p:sp>
    </p:spTree>
    <p:extLst>
      <p:ext uri="{BB962C8B-B14F-4D97-AF65-F5344CB8AC3E}">
        <p14:creationId xmlns:p14="http://schemas.microsoft.com/office/powerpoint/2010/main" val="196624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7684-D1A6-0586-65CE-F4B3DF9666F5}"/>
              </a:ext>
            </a:extLst>
          </p:cNvPr>
          <p:cNvSpPr>
            <a:spLocks noGrp="1"/>
          </p:cNvSpPr>
          <p:nvPr>
            <p:ph type="title"/>
          </p:nvPr>
        </p:nvSpPr>
        <p:spPr>
          <a:solidFill>
            <a:schemeClr val="bg1"/>
          </a:solidFill>
        </p:spPr>
        <p:txBody>
          <a:bodyPr/>
          <a:lstStyle/>
          <a:p>
            <a:r>
              <a:rPr lang="en-GB" sz="2300">
                <a:latin typeface="Arial"/>
                <a:cs typeface="Arial"/>
              </a:rPr>
              <a:t>Recruitment and retention challenges are also present in Pharmacy and Dentistry  </a:t>
            </a:r>
            <a:endParaRPr lang="en-GB" sz="2300"/>
          </a:p>
        </p:txBody>
      </p:sp>
      <p:sp>
        <p:nvSpPr>
          <p:cNvPr id="18" name="Rectangle 17">
            <a:extLst>
              <a:ext uri="{FF2B5EF4-FFF2-40B4-BE49-F238E27FC236}">
                <a16:creationId xmlns:a16="http://schemas.microsoft.com/office/drawing/2014/main" id="{B786415A-2A8D-B7EB-EA19-DAAE7BFEDD3A}"/>
              </a:ext>
            </a:extLst>
          </p:cNvPr>
          <p:cNvSpPr/>
          <p:nvPr/>
        </p:nvSpPr>
        <p:spPr>
          <a:xfrm>
            <a:off x="680136" y="1635595"/>
            <a:ext cx="10876233" cy="1793405"/>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spcAft>
                <a:spcPts val="600"/>
              </a:spcAft>
            </a:pPr>
            <a:r>
              <a:rPr lang="en-GB" sz="1050" b="1">
                <a:solidFill>
                  <a:schemeClr val="tx1"/>
                </a:solidFill>
              </a:rPr>
              <a:t>Pharmacies are facing workforce challenges and many are operating with locum staff</a:t>
            </a:r>
            <a:endParaRPr lang="en-GB" sz="1050">
              <a:solidFill>
                <a:schemeClr val="tx1"/>
              </a:solidFill>
            </a:endParaRPr>
          </a:p>
          <a:p>
            <a:pPr marL="171450" indent="-171450" algn="l">
              <a:spcAft>
                <a:spcPts val="600"/>
              </a:spcAft>
              <a:buFont typeface="Arial" panose="020B0604020202020204" pitchFamily="34" charset="0"/>
              <a:buChar char="•"/>
            </a:pPr>
            <a:r>
              <a:rPr lang="en-GB" sz="1000">
                <a:solidFill>
                  <a:schemeClr val="tx1"/>
                </a:solidFill>
              </a:rPr>
              <a:t>Pharmacists were enthusiastic about providing a greater range of services but reported that they are limited by their workforce numbers. Some noted that it can be challenging to recruit pharmacists into privately owned practices when competing with roles within general practice as these are sometimes seen as more desirable. Within the Community Pharmacy Workforce Survey 2022, 67% of respondents said it is very difficult to fill vacant roles for pharmacists. </a:t>
            </a:r>
            <a:endParaRPr lang="en-GB" sz="1000">
              <a:solidFill>
                <a:schemeClr val="tx1"/>
              </a:solidFill>
              <a:cs typeface="Arial"/>
            </a:endParaRPr>
          </a:p>
          <a:p>
            <a:pPr algn="l">
              <a:spcAft>
                <a:spcPts val="600"/>
              </a:spcAft>
            </a:pPr>
            <a:r>
              <a:rPr lang="en-GB" sz="1000" b="1">
                <a:solidFill>
                  <a:schemeClr val="tx1"/>
                </a:solidFill>
              </a:rPr>
              <a:t>Pharmacists play a critical role in the community but many do not have prescribing skills</a:t>
            </a:r>
            <a:endParaRPr lang="en-GB" sz="1000">
              <a:solidFill>
                <a:schemeClr val="tx1"/>
              </a:solidFill>
            </a:endParaRPr>
          </a:p>
          <a:p>
            <a:pPr marL="171450" indent="-171450" algn="l">
              <a:spcAft>
                <a:spcPts val="600"/>
              </a:spcAft>
              <a:buFont typeface="Arial" panose="020B0604020202020204" pitchFamily="34" charset="0"/>
              <a:buChar char="•"/>
            </a:pPr>
            <a:r>
              <a:rPr lang="en-GB" sz="1000">
                <a:solidFill>
                  <a:schemeClr val="tx1"/>
                </a:solidFill>
              </a:rPr>
              <a:t>For the majority of pharmacists, current care provision includes dispensing medicines and managing chronic conditions e.g. supporting with health screenings and flagging when patients need to see their GP or require other care. Changes to education and training mean that from September 2026, all newly qualified pharmacists will be independent prescribers and therefore their responsibility in providing patient care is increasing. There will be a need to fund upskilling of community pharmacists so that they can deliver more services – currently 3,000 independent prescribing courses are being offered to existing community pharmacists.</a:t>
            </a:r>
            <a:endParaRPr lang="en-GB" sz="1000">
              <a:solidFill>
                <a:schemeClr val="tx1"/>
              </a:solidFill>
              <a:cs typeface="Arial"/>
            </a:endParaRPr>
          </a:p>
        </p:txBody>
      </p:sp>
      <p:sp>
        <p:nvSpPr>
          <p:cNvPr id="24" name="Rectangle 23">
            <a:extLst>
              <a:ext uri="{FF2B5EF4-FFF2-40B4-BE49-F238E27FC236}">
                <a16:creationId xmlns:a16="http://schemas.microsoft.com/office/drawing/2014/main" id="{C935ABA5-6FFC-6C4D-3E60-14C65E8D65AB}"/>
              </a:ext>
            </a:extLst>
          </p:cNvPr>
          <p:cNvSpPr/>
          <p:nvPr/>
        </p:nvSpPr>
        <p:spPr>
          <a:xfrm>
            <a:off x="841308" y="1498904"/>
            <a:ext cx="1492740" cy="136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Pharmacy</a:t>
            </a:r>
          </a:p>
        </p:txBody>
      </p:sp>
      <p:grpSp>
        <p:nvGrpSpPr>
          <p:cNvPr id="3" name="Group 2">
            <a:extLst>
              <a:ext uri="{FF2B5EF4-FFF2-40B4-BE49-F238E27FC236}">
                <a16:creationId xmlns:a16="http://schemas.microsoft.com/office/drawing/2014/main" id="{2E8A29CF-F43F-7487-13BA-51C345DCBBBF}"/>
              </a:ext>
            </a:extLst>
          </p:cNvPr>
          <p:cNvGrpSpPr/>
          <p:nvPr/>
        </p:nvGrpSpPr>
        <p:grpSpPr>
          <a:xfrm>
            <a:off x="680136" y="3567058"/>
            <a:ext cx="10876233" cy="706387"/>
            <a:chOff x="680136" y="3312552"/>
            <a:chExt cx="10876233" cy="706387"/>
          </a:xfrm>
        </p:grpSpPr>
        <p:sp>
          <p:nvSpPr>
            <p:cNvPr id="25" name="Rectangle 24">
              <a:extLst>
                <a:ext uri="{FF2B5EF4-FFF2-40B4-BE49-F238E27FC236}">
                  <a16:creationId xmlns:a16="http://schemas.microsoft.com/office/drawing/2014/main" id="{E04A14AA-1E51-A50D-FA54-F2092B867DE1}"/>
                </a:ext>
              </a:extLst>
            </p:cNvPr>
            <p:cNvSpPr/>
            <p:nvPr/>
          </p:nvSpPr>
          <p:spPr>
            <a:xfrm>
              <a:off x="680136" y="3415735"/>
              <a:ext cx="10876233" cy="603204"/>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lgn="l">
                <a:spcAft>
                  <a:spcPts val="600"/>
                </a:spcAft>
                <a:buFont typeface="Arial" panose="020B0604020202020204" pitchFamily="34" charset="0"/>
                <a:buChar char="•"/>
              </a:pPr>
              <a:r>
                <a:rPr lang="en-GB" sz="1000">
                  <a:solidFill>
                    <a:schemeClr val="tx1"/>
                  </a:solidFill>
                </a:rPr>
                <a:t>Participants of the optometry focus group stated that there are no workforce shortages but more services could be delivered by optometrists if better remunerated. Optometrists would welcome the opportunity to upskill and provide more community care. Therefore, the ICB might want to wish to consider subsidising training such as that which provides </a:t>
              </a:r>
              <a:r>
                <a:rPr lang="en-GB" sz="1000" b="0" i="0">
                  <a:solidFill>
                    <a:schemeClr val="tx1"/>
                  </a:solidFill>
                  <a:effectLst/>
                  <a:latin typeface="Arial" panose="020B0604020202020204" pitchFamily="34" charset="0"/>
                </a:rPr>
                <a:t>Minor Eye Conditions Service (</a:t>
              </a:r>
              <a:r>
                <a:rPr lang="en-GB" sz="1000">
                  <a:solidFill>
                    <a:schemeClr val="tx1"/>
                  </a:solidFill>
                </a:rPr>
                <a:t>MECS) accreditation. </a:t>
              </a:r>
            </a:p>
          </p:txBody>
        </p:sp>
        <p:sp>
          <p:nvSpPr>
            <p:cNvPr id="26" name="Rectangle 25">
              <a:extLst>
                <a:ext uri="{FF2B5EF4-FFF2-40B4-BE49-F238E27FC236}">
                  <a16:creationId xmlns:a16="http://schemas.microsoft.com/office/drawing/2014/main" id="{A1AF4E0D-7E6D-EB18-50B6-FFA1B3614D55}"/>
                </a:ext>
              </a:extLst>
            </p:cNvPr>
            <p:cNvSpPr/>
            <p:nvPr/>
          </p:nvSpPr>
          <p:spPr>
            <a:xfrm>
              <a:off x="841308" y="3312552"/>
              <a:ext cx="1492740" cy="136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Optometry </a:t>
              </a:r>
            </a:p>
          </p:txBody>
        </p:sp>
      </p:grpSp>
      <p:sp>
        <p:nvSpPr>
          <p:cNvPr id="27" name="Rectangle 26">
            <a:extLst>
              <a:ext uri="{FF2B5EF4-FFF2-40B4-BE49-F238E27FC236}">
                <a16:creationId xmlns:a16="http://schemas.microsoft.com/office/drawing/2014/main" id="{9F41A84C-C4F4-58EF-2118-637FE8793176}"/>
              </a:ext>
            </a:extLst>
          </p:cNvPr>
          <p:cNvSpPr/>
          <p:nvPr/>
        </p:nvSpPr>
        <p:spPr>
          <a:xfrm>
            <a:off x="680136" y="4465560"/>
            <a:ext cx="10876233" cy="1633398"/>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a:spcAft>
                <a:spcPts val="600"/>
              </a:spcAft>
            </a:pPr>
            <a:r>
              <a:rPr lang="en-GB" sz="1000" b="1">
                <a:solidFill>
                  <a:schemeClr val="tx1"/>
                </a:solidFill>
              </a:rPr>
              <a:t>General Dentistry Services (GDS) and Community Dentistry Services are finding it difficult to recruit staff</a:t>
            </a:r>
          </a:p>
          <a:p>
            <a:pPr marL="171450" indent="-171450" algn="l">
              <a:spcAft>
                <a:spcPts val="600"/>
              </a:spcAft>
              <a:buFont typeface="Arial" panose="020B0604020202020204" pitchFamily="34" charset="0"/>
              <a:buChar char="•"/>
            </a:pPr>
            <a:r>
              <a:rPr lang="en-GB" sz="1000">
                <a:solidFill>
                  <a:schemeClr val="tx1"/>
                </a:solidFill>
              </a:rPr>
              <a:t>Dentistry staff reported that “it is very difficult to recruit and retain staff – both dentists and dental nurses in GDS”. It’s believed this is because staff prefer to work privately because the remuneration is better. Staff fed back that the new workforce who are joining GDS are typically inexperienced dentists who can struggle to deal with complex dental cases. Community Dentists told us that it is very difficult to recruit specialist dentists at the moment and that many specialists are currently based in dental hospitals or working privately. Dentists mentioned that there is a variation in the Unit of Dental Activity (UDA) rates offered to practices in BOB, and that practices with a more attractive UDA rate usually recruit and retain staff more easily. </a:t>
            </a:r>
          </a:p>
          <a:p>
            <a:pPr marL="171450" indent="-171450" algn="l">
              <a:spcAft>
                <a:spcPts val="600"/>
              </a:spcAft>
              <a:buFont typeface="Arial" panose="020B0604020202020204" pitchFamily="34" charset="0"/>
              <a:buChar char="•"/>
            </a:pPr>
            <a:r>
              <a:rPr lang="en-GB" sz="1000">
                <a:solidFill>
                  <a:schemeClr val="tx1"/>
                </a:solidFill>
                <a:cs typeface="Arial"/>
              </a:rPr>
              <a:t>The partnership between Berkshire Healthcare, Oxford Health and Central and North West NHS FT has enabled the dentistry workforce to move around the three trusts and resulted in streamlined processes and a reduction of costs (</a:t>
            </a:r>
            <a:r>
              <a:rPr lang="en-GB" sz="1000">
                <a:solidFill>
                  <a:schemeClr val="tx1"/>
                </a:solidFill>
                <a:cs typeface="Arial"/>
                <a:hlinkClick r:id="rId2"/>
              </a:rPr>
              <a:t>Thames Valley Community Dental Services</a:t>
            </a:r>
            <a:r>
              <a:rPr lang="en-GB" sz="1000">
                <a:solidFill>
                  <a:schemeClr val="tx1"/>
                </a:solidFill>
                <a:cs typeface="Arial"/>
              </a:rPr>
              <a:t>). </a:t>
            </a:r>
          </a:p>
        </p:txBody>
      </p:sp>
      <p:sp>
        <p:nvSpPr>
          <p:cNvPr id="28" name="Rectangle 27">
            <a:extLst>
              <a:ext uri="{FF2B5EF4-FFF2-40B4-BE49-F238E27FC236}">
                <a16:creationId xmlns:a16="http://schemas.microsoft.com/office/drawing/2014/main" id="{6F5479A6-AF88-9E8B-EB18-334B71AB6DA9}"/>
              </a:ext>
            </a:extLst>
          </p:cNvPr>
          <p:cNvSpPr/>
          <p:nvPr/>
        </p:nvSpPr>
        <p:spPr>
          <a:xfrm>
            <a:off x="841308" y="4397213"/>
            <a:ext cx="1492740" cy="136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Dentistry </a:t>
            </a:r>
          </a:p>
        </p:txBody>
      </p:sp>
      <p:sp>
        <p:nvSpPr>
          <p:cNvPr id="5" name="Rectangle: Top Corners Rounded 4">
            <a:extLst>
              <a:ext uri="{FF2B5EF4-FFF2-40B4-BE49-F238E27FC236}">
                <a16:creationId xmlns:a16="http://schemas.microsoft.com/office/drawing/2014/main" id="{1C1352EC-E5EC-548A-940F-A6E45A171E3E}"/>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 name="TextBox 6">
            <a:extLst>
              <a:ext uri="{FF2B5EF4-FFF2-40B4-BE49-F238E27FC236}">
                <a16:creationId xmlns:a16="http://schemas.microsoft.com/office/drawing/2014/main" id="{E8DD56E4-50A5-8171-4D76-25297FB8D836}"/>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9" name="Rectangle: Top Corners Rounded 8">
            <a:extLst>
              <a:ext uri="{FF2B5EF4-FFF2-40B4-BE49-F238E27FC236}">
                <a16:creationId xmlns:a16="http://schemas.microsoft.com/office/drawing/2014/main" id="{D12691D7-BB47-C605-CB09-C74CFB489A1B}"/>
              </a:ext>
            </a:extLst>
          </p:cNvPr>
          <p:cNvSpPr/>
          <p:nvPr/>
        </p:nvSpPr>
        <p:spPr>
          <a:xfrm rot="10800000">
            <a:off x="3084163"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1" name="Rectangle: Top Corners Rounded 10">
            <a:extLst>
              <a:ext uri="{FF2B5EF4-FFF2-40B4-BE49-F238E27FC236}">
                <a16:creationId xmlns:a16="http://schemas.microsoft.com/office/drawing/2014/main" id="{FC0BE5DF-745C-D4B8-58AC-B73FD07E52D3}"/>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3" name="TextBox 12">
            <a:extLst>
              <a:ext uri="{FF2B5EF4-FFF2-40B4-BE49-F238E27FC236}">
                <a16:creationId xmlns:a16="http://schemas.microsoft.com/office/drawing/2014/main" id="{BDE2E12C-9159-B48B-B377-7AA3E31E5636}"/>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5" name="TextBox 14">
            <a:extLst>
              <a:ext uri="{FF2B5EF4-FFF2-40B4-BE49-F238E27FC236}">
                <a16:creationId xmlns:a16="http://schemas.microsoft.com/office/drawing/2014/main" id="{FD1C7A6A-99A5-C2DC-D3D7-9650066D2541}"/>
              </a:ext>
            </a:extLst>
          </p:cNvPr>
          <p:cNvSpPr txBox="1"/>
          <p:nvPr/>
        </p:nvSpPr>
        <p:spPr>
          <a:xfrm>
            <a:off x="3084163" y="28612"/>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17" name="Rectangle: Top Corners Rounded 16">
            <a:extLst>
              <a:ext uri="{FF2B5EF4-FFF2-40B4-BE49-F238E27FC236}">
                <a16:creationId xmlns:a16="http://schemas.microsoft.com/office/drawing/2014/main" id="{1F04C674-D01A-C7F7-A88F-C23A77589220}"/>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2" name="Rectangle: Top Corners Rounded 21">
            <a:extLst>
              <a:ext uri="{FF2B5EF4-FFF2-40B4-BE49-F238E27FC236}">
                <a16:creationId xmlns:a16="http://schemas.microsoft.com/office/drawing/2014/main" id="{9E36A4AE-9483-C392-2E52-103472394405}"/>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Rectangle: Top Corners Rounded 30">
            <a:extLst>
              <a:ext uri="{FF2B5EF4-FFF2-40B4-BE49-F238E27FC236}">
                <a16:creationId xmlns:a16="http://schemas.microsoft.com/office/drawing/2014/main" id="{2F47859C-F511-D9C7-2B52-C5CF200A0BF8}"/>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TextBox 34">
            <a:extLst>
              <a:ext uri="{FF2B5EF4-FFF2-40B4-BE49-F238E27FC236}">
                <a16:creationId xmlns:a16="http://schemas.microsoft.com/office/drawing/2014/main" id="{B80EE240-62AB-7901-4ECE-3508A5257A6F}"/>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9" name="TextBox 38">
            <a:extLst>
              <a:ext uri="{FF2B5EF4-FFF2-40B4-BE49-F238E27FC236}">
                <a16:creationId xmlns:a16="http://schemas.microsoft.com/office/drawing/2014/main" id="{1327E4C5-BA95-8010-B243-794D63DC7FBF}"/>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BBF2B468-18B8-73C3-F741-7A860916319F}"/>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7" name="Rectangle: Top Corners Rounded 46">
            <a:extLst>
              <a:ext uri="{FF2B5EF4-FFF2-40B4-BE49-F238E27FC236}">
                <a16:creationId xmlns:a16="http://schemas.microsoft.com/office/drawing/2014/main" id="{BA78FDA6-1A21-0EA7-6EF2-A2DB8E0F187D}"/>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1" name="TextBox 50">
            <a:extLst>
              <a:ext uri="{FF2B5EF4-FFF2-40B4-BE49-F238E27FC236}">
                <a16:creationId xmlns:a16="http://schemas.microsoft.com/office/drawing/2014/main" id="{FEFE375C-DD56-F97F-4FC2-386B516AE0D5}"/>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413425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53A39-8DBE-5919-A946-963FC09E35C0}"/>
              </a:ext>
            </a:extLst>
          </p:cNvPr>
          <p:cNvSpPr>
            <a:spLocks noGrp="1"/>
          </p:cNvSpPr>
          <p:nvPr>
            <p:ph type="title"/>
          </p:nvPr>
        </p:nvSpPr>
        <p:spPr>
          <a:solidFill>
            <a:schemeClr val="bg1"/>
          </a:solidFill>
        </p:spPr>
        <p:txBody>
          <a:bodyPr/>
          <a:lstStyle/>
          <a:p>
            <a:r>
              <a:rPr lang="en-GB" sz="2300">
                <a:latin typeface="Arial"/>
                <a:cs typeface="Arial"/>
              </a:rPr>
              <a:t>Primary care workforce development and planning lacks system-wide strategic focus </a:t>
            </a:r>
            <a:endParaRPr lang="en-GB" sz="2600"/>
          </a:p>
        </p:txBody>
      </p:sp>
      <p:sp>
        <p:nvSpPr>
          <p:cNvPr id="7" name="TextBox 6">
            <a:extLst>
              <a:ext uri="{FF2B5EF4-FFF2-40B4-BE49-F238E27FC236}">
                <a16:creationId xmlns:a16="http://schemas.microsoft.com/office/drawing/2014/main" id="{2888A494-EE36-E602-44B0-3551A5D16367}"/>
              </a:ext>
            </a:extLst>
          </p:cNvPr>
          <p:cNvSpPr txBox="1"/>
          <p:nvPr/>
        </p:nvSpPr>
        <p:spPr>
          <a:xfrm>
            <a:off x="784342" y="2381291"/>
            <a:ext cx="10663587" cy="1631216"/>
          </a:xfrm>
          <a:prstGeom prst="rect">
            <a:avLst/>
          </a:prstGeom>
          <a:noFill/>
        </p:spPr>
        <p:txBody>
          <a:bodyPr wrap="square" lIns="0" tIns="0" rIns="0" bIns="0" anchor="t">
            <a:spAutoFit/>
          </a:bodyPr>
          <a:lstStyle/>
          <a:p>
            <a:pPr>
              <a:spcBef>
                <a:spcPts val="600"/>
              </a:spcBef>
            </a:pPr>
            <a:r>
              <a:rPr lang="en-GB" sz="1200">
                <a:solidFill>
                  <a:schemeClr val="tx1"/>
                </a:solidFill>
              </a:rPr>
              <a:t>There are programmes of work underway in BOB to help with targeted upskilling of the Primary Care workforce. For example, the Personalised Care team in BOB have an in-house training team who are working with ARRS Professionals in Primary Care on skills required for personalised care such as motivational interviewing; there is Care Navigation training ongoing for reception and admin teams in General Practice (part of national NHSE Signposting Training); and there is also training as part of an NHSE Intermediate QI Programme. </a:t>
            </a:r>
          </a:p>
          <a:p>
            <a:pPr>
              <a:spcBef>
                <a:spcPts val="600"/>
              </a:spcBef>
              <a:defRPr/>
            </a:pPr>
            <a:r>
              <a:rPr lang="en-GB" sz="1200">
                <a:solidFill>
                  <a:schemeClr val="tx1"/>
                </a:solidFill>
              </a:rPr>
              <a:t>However, General Practice staff reflected that more localised training opportunities, as well as protected time to release staff to go on the training courses, would be beneficial. Some practices are finding that administrative staff often leave before they are able to offer development opportunities to them.</a:t>
            </a:r>
          </a:p>
          <a:p>
            <a:pPr>
              <a:spcBef>
                <a:spcPts val="600"/>
              </a:spcBef>
              <a:defRPr/>
            </a:pPr>
            <a:r>
              <a:rPr lang="en-GB" sz="1200">
                <a:solidFill>
                  <a:schemeClr val="tx1"/>
                </a:solidFill>
              </a:rPr>
              <a:t>Additionally, practices reflected that time is required for supervision and training ARRS staff. One practice stated </a:t>
            </a:r>
            <a:r>
              <a:rPr lang="en-GB" sz="1200" i="1">
                <a:solidFill>
                  <a:schemeClr val="tx1"/>
                </a:solidFill>
              </a:rPr>
              <a:t>“there is a large training commitment with ARRS staff and limited time to carry this out.” </a:t>
            </a:r>
            <a:r>
              <a:rPr lang="en-GB" sz="1200">
                <a:solidFill>
                  <a:schemeClr val="tx1"/>
                </a:solidFill>
              </a:rPr>
              <a:t>Responses in the survey indicated that much of the mentoring and training of ARRS staff is taken on by GPs.  </a:t>
            </a:r>
          </a:p>
        </p:txBody>
      </p:sp>
      <p:sp>
        <p:nvSpPr>
          <p:cNvPr id="3" name="Rectangle 2">
            <a:extLst>
              <a:ext uri="{FF2B5EF4-FFF2-40B4-BE49-F238E27FC236}">
                <a16:creationId xmlns:a16="http://schemas.microsoft.com/office/drawing/2014/main" id="{442A1A43-318B-BEC6-60F9-907D5E4A4F5A}"/>
              </a:ext>
            </a:extLst>
          </p:cNvPr>
          <p:cNvSpPr/>
          <p:nvPr/>
        </p:nvSpPr>
        <p:spPr>
          <a:xfrm>
            <a:off x="670983" y="1819344"/>
            <a:ext cx="10876233" cy="2351739"/>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endParaRPr lang="en-GB" sz="1200">
              <a:solidFill>
                <a:schemeClr val="tx1"/>
              </a:solidFill>
              <a:highlight>
                <a:srgbClr val="FFFF00"/>
              </a:highlight>
            </a:endParaRPr>
          </a:p>
        </p:txBody>
      </p:sp>
      <p:sp>
        <p:nvSpPr>
          <p:cNvPr id="6" name="Rectangle 5">
            <a:extLst>
              <a:ext uri="{FF2B5EF4-FFF2-40B4-BE49-F238E27FC236}">
                <a16:creationId xmlns:a16="http://schemas.microsoft.com/office/drawing/2014/main" id="{DD3D5EB2-D87F-591B-F667-9AB31DD8B4EB}"/>
              </a:ext>
            </a:extLst>
          </p:cNvPr>
          <p:cNvSpPr/>
          <p:nvPr/>
        </p:nvSpPr>
        <p:spPr>
          <a:xfrm>
            <a:off x="676005" y="4421525"/>
            <a:ext cx="10876233" cy="1524844"/>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endParaRPr lang="en-GB" sz="1200">
              <a:solidFill>
                <a:schemeClr val="tx1"/>
              </a:solidFill>
              <a:highlight>
                <a:srgbClr val="FFFF00"/>
              </a:highlight>
            </a:endParaRPr>
          </a:p>
        </p:txBody>
      </p:sp>
      <p:sp>
        <p:nvSpPr>
          <p:cNvPr id="9" name="TextBox 8">
            <a:extLst>
              <a:ext uri="{FF2B5EF4-FFF2-40B4-BE49-F238E27FC236}">
                <a16:creationId xmlns:a16="http://schemas.microsoft.com/office/drawing/2014/main" id="{40C0E968-DBA6-D58B-14A6-8A916EEB5F10}"/>
              </a:ext>
            </a:extLst>
          </p:cNvPr>
          <p:cNvSpPr txBox="1"/>
          <p:nvPr/>
        </p:nvSpPr>
        <p:spPr>
          <a:xfrm>
            <a:off x="784342" y="2078886"/>
            <a:ext cx="6588021" cy="184666"/>
          </a:xfrm>
          <a:prstGeom prst="rect">
            <a:avLst/>
          </a:prstGeom>
          <a:noFill/>
        </p:spPr>
        <p:txBody>
          <a:bodyPr wrap="square" lIns="0" tIns="0" rIns="0" bIns="0" rtlCol="0">
            <a:spAutoFit/>
          </a:bodyPr>
          <a:lstStyle/>
          <a:p>
            <a:r>
              <a:rPr lang="en-GB" sz="1200" b="1">
                <a:solidFill>
                  <a:schemeClr val="tx1"/>
                </a:solidFill>
              </a:rPr>
              <a:t>Locally developed training and protected time to attend courses would be welcomed </a:t>
            </a:r>
          </a:p>
        </p:txBody>
      </p:sp>
      <p:sp>
        <p:nvSpPr>
          <p:cNvPr id="14" name="TextBox 13">
            <a:extLst>
              <a:ext uri="{FF2B5EF4-FFF2-40B4-BE49-F238E27FC236}">
                <a16:creationId xmlns:a16="http://schemas.microsoft.com/office/drawing/2014/main" id="{F2884EED-E3E1-43D2-6BF5-CB07092D2BAC}"/>
              </a:ext>
            </a:extLst>
          </p:cNvPr>
          <p:cNvSpPr txBox="1"/>
          <p:nvPr/>
        </p:nvSpPr>
        <p:spPr>
          <a:xfrm>
            <a:off x="878255" y="1701605"/>
            <a:ext cx="2127184" cy="276999"/>
          </a:xfrm>
          <a:prstGeom prst="rect">
            <a:avLst/>
          </a:prstGeom>
          <a:solidFill>
            <a:schemeClr val="bg1"/>
          </a:solidFill>
        </p:spPr>
        <p:txBody>
          <a:bodyPr wrap="square" rtlCol="0">
            <a:spAutoFit/>
          </a:bodyPr>
          <a:lstStyle/>
          <a:p>
            <a:r>
              <a:rPr lang="en-GB" sz="1200" b="1">
                <a:solidFill>
                  <a:schemeClr val="tx1"/>
                </a:solidFill>
              </a:rPr>
              <a:t>Training and development </a:t>
            </a:r>
          </a:p>
        </p:txBody>
      </p:sp>
      <p:sp>
        <p:nvSpPr>
          <p:cNvPr id="16" name="TextBox 15">
            <a:extLst>
              <a:ext uri="{FF2B5EF4-FFF2-40B4-BE49-F238E27FC236}">
                <a16:creationId xmlns:a16="http://schemas.microsoft.com/office/drawing/2014/main" id="{C8B687AF-9975-61F7-2786-A877B5154B75}"/>
              </a:ext>
            </a:extLst>
          </p:cNvPr>
          <p:cNvSpPr txBox="1"/>
          <p:nvPr/>
        </p:nvSpPr>
        <p:spPr>
          <a:xfrm>
            <a:off x="789364" y="4732389"/>
            <a:ext cx="10658565" cy="1261884"/>
          </a:xfrm>
          <a:prstGeom prst="rect">
            <a:avLst/>
          </a:prstGeom>
          <a:noFill/>
        </p:spPr>
        <p:txBody>
          <a:bodyPr wrap="square" lIns="0" tIns="0" rIns="0" bIns="0" rtlCol="0" anchor="t">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n-GB" sz="1200" b="1"/>
              <a:t>There is a requirement for primary care workforce planning, integrated with secondary care at system level</a:t>
            </a:r>
          </a:p>
          <a:p>
            <a:pPr>
              <a:spcBef>
                <a:spcPts val="600"/>
              </a:spcBef>
              <a:defRPr/>
            </a:pPr>
            <a:r>
              <a:rPr lang="en-GB" sz="1200"/>
              <a:t>BOB ICB monitors trends in workforce as one of 7 key quality and performance indicators in the </a:t>
            </a:r>
            <a:r>
              <a:rPr lang="en-GB" sz="1200">
                <a:latin typeface="+mn-lt"/>
                <a:cs typeface="Calibri"/>
              </a:rPr>
              <a:t>Quality and Performance Report</a:t>
            </a:r>
            <a:r>
              <a:rPr lang="en-GB" sz="1200">
                <a:latin typeface="+mn-lt"/>
              </a:rPr>
              <a:t> (</a:t>
            </a:r>
            <a:r>
              <a:rPr lang="en-GB" sz="1200"/>
              <a:t>the others include Urgent and Emergency Care, Elective, Mental Health, Cancer, Primary Care Access, and Quality). System leaders in BOB highlighted a need for a </a:t>
            </a:r>
            <a:r>
              <a:rPr lang="en-GB" sz="1200" kern="1200">
                <a:solidFill>
                  <a:schemeClr val="tx1"/>
                </a:solidFill>
                <a:ea typeface="+mn-ea"/>
                <a:cs typeface="+mn-cs"/>
              </a:rPr>
              <a:t>s</a:t>
            </a:r>
            <a:r>
              <a:rPr kumimoji="0" lang="en-GB" sz="1200" b="0" i="0" u="none" strike="noStrike" kern="1200" cap="none" spc="0" normalizeH="0" baseline="0" noProof="0" err="1">
                <a:ln>
                  <a:noFill/>
                </a:ln>
                <a:solidFill>
                  <a:schemeClr val="tx1"/>
                </a:solidFill>
                <a:effectLst/>
                <a:uLnTx/>
                <a:uFillTx/>
                <a:ea typeface="+mn-ea"/>
                <a:cs typeface="+mn-cs"/>
              </a:rPr>
              <a:t>ystem</a:t>
            </a:r>
            <a:r>
              <a:rPr kumimoji="0" lang="en-GB" sz="1200" b="0" i="0" u="none" strike="noStrike" kern="1200" cap="none" spc="0" normalizeH="0" baseline="0" noProof="0">
                <a:ln>
                  <a:noFill/>
                </a:ln>
                <a:solidFill>
                  <a:schemeClr val="tx1"/>
                </a:solidFill>
                <a:effectLst/>
                <a:uLnTx/>
                <a:uFillTx/>
                <a:ea typeface="+mn-ea"/>
                <a:cs typeface="+mn-cs"/>
              </a:rPr>
              <a:t>-wide approach to workforce planning that considers the impact of technology, new models of care and new integrated working patterns that span primary, secondary and community care. </a:t>
            </a:r>
            <a:endParaRPr lang="en-GB" sz="1200"/>
          </a:p>
          <a:p>
            <a:pPr>
              <a:spcBef>
                <a:spcPts val="600"/>
              </a:spcBef>
              <a:defRPr/>
            </a:pPr>
            <a:r>
              <a:rPr lang="en-GB" sz="1200"/>
              <a:t>. </a:t>
            </a:r>
          </a:p>
        </p:txBody>
      </p:sp>
      <p:sp>
        <p:nvSpPr>
          <p:cNvPr id="18" name="TextBox 17">
            <a:extLst>
              <a:ext uri="{FF2B5EF4-FFF2-40B4-BE49-F238E27FC236}">
                <a16:creationId xmlns:a16="http://schemas.microsoft.com/office/drawing/2014/main" id="{D2197EC7-259A-DA49-2641-B1094C22A10D}"/>
              </a:ext>
            </a:extLst>
          </p:cNvPr>
          <p:cNvSpPr txBox="1"/>
          <p:nvPr/>
        </p:nvSpPr>
        <p:spPr>
          <a:xfrm>
            <a:off x="878255" y="4334017"/>
            <a:ext cx="2612368" cy="276999"/>
          </a:xfrm>
          <a:prstGeom prst="rect">
            <a:avLst/>
          </a:prstGeom>
          <a:solidFill>
            <a:schemeClr val="bg1"/>
          </a:solidFill>
        </p:spPr>
        <p:txBody>
          <a:bodyPr wrap="square" rtlCol="0">
            <a:spAutoFit/>
          </a:bodyPr>
          <a:lstStyle/>
          <a:p>
            <a:r>
              <a:rPr lang="en-GB" sz="1200" b="1">
                <a:solidFill>
                  <a:schemeClr val="tx1"/>
                </a:solidFill>
              </a:rPr>
              <a:t>Strategic Workforce Planning </a:t>
            </a:r>
          </a:p>
        </p:txBody>
      </p:sp>
      <p:sp>
        <p:nvSpPr>
          <p:cNvPr id="10" name="Rectangle: Top Corners Rounded 9">
            <a:extLst>
              <a:ext uri="{FF2B5EF4-FFF2-40B4-BE49-F238E27FC236}">
                <a16:creationId xmlns:a16="http://schemas.microsoft.com/office/drawing/2014/main" id="{C7FF5034-C219-560B-6DEE-A714E33C78D0}"/>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2" name="TextBox 11">
            <a:extLst>
              <a:ext uri="{FF2B5EF4-FFF2-40B4-BE49-F238E27FC236}">
                <a16:creationId xmlns:a16="http://schemas.microsoft.com/office/drawing/2014/main" id="{74E311D4-4B7E-B171-D21C-9E896101389A}"/>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1" name="Rectangle: Top Corners Rounded 20">
            <a:extLst>
              <a:ext uri="{FF2B5EF4-FFF2-40B4-BE49-F238E27FC236}">
                <a16:creationId xmlns:a16="http://schemas.microsoft.com/office/drawing/2014/main" id="{2CC039D3-FCB6-A767-FBFC-523D9BA07F21}"/>
              </a:ext>
            </a:extLst>
          </p:cNvPr>
          <p:cNvSpPr/>
          <p:nvPr/>
        </p:nvSpPr>
        <p:spPr>
          <a:xfrm rot="10800000">
            <a:off x="3084163"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FB8A3425-1E20-10F2-5A6B-E2A7583754FB}"/>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5" name="TextBox 24">
            <a:extLst>
              <a:ext uri="{FF2B5EF4-FFF2-40B4-BE49-F238E27FC236}">
                <a16:creationId xmlns:a16="http://schemas.microsoft.com/office/drawing/2014/main" id="{45240255-2EAB-0EEC-46D1-A54749F2F71D}"/>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7" name="TextBox 26">
            <a:extLst>
              <a:ext uri="{FF2B5EF4-FFF2-40B4-BE49-F238E27FC236}">
                <a16:creationId xmlns:a16="http://schemas.microsoft.com/office/drawing/2014/main" id="{CFFED81D-570D-795A-B3B2-D7821B670DA3}"/>
              </a:ext>
            </a:extLst>
          </p:cNvPr>
          <p:cNvSpPr txBox="1"/>
          <p:nvPr/>
        </p:nvSpPr>
        <p:spPr>
          <a:xfrm>
            <a:off x="3084163" y="28612"/>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9" name="Rectangle: Top Corners Rounded 28">
            <a:extLst>
              <a:ext uri="{FF2B5EF4-FFF2-40B4-BE49-F238E27FC236}">
                <a16:creationId xmlns:a16="http://schemas.microsoft.com/office/drawing/2014/main" id="{4CF43E29-4955-FE1E-4680-E291BEEADB6A}"/>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Rectangle: Top Corners Rounded 30">
            <a:extLst>
              <a:ext uri="{FF2B5EF4-FFF2-40B4-BE49-F238E27FC236}">
                <a16:creationId xmlns:a16="http://schemas.microsoft.com/office/drawing/2014/main" id="{8096CC3D-A17F-908E-6D9A-54E9788C02FC}"/>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3" name="Rectangle: Top Corners Rounded 32">
            <a:extLst>
              <a:ext uri="{FF2B5EF4-FFF2-40B4-BE49-F238E27FC236}">
                <a16:creationId xmlns:a16="http://schemas.microsoft.com/office/drawing/2014/main" id="{54FAB249-9C9B-1131-10B7-826654A878A1}"/>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6" name="TextBox 35">
            <a:extLst>
              <a:ext uri="{FF2B5EF4-FFF2-40B4-BE49-F238E27FC236}">
                <a16:creationId xmlns:a16="http://schemas.microsoft.com/office/drawing/2014/main" id="{6660CBAD-B1E4-D080-A164-6C52992CF537}"/>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0" name="TextBox 39">
            <a:extLst>
              <a:ext uri="{FF2B5EF4-FFF2-40B4-BE49-F238E27FC236}">
                <a16:creationId xmlns:a16="http://schemas.microsoft.com/office/drawing/2014/main" id="{4A7785B4-DC15-32DE-6875-8E0FD5E9CB77}"/>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4" name="TextBox 43">
            <a:extLst>
              <a:ext uri="{FF2B5EF4-FFF2-40B4-BE49-F238E27FC236}">
                <a16:creationId xmlns:a16="http://schemas.microsoft.com/office/drawing/2014/main" id="{4D85F98E-1A09-CC60-D59F-DFFE747054E9}"/>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8" name="Rectangle: Top Corners Rounded 47">
            <a:extLst>
              <a:ext uri="{FF2B5EF4-FFF2-40B4-BE49-F238E27FC236}">
                <a16:creationId xmlns:a16="http://schemas.microsoft.com/office/drawing/2014/main" id="{01884B14-74EF-C27A-EDD6-A193C44AA12F}"/>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1" name="TextBox 50">
            <a:extLst>
              <a:ext uri="{FF2B5EF4-FFF2-40B4-BE49-F238E27FC236}">
                <a16:creationId xmlns:a16="http://schemas.microsoft.com/office/drawing/2014/main" id="{8A1B5B4F-56D8-B910-C863-B1DDD6DF5D41}"/>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280638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6704-1AD3-8688-77B5-D385CA026C2E}"/>
              </a:ext>
            </a:extLst>
          </p:cNvPr>
          <p:cNvSpPr>
            <a:spLocks noGrp="1"/>
          </p:cNvSpPr>
          <p:nvPr>
            <p:ph type="ctrTitle"/>
          </p:nvPr>
        </p:nvSpPr>
        <p:spPr/>
        <p:txBody>
          <a:bodyPr/>
          <a:lstStyle/>
          <a:p>
            <a:r>
              <a:rPr lang="en-GB"/>
              <a:t>4. Processes</a:t>
            </a:r>
          </a:p>
        </p:txBody>
      </p:sp>
    </p:spTree>
    <p:extLst>
      <p:ext uri="{BB962C8B-B14F-4D97-AF65-F5344CB8AC3E}">
        <p14:creationId xmlns:p14="http://schemas.microsoft.com/office/powerpoint/2010/main" val="426033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FF41734-23EE-6B37-26AA-7AE03B63CFB5}"/>
              </a:ext>
            </a:extLst>
          </p:cNvPr>
          <p:cNvSpPr/>
          <p:nvPr/>
        </p:nvSpPr>
        <p:spPr>
          <a:xfrm>
            <a:off x="658570" y="2417869"/>
            <a:ext cx="3664968" cy="3799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06DAD8E6-2EC3-8B60-6559-0500F3F547B4}"/>
              </a:ext>
            </a:extLst>
          </p:cNvPr>
          <p:cNvSpPr>
            <a:spLocks noGrp="1"/>
          </p:cNvSpPr>
          <p:nvPr>
            <p:ph type="title"/>
          </p:nvPr>
        </p:nvSpPr>
        <p:spPr>
          <a:xfrm>
            <a:off x="669925" y="596900"/>
            <a:ext cx="10882313" cy="619157"/>
          </a:xfrm>
        </p:spPr>
        <p:txBody>
          <a:bodyPr/>
          <a:lstStyle/>
          <a:p>
            <a:r>
              <a:rPr lang="en-GB" sz="2300">
                <a:latin typeface="Arial"/>
                <a:cs typeface="Arial"/>
              </a:rPr>
              <a:t>Framework used in this report</a:t>
            </a:r>
          </a:p>
        </p:txBody>
      </p:sp>
      <p:sp>
        <p:nvSpPr>
          <p:cNvPr id="28" name="Content Placeholder 1">
            <a:extLst>
              <a:ext uri="{FF2B5EF4-FFF2-40B4-BE49-F238E27FC236}">
                <a16:creationId xmlns:a16="http://schemas.microsoft.com/office/drawing/2014/main" id="{9D7CDFB4-0B9F-A768-067A-FB1D6AEDC142}"/>
              </a:ext>
            </a:extLst>
          </p:cNvPr>
          <p:cNvSpPr>
            <a:spLocks noGrp="1"/>
          </p:cNvSpPr>
          <p:nvPr>
            <p:ph type="body" sz="quarter" idx="10"/>
          </p:nvPr>
        </p:nvSpPr>
        <p:spPr>
          <a:xfrm>
            <a:off x="669925" y="1216057"/>
            <a:ext cx="10882313" cy="923330"/>
          </a:xfrm>
        </p:spPr>
        <p:txBody>
          <a:bodyPr wrap="square">
            <a:spAutoFit/>
          </a:bodyPr>
          <a:lstStyle/>
          <a:p>
            <a:r>
              <a:rPr lang="en-GB" b="0"/>
              <a:t>This report covers the four pillars of Primary Care – General Practice, Pharmacy, Dentistry and Optometry – and their interface with the wider system, in particular community services. It looks not just at the model of care (services and how and where they are delivered) but at the enablers that underpin it, like workforce, technology and data. The model of care is subdivided into three key objectives for primary care – access to primary care for patients with an acute primary care need, continuity of care for patients with longer term medical and social issues, and prevention of ill health for our population (regardless of baseline health status).</a:t>
            </a:r>
          </a:p>
        </p:txBody>
      </p:sp>
      <p:sp>
        <p:nvSpPr>
          <p:cNvPr id="10" name="Rectangle 9">
            <a:extLst>
              <a:ext uri="{FF2B5EF4-FFF2-40B4-BE49-F238E27FC236}">
                <a16:creationId xmlns:a16="http://schemas.microsoft.com/office/drawing/2014/main" id="{C28582E5-936A-59D3-F93E-0E9EADF1F7E2}"/>
              </a:ext>
            </a:extLst>
          </p:cNvPr>
          <p:cNvSpPr/>
          <p:nvPr/>
        </p:nvSpPr>
        <p:spPr>
          <a:xfrm>
            <a:off x="4424000" y="2416363"/>
            <a:ext cx="7078058" cy="37856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8A31B44-BC36-AD40-D74D-0246E6B77AA2}"/>
              </a:ext>
            </a:extLst>
          </p:cNvPr>
          <p:cNvSpPr/>
          <p:nvPr/>
        </p:nvSpPr>
        <p:spPr>
          <a:xfrm flipH="1">
            <a:off x="3323715" y="5364240"/>
            <a:ext cx="936000" cy="153888"/>
          </a:xfrm>
          <a:prstGeom prst="rect">
            <a:avLst/>
          </a:prstGeom>
        </p:spPr>
        <p:txBody>
          <a:bodyPr wrap="square" lIns="0" tIns="0" rIns="0" bIns="0" anchor="ctr">
            <a:spAutoFit/>
          </a:bodyPr>
          <a:lstStyle/>
          <a:p>
            <a:pPr>
              <a:spcAft>
                <a:spcPts val="600"/>
              </a:spcAft>
            </a:pPr>
            <a:r>
              <a:rPr lang="en-GB" sz="1000" b="1">
                <a:solidFill>
                  <a:schemeClr val="tx1"/>
                </a:solidFill>
                <a:latin typeface="Arial" panose="020B0604020202020204" pitchFamily="34" charset="0"/>
                <a:cs typeface="Arial" panose="020B0604020202020204" pitchFamily="34" charset="0"/>
              </a:rPr>
              <a:t>Governance</a:t>
            </a:r>
          </a:p>
        </p:txBody>
      </p:sp>
      <p:sp>
        <p:nvSpPr>
          <p:cNvPr id="8" name="Rectangle 7">
            <a:extLst>
              <a:ext uri="{FF2B5EF4-FFF2-40B4-BE49-F238E27FC236}">
                <a16:creationId xmlns:a16="http://schemas.microsoft.com/office/drawing/2014/main" id="{A167AA44-9A15-0754-F106-DBDD54A7D97C}"/>
              </a:ext>
            </a:extLst>
          </p:cNvPr>
          <p:cNvSpPr/>
          <p:nvPr/>
        </p:nvSpPr>
        <p:spPr>
          <a:xfrm>
            <a:off x="3323715" y="4927236"/>
            <a:ext cx="936000" cy="153888"/>
          </a:xfrm>
          <a:prstGeom prst="rect">
            <a:avLst/>
          </a:prstGeom>
        </p:spPr>
        <p:txBody>
          <a:bodyPr wrap="square" lIns="0" tIns="0" rIns="0" bIns="0" anchor="ctr">
            <a:spAutoFit/>
          </a:bodyPr>
          <a:lstStyle/>
          <a:p>
            <a:pPr>
              <a:spcAft>
                <a:spcPts val="600"/>
              </a:spcAft>
            </a:pPr>
            <a:r>
              <a:rPr lang="en-GB" sz="1000" b="1">
                <a:solidFill>
                  <a:schemeClr val="tx1"/>
                </a:solidFill>
                <a:latin typeface="Arial" panose="020B0604020202020204" pitchFamily="34" charset="0"/>
                <a:cs typeface="Arial" panose="020B0604020202020204" pitchFamily="34" charset="0"/>
              </a:rPr>
              <a:t>Information</a:t>
            </a:r>
          </a:p>
        </p:txBody>
      </p:sp>
      <p:sp>
        <p:nvSpPr>
          <p:cNvPr id="12" name="Rectangle 11">
            <a:extLst>
              <a:ext uri="{FF2B5EF4-FFF2-40B4-BE49-F238E27FC236}">
                <a16:creationId xmlns:a16="http://schemas.microsoft.com/office/drawing/2014/main" id="{249EC7DC-D154-48E9-B6EE-962B3F9A0C58}"/>
              </a:ext>
            </a:extLst>
          </p:cNvPr>
          <p:cNvSpPr/>
          <p:nvPr/>
        </p:nvSpPr>
        <p:spPr>
          <a:xfrm flipH="1">
            <a:off x="3323715" y="4449875"/>
            <a:ext cx="936000" cy="153888"/>
          </a:xfrm>
          <a:prstGeom prst="rect">
            <a:avLst/>
          </a:prstGeom>
        </p:spPr>
        <p:txBody>
          <a:bodyPr wrap="square" lIns="0" tIns="0" rIns="0" bIns="0" anchor="ctr">
            <a:spAutoFit/>
          </a:bodyPr>
          <a:lstStyle/>
          <a:p>
            <a:pPr>
              <a:spcAft>
                <a:spcPts val="600"/>
              </a:spcAft>
            </a:pPr>
            <a:r>
              <a:rPr lang="en-GB" sz="1000" b="1">
                <a:solidFill>
                  <a:schemeClr val="tx1"/>
                </a:solidFill>
                <a:latin typeface="Arial" panose="020B0604020202020204" pitchFamily="34" charset="0"/>
                <a:cs typeface="Arial" panose="020B0604020202020204" pitchFamily="34" charset="0"/>
              </a:rPr>
              <a:t>Technology </a:t>
            </a:r>
          </a:p>
        </p:txBody>
      </p:sp>
      <p:sp>
        <p:nvSpPr>
          <p:cNvPr id="13" name="Rectangle 12">
            <a:extLst>
              <a:ext uri="{FF2B5EF4-FFF2-40B4-BE49-F238E27FC236}">
                <a16:creationId xmlns:a16="http://schemas.microsoft.com/office/drawing/2014/main" id="{901E7E9E-242F-3235-F876-1B6681353D7F}"/>
              </a:ext>
            </a:extLst>
          </p:cNvPr>
          <p:cNvSpPr/>
          <p:nvPr/>
        </p:nvSpPr>
        <p:spPr>
          <a:xfrm>
            <a:off x="3323715" y="3521829"/>
            <a:ext cx="936000" cy="153888"/>
          </a:xfrm>
          <a:prstGeom prst="rect">
            <a:avLst/>
          </a:prstGeom>
        </p:spPr>
        <p:txBody>
          <a:bodyPr wrap="square" lIns="0" tIns="0" rIns="0" bIns="0" anchor="ctr">
            <a:spAutoFit/>
          </a:bodyPr>
          <a:lstStyle/>
          <a:p>
            <a:pPr>
              <a:spcAft>
                <a:spcPts val="600"/>
              </a:spcAft>
            </a:pPr>
            <a:r>
              <a:rPr lang="en-GB" sz="1000" b="1">
                <a:solidFill>
                  <a:schemeClr val="tx1"/>
                </a:solidFill>
                <a:latin typeface="Arial" panose="020B0604020202020204" pitchFamily="34" charset="0"/>
                <a:cs typeface="Arial" panose="020B0604020202020204" pitchFamily="34" charset="0"/>
              </a:rPr>
              <a:t>Workforce</a:t>
            </a:r>
          </a:p>
        </p:txBody>
      </p:sp>
      <p:sp>
        <p:nvSpPr>
          <p:cNvPr id="14" name="Rectangle 13">
            <a:extLst>
              <a:ext uri="{FF2B5EF4-FFF2-40B4-BE49-F238E27FC236}">
                <a16:creationId xmlns:a16="http://schemas.microsoft.com/office/drawing/2014/main" id="{56BB6B16-CF02-9EDF-7584-12960C6EF301}"/>
              </a:ext>
            </a:extLst>
          </p:cNvPr>
          <p:cNvSpPr/>
          <p:nvPr/>
        </p:nvSpPr>
        <p:spPr>
          <a:xfrm flipH="1">
            <a:off x="3323715" y="3985852"/>
            <a:ext cx="936000" cy="153888"/>
          </a:xfrm>
          <a:prstGeom prst="rect">
            <a:avLst/>
          </a:prstGeom>
        </p:spPr>
        <p:txBody>
          <a:bodyPr wrap="square" lIns="0" tIns="0" rIns="0" bIns="0" anchor="ctr">
            <a:spAutoFit/>
          </a:bodyPr>
          <a:lstStyle/>
          <a:p>
            <a:pPr>
              <a:spcAft>
                <a:spcPts val="600"/>
              </a:spcAft>
            </a:pPr>
            <a:r>
              <a:rPr lang="en-GB" sz="1000" b="1">
                <a:solidFill>
                  <a:schemeClr val="tx1"/>
                </a:solidFill>
                <a:latin typeface="Arial" panose="020B0604020202020204" pitchFamily="34" charset="0"/>
                <a:cs typeface="Arial" panose="020B0604020202020204" pitchFamily="34" charset="0"/>
              </a:rPr>
              <a:t>Processes</a:t>
            </a:r>
          </a:p>
        </p:txBody>
      </p:sp>
      <p:sp>
        <p:nvSpPr>
          <p:cNvPr id="15" name="Rectangle 14">
            <a:extLst>
              <a:ext uri="{FF2B5EF4-FFF2-40B4-BE49-F238E27FC236}">
                <a16:creationId xmlns:a16="http://schemas.microsoft.com/office/drawing/2014/main" id="{FA632490-C0C7-7690-B7BE-2FCA92ACD2B5}"/>
              </a:ext>
            </a:extLst>
          </p:cNvPr>
          <p:cNvSpPr/>
          <p:nvPr/>
        </p:nvSpPr>
        <p:spPr>
          <a:xfrm>
            <a:off x="3323715" y="3088588"/>
            <a:ext cx="936000" cy="153888"/>
          </a:xfrm>
          <a:prstGeom prst="rect">
            <a:avLst/>
          </a:prstGeom>
        </p:spPr>
        <p:txBody>
          <a:bodyPr wrap="square" lIns="0" tIns="0" rIns="0" bIns="0" anchor="ctr">
            <a:spAutoFit/>
          </a:bodyPr>
          <a:lstStyle/>
          <a:p>
            <a:pPr>
              <a:spcAft>
                <a:spcPts val="600"/>
              </a:spcAft>
            </a:pPr>
            <a:r>
              <a:rPr lang="en-GB" sz="1000" b="1">
                <a:solidFill>
                  <a:schemeClr val="tx1"/>
                </a:solidFill>
                <a:latin typeface="Arial" panose="020B0604020202020204" pitchFamily="34" charset="0"/>
                <a:cs typeface="Arial" panose="020B0604020202020204" pitchFamily="34" charset="0"/>
              </a:rPr>
              <a:t>Model of Care</a:t>
            </a:r>
          </a:p>
        </p:txBody>
      </p:sp>
      <p:sp>
        <p:nvSpPr>
          <p:cNvPr id="17" name="TextBox 16">
            <a:extLst>
              <a:ext uri="{FF2B5EF4-FFF2-40B4-BE49-F238E27FC236}">
                <a16:creationId xmlns:a16="http://schemas.microsoft.com/office/drawing/2014/main" id="{2C2E0458-19AC-A40C-D252-DD584C5E61CD}"/>
              </a:ext>
            </a:extLst>
          </p:cNvPr>
          <p:cNvSpPr txBox="1"/>
          <p:nvPr/>
        </p:nvSpPr>
        <p:spPr>
          <a:xfrm>
            <a:off x="658569" y="2423619"/>
            <a:ext cx="2467778" cy="261610"/>
          </a:xfrm>
          <a:prstGeom prst="rect">
            <a:avLst/>
          </a:prstGeom>
          <a:noFill/>
        </p:spPr>
        <p:txBody>
          <a:bodyPr wrap="square">
            <a:spAutoFit/>
          </a:bodyPr>
          <a:lstStyle/>
          <a:p>
            <a:r>
              <a:rPr lang="en-GB" sz="1100" b="1">
                <a:solidFill>
                  <a:schemeClr val="tx1"/>
                </a:solidFill>
                <a:latin typeface="Arial" panose="020B0604020202020204" pitchFamily="34" charset="0"/>
                <a:cs typeface="Arial" panose="020B0604020202020204" pitchFamily="34" charset="0"/>
              </a:rPr>
              <a:t>Model of Care with Enablers:</a:t>
            </a:r>
            <a:endParaRPr lang="en-GB" sz="1100" b="1">
              <a:solidFill>
                <a:schemeClr val="tx1"/>
              </a:solidFill>
            </a:endParaRPr>
          </a:p>
        </p:txBody>
      </p:sp>
      <p:sp>
        <p:nvSpPr>
          <p:cNvPr id="18" name="TextBox 17">
            <a:extLst>
              <a:ext uri="{FF2B5EF4-FFF2-40B4-BE49-F238E27FC236}">
                <a16:creationId xmlns:a16="http://schemas.microsoft.com/office/drawing/2014/main" id="{55E61BD8-0D07-8FF2-266B-95BB4DDEC0B4}"/>
              </a:ext>
            </a:extLst>
          </p:cNvPr>
          <p:cNvSpPr txBox="1"/>
          <p:nvPr/>
        </p:nvSpPr>
        <p:spPr>
          <a:xfrm>
            <a:off x="4542866" y="2781246"/>
            <a:ext cx="495328" cy="169277"/>
          </a:xfrm>
          <a:prstGeom prst="rect">
            <a:avLst/>
          </a:prstGeom>
          <a:noFill/>
        </p:spPr>
        <p:txBody>
          <a:bodyPr wrap="none" lIns="0" tIns="0" rIns="0" bIns="0" rtlCol="0">
            <a:spAutoFit/>
          </a:bodyPr>
          <a:lstStyle/>
          <a:p>
            <a:r>
              <a:rPr lang="en-GB" sz="1100" b="1">
                <a:latin typeface="+mn-lt"/>
              </a:rPr>
              <a:t>Access</a:t>
            </a:r>
          </a:p>
        </p:txBody>
      </p:sp>
      <p:sp>
        <p:nvSpPr>
          <p:cNvPr id="19" name="TextBox 18">
            <a:extLst>
              <a:ext uri="{FF2B5EF4-FFF2-40B4-BE49-F238E27FC236}">
                <a16:creationId xmlns:a16="http://schemas.microsoft.com/office/drawing/2014/main" id="{3226CAA9-4971-BF42-67A2-95BD610DFAD8}"/>
              </a:ext>
            </a:extLst>
          </p:cNvPr>
          <p:cNvSpPr txBox="1"/>
          <p:nvPr/>
        </p:nvSpPr>
        <p:spPr>
          <a:xfrm>
            <a:off x="4543292" y="3906363"/>
            <a:ext cx="735779" cy="169277"/>
          </a:xfrm>
          <a:prstGeom prst="rect">
            <a:avLst/>
          </a:prstGeom>
          <a:noFill/>
        </p:spPr>
        <p:txBody>
          <a:bodyPr wrap="none" lIns="0" tIns="0" rIns="0" bIns="0" rtlCol="0">
            <a:spAutoFit/>
          </a:bodyPr>
          <a:lstStyle/>
          <a:p>
            <a:r>
              <a:rPr lang="en-GB" sz="1100" b="1">
                <a:latin typeface="+mn-lt"/>
              </a:rPr>
              <a:t>Continuity </a:t>
            </a:r>
          </a:p>
        </p:txBody>
      </p:sp>
      <p:sp>
        <p:nvSpPr>
          <p:cNvPr id="20" name="TextBox 19">
            <a:extLst>
              <a:ext uri="{FF2B5EF4-FFF2-40B4-BE49-F238E27FC236}">
                <a16:creationId xmlns:a16="http://schemas.microsoft.com/office/drawing/2014/main" id="{8D423034-B0CF-D71F-B581-0F6ED15D3287}"/>
              </a:ext>
            </a:extLst>
          </p:cNvPr>
          <p:cNvSpPr txBox="1"/>
          <p:nvPr/>
        </p:nvSpPr>
        <p:spPr>
          <a:xfrm>
            <a:off x="4491416" y="5041179"/>
            <a:ext cx="1093555" cy="169277"/>
          </a:xfrm>
          <a:prstGeom prst="rect">
            <a:avLst/>
          </a:prstGeom>
          <a:noFill/>
        </p:spPr>
        <p:txBody>
          <a:bodyPr wrap="square" lIns="0" tIns="0" rIns="0" bIns="0" rtlCol="0">
            <a:spAutoFit/>
          </a:bodyPr>
          <a:lstStyle/>
          <a:p>
            <a:r>
              <a:rPr lang="en-GB" sz="1100" b="1">
                <a:latin typeface="+mn-lt"/>
              </a:rPr>
              <a:t>Prevention </a:t>
            </a:r>
          </a:p>
        </p:txBody>
      </p:sp>
      <p:sp>
        <p:nvSpPr>
          <p:cNvPr id="21" name="Arrow: Chevron 20">
            <a:extLst>
              <a:ext uri="{FF2B5EF4-FFF2-40B4-BE49-F238E27FC236}">
                <a16:creationId xmlns:a16="http://schemas.microsoft.com/office/drawing/2014/main" id="{4CB7612B-D004-D317-55F1-4AAFBCD98858}"/>
              </a:ext>
            </a:extLst>
          </p:cNvPr>
          <p:cNvSpPr>
            <a:spLocks/>
          </p:cNvSpPr>
          <p:nvPr/>
        </p:nvSpPr>
        <p:spPr>
          <a:xfrm>
            <a:off x="4493164" y="4488191"/>
            <a:ext cx="1476000" cy="432000"/>
          </a:xfrm>
          <a:prstGeom prst="chevron">
            <a:avLst>
              <a:gd name="adj" fmla="val 342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Identification </a:t>
            </a:r>
          </a:p>
        </p:txBody>
      </p:sp>
      <p:sp>
        <p:nvSpPr>
          <p:cNvPr id="22" name="Arrow: Chevron 21">
            <a:extLst>
              <a:ext uri="{FF2B5EF4-FFF2-40B4-BE49-F238E27FC236}">
                <a16:creationId xmlns:a16="http://schemas.microsoft.com/office/drawing/2014/main" id="{82ABBF29-4354-288E-3B64-58071A074117}"/>
              </a:ext>
            </a:extLst>
          </p:cNvPr>
          <p:cNvSpPr>
            <a:spLocks/>
          </p:cNvSpPr>
          <p:nvPr/>
        </p:nvSpPr>
        <p:spPr>
          <a:xfrm>
            <a:off x="5858253" y="4488191"/>
            <a:ext cx="1476000" cy="432000"/>
          </a:xfrm>
          <a:prstGeom prst="chevron">
            <a:avLst>
              <a:gd name="adj" fmla="val 342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Assessment</a:t>
            </a:r>
          </a:p>
        </p:txBody>
      </p:sp>
      <p:sp>
        <p:nvSpPr>
          <p:cNvPr id="23" name="Arrow: Chevron 22">
            <a:extLst>
              <a:ext uri="{FF2B5EF4-FFF2-40B4-BE49-F238E27FC236}">
                <a16:creationId xmlns:a16="http://schemas.microsoft.com/office/drawing/2014/main" id="{8616E570-2F9C-0D91-3F0A-3A546096B4B0}"/>
              </a:ext>
            </a:extLst>
          </p:cNvPr>
          <p:cNvSpPr>
            <a:spLocks/>
          </p:cNvSpPr>
          <p:nvPr/>
        </p:nvSpPr>
        <p:spPr>
          <a:xfrm>
            <a:off x="7230115" y="4488191"/>
            <a:ext cx="1476000" cy="432000"/>
          </a:xfrm>
          <a:prstGeom prst="chevron">
            <a:avLst>
              <a:gd name="adj" fmla="val 342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Management</a:t>
            </a:r>
          </a:p>
        </p:txBody>
      </p:sp>
      <p:sp>
        <p:nvSpPr>
          <p:cNvPr id="24" name="Arrow: Chevron 23">
            <a:extLst>
              <a:ext uri="{FF2B5EF4-FFF2-40B4-BE49-F238E27FC236}">
                <a16:creationId xmlns:a16="http://schemas.microsoft.com/office/drawing/2014/main" id="{5749486A-C083-25E3-0B29-617E56729B84}"/>
              </a:ext>
            </a:extLst>
          </p:cNvPr>
          <p:cNvSpPr>
            <a:spLocks/>
          </p:cNvSpPr>
          <p:nvPr/>
        </p:nvSpPr>
        <p:spPr>
          <a:xfrm>
            <a:off x="8595204" y="4488191"/>
            <a:ext cx="1476000" cy="432000"/>
          </a:xfrm>
          <a:prstGeom prst="chevron">
            <a:avLst>
              <a:gd name="adj" fmla="val 342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Evaluation </a:t>
            </a:r>
          </a:p>
        </p:txBody>
      </p:sp>
      <p:sp>
        <p:nvSpPr>
          <p:cNvPr id="26" name="Arrow: Chevron 25">
            <a:extLst>
              <a:ext uri="{FF2B5EF4-FFF2-40B4-BE49-F238E27FC236}">
                <a16:creationId xmlns:a16="http://schemas.microsoft.com/office/drawing/2014/main" id="{52189A6A-A240-4189-C95C-3818CF96FD43}"/>
              </a:ext>
            </a:extLst>
          </p:cNvPr>
          <p:cNvSpPr>
            <a:spLocks/>
          </p:cNvSpPr>
          <p:nvPr/>
        </p:nvSpPr>
        <p:spPr>
          <a:xfrm>
            <a:off x="4493164" y="3361589"/>
            <a:ext cx="1476000" cy="432000"/>
          </a:xfrm>
          <a:prstGeom prst="chevron">
            <a:avLst>
              <a:gd name="adj" fmla="val 342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Self Care</a:t>
            </a:r>
          </a:p>
        </p:txBody>
      </p:sp>
      <p:sp>
        <p:nvSpPr>
          <p:cNvPr id="30" name="Arrow: Chevron 29">
            <a:extLst>
              <a:ext uri="{FF2B5EF4-FFF2-40B4-BE49-F238E27FC236}">
                <a16:creationId xmlns:a16="http://schemas.microsoft.com/office/drawing/2014/main" id="{813744FB-6262-1A04-1507-63946F60C4B6}"/>
              </a:ext>
            </a:extLst>
          </p:cNvPr>
          <p:cNvSpPr>
            <a:spLocks/>
          </p:cNvSpPr>
          <p:nvPr/>
        </p:nvSpPr>
        <p:spPr>
          <a:xfrm>
            <a:off x="5861640" y="3361589"/>
            <a:ext cx="1476000" cy="432000"/>
          </a:xfrm>
          <a:prstGeom prst="chevron">
            <a:avLst>
              <a:gd name="adj" fmla="val 342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Triage &amp; Navigation</a:t>
            </a:r>
          </a:p>
        </p:txBody>
      </p:sp>
      <p:sp>
        <p:nvSpPr>
          <p:cNvPr id="33" name="Arrow: Chevron 32">
            <a:extLst>
              <a:ext uri="{FF2B5EF4-FFF2-40B4-BE49-F238E27FC236}">
                <a16:creationId xmlns:a16="http://schemas.microsoft.com/office/drawing/2014/main" id="{0323DA39-2ED0-2AFF-F9BA-5328361CDAE3}"/>
              </a:ext>
            </a:extLst>
          </p:cNvPr>
          <p:cNvSpPr>
            <a:spLocks/>
          </p:cNvSpPr>
          <p:nvPr/>
        </p:nvSpPr>
        <p:spPr>
          <a:xfrm>
            <a:off x="7230115" y="3361589"/>
            <a:ext cx="1476000" cy="432000"/>
          </a:xfrm>
          <a:prstGeom prst="chevron">
            <a:avLst>
              <a:gd name="adj" fmla="val 342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rPr>
              <a:t>Initial Contact</a:t>
            </a:r>
          </a:p>
        </p:txBody>
      </p:sp>
      <p:pic>
        <p:nvPicPr>
          <p:cNvPr id="35" name="Graphic 34" descr="Care with solid fill">
            <a:extLst>
              <a:ext uri="{FF2B5EF4-FFF2-40B4-BE49-F238E27FC236}">
                <a16:creationId xmlns:a16="http://schemas.microsoft.com/office/drawing/2014/main" id="{381019A6-52DB-71BE-26A6-2B3D527A27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1164" y="2962868"/>
            <a:ext cx="360000" cy="360000"/>
          </a:xfrm>
          <a:prstGeom prst="rect">
            <a:avLst/>
          </a:prstGeom>
        </p:spPr>
      </p:pic>
      <p:pic>
        <p:nvPicPr>
          <p:cNvPr id="36" name="Graphic 35" descr="Doctor female with solid fill">
            <a:extLst>
              <a:ext uri="{FF2B5EF4-FFF2-40B4-BE49-F238E27FC236}">
                <a16:creationId xmlns:a16="http://schemas.microsoft.com/office/drawing/2014/main" id="{99537F9E-C34F-FADA-920E-D5BA22B95D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1325" y="2962868"/>
            <a:ext cx="360000" cy="360000"/>
          </a:xfrm>
          <a:prstGeom prst="rect">
            <a:avLst/>
          </a:prstGeom>
        </p:spPr>
      </p:pic>
      <p:pic>
        <p:nvPicPr>
          <p:cNvPr id="37" name="Graphic 36" descr="Stethoscope with solid fill">
            <a:extLst>
              <a:ext uri="{FF2B5EF4-FFF2-40B4-BE49-F238E27FC236}">
                <a16:creationId xmlns:a16="http://schemas.microsoft.com/office/drawing/2014/main" id="{D13E1D8B-2782-DA8B-F400-2B771E63C72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1766" y="2948332"/>
            <a:ext cx="360000" cy="360000"/>
          </a:xfrm>
          <a:prstGeom prst="rect">
            <a:avLst/>
          </a:prstGeom>
        </p:spPr>
      </p:pic>
      <p:pic>
        <p:nvPicPr>
          <p:cNvPr id="39" name="Graphic 38" descr="Users outline">
            <a:extLst>
              <a:ext uri="{FF2B5EF4-FFF2-40B4-BE49-F238E27FC236}">
                <a16:creationId xmlns:a16="http://schemas.microsoft.com/office/drawing/2014/main" id="{CEBBE2CF-BA8F-FC09-ACCE-5F9AEA610B0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88098" y="4112603"/>
            <a:ext cx="360000" cy="360000"/>
          </a:xfrm>
          <a:prstGeom prst="rect">
            <a:avLst/>
          </a:prstGeom>
        </p:spPr>
      </p:pic>
      <p:pic>
        <p:nvPicPr>
          <p:cNvPr id="41" name="Graphic 40" descr="User with solid fill">
            <a:extLst>
              <a:ext uri="{FF2B5EF4-FFF2-40B4-BE49-F238E27FC236}">
                <a16:creationId xmlns:a16="http://schemas.microsoft.com/office/drawing/2014/main" id="{67F9AB16-A5CF-B455-FFC2-4987B9D1915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51164" y="4107780"/>
            <a:ext cx="360000" cy="360000"/>
          </a:xfrm>
          <a:prstGeom prst="rect">
            <a:avLst/>
          </a:prstGeom>
        </p:spPr>
      </p:pic>
      <p:pic>
        <p:nvPicPr>
          <p:cNvPr id="43" name="Graphic 42" descr="Radioactive outline">
            <a:extLst>
              <a:ext uri="{FF2B5EF4-FFF2-40B4-BE49-F238E27FC236}">
                <a16:creationId xmlns:a16="http://schemas.microsoft.com/office/drawing/2014/main" id="{E6E69B32-5A78-ADFB-3395-2BC9AE22D8C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11766" y="4107780"/>
            <a:ext cx="360000" cy="360000"/>
          </a:xfrm>
          <a:prstGeom prst="rect">
            <a:avLst/>
          </a:prstGeom>
        </p:spPr>
      </p:pic>
      <p:pic>
        <p:nvPicPr>
          <p:cNvPr id="45" name="Graphic 44" descr="Document outline">
            <a:extLst>
              <a:ext uri="{FF2B5EF4-FFF2-40B4-BE49-F238E27FC236}">
                <a16:creationId xmlns:a16="http://schemas.microsoft.com/office/drawing/2014/main" id="{6B273671-568E-CA3C-6EEE-69A20003F4C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100106" y="4092955"/>
            <a:ext cx="360000" cy="360000"/>
          </a:xfrm>
          <a:prstGeom prst="rect">
            <a:avLst/>
          </a:prstGeom>
        </p:spPr>
      </p:pic>
      <p:sp>
        <p:nvSpPr>
          <p:cNvPr id="2" name="Arrow: Chevron 1">
            <a:extLst>
              <a:ext uri="{FF2B5EF4-FFF2-40B4-BE49-F238E27FC236}">
                <a16:creationId xmlns:a16="http://schemas.microsoft.com/office/drawing/2014/main" id="{D4950165-A651-C879-027B-2585FFC34D38}"/>
              </a:ext>
            </a:extLst>
          </p:cNvPr>
          <p:cNvSpPr>
            <a:spLocks/>
          </p:cNvSpPr>
          <p:nvPr/>
        </p:nvSpPr>
        <p:spPr>
          <a:xfrm>
            <a:off x="4487885" y="5642279"/>
            <a:ext cx="1476000" cy="432000"/>
          </a:xfrm>
          <a:prstGeom prst="chevron">
            <a:avLst>
              <a:gd name="adj" fmla="val 342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bg1"/>
                </a:solidFill>
                <a:latin typeface="Arial" panose="020B0604020202020204" pitchFamily="34" charset="0"/>
                <a:cs typeface="Arial" panose="020B0604020202020204" pitchFamily="34" charset="0"/>
              </a:rPr>
              <a:t>Population Health Needs Analysis  </a:t>
            </a:r>
          </a:p>
        </p:txBody>
      </p:sp>
      <p:sp>
        <p:nvSpPr>
          <p:cNvPr id="5" name="Arrow: Chevron 4">
            <a:extLst>
              <a:ext uri="{FF2B5EF4-FFF2-40B4-BE49-F238E27FC236}">
                <a16:creationId xmlns:a16="http://schemas.microsoft.com/office/drawing/2014/main" id="{792F94D3-5300-6277-26C3-70DF7D15CD2A}"/>
              </a:ext>
            </a:extLst>
          </p:cNvPr>
          <p:cNvSpPr>
            <a:spLocks/>
          </p:cNvSpPr>
          <p:nvPr/>
        </p:nvSpPr>
        <p:spPr>
          <a:xfrm>
            <a:off x="5852974" y="5638193"/>
            <a:ext cx="1476000" cy="432000"/>
          </a:xfrm>
          <a:prstGeom prst="chevron">
            <a:avLst>
              <a:gd name="adj" fmla="val 342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bg1"/>
                </a:solidFill>
                <a:latin typeface="Arial" panose="020B0604020202020204" pitchFamily="34" charset="0"/>
                <a:cs typeface="Arial" panose="020B0604020202020204" pitchFamily="34" charset="0"/>
              </a:rPr>
              <a:t>Opportunity Analysis</a:t>
            </a:r>
          </a:p>
        </p:txBody>
      </p:sp>
      <p:sp>
        <p:nvSpPr>
          <p:cNvPr id="7" name="Arrow: Chevron 6">
            <a:extLst>
              <a:ext uri="{FF2B5EF4-FFF2-40B4-BE49-F238E27FC236}">
                <a16:creationId xmlns:a16="http://schemas.microsoft.com/office/drawing/2014/main" id="{A63CE1FE-11DB-DB13-ABFA-1B3F85AA404F}"/>
              </a:ext>
            </a:extLst>
          </p:cNvPr>
          <p:cNvSpPr>
            <a:spLocks/>
          </p:cNvSpPr>
          <p:nvPr/>
        </p:nvSpPr>
        <p:spPr>
          <a:xfrm>
            <a:off x="7218063" y="5642279"/>
            <a:ext cx="1476000" cy="432000"/>
          </a:xfrm>
          <a:prstGeom prst="chevron">
            <a:avLst>
              <a:gd name="adj" fmla="val 342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bg1"/>
                </a:solidFill>
                <a:latin typeface="Arial" panose="020B0604020202020204" pitchFamily="34" charset="0"/>
                <a:cs typeface="Arial" panose="020B0604020202020204" pitchFamily="34" charset="0"/>
              </a:rPr>
              <a:t>Intervention Selection</a:t>
            </a:r>
          </a:p>
        </p:txBody>
      </p:sp>
      <p:sp>
        <p:nvSpPr>
          <p:cNvPr id="16" name="Arrow: Chevron 15">
            <a:extLst>
              <a:ext uri="{FF2B5EF4-FFF2-40B4-BE49-F238E27FC236}">
                <a16:creationId xmlns:a16="http://schemas.microsoft.com/office/drawing/2014/main" id="{703A1BED-5C3B-DB75-9ADA-9A8893A98505}"/>
              </a:ext>
            </a:extLst>
          </p:cNvPr>
          <p:cNvSpPr>
            <a:spLocks/>
          </p:cNvSpPr>
          <p:nvPr/>
        </p:nvSpPr>
        <p:spPr>
          <a:xfrm>
            <a:off x="8583152" y="5646365"/>
            <a:ext cx="1476000" cy="432000"/>
          </a:xfrm>
          <a:prstGeom prst="chevron">
            <a:avLst>
              <a:gd name="adj" fmla="val 342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bg1"/>
                </a:solidFill>
                <a:latin typeface="Arial" panose="020B0604020202020204" pitchFamily="34" charset="0"/>
                <a:cs typeface="Arial" panose="020B0604020202020204" pitchFamily="34" charset="0"/>
              </a:rPr>
              <a:t>Implementation and Evaluation</a:t>
            </a:r>
          </a:p>
        </p:txBody>
      </p:sp>
      <p:sp>
        <p:nvSpPr>
          <p:cNvPr id="25" name="Arrow: Chevron 24">
            <a:extLst>
              <a:ext uri="{FF2B5EF4-FFF2-40B4-BE49-F238E27FC236}">
                <a16:creationId xmlns:a16="http://schemas.microsoft.com/office/drawing/2014/main" id="{44FDC3DA-3ED2-E3C5-042F-BD613BC2E251}"/>
              </a:ext>
            </a:extLst>
          </p:cNvPr>
          <p:cNvSpPr>
            <a:spLocks/>
          </p:cNvSpPr>
          <p:nvPr/>
        </p:nvSpPr>
        <p:spPr>
          <a:xfrm>
            <a:off x="9948242" y="5646365"/>
            <a:ext cx="1476000" cy="432000"/>
          </a:xfrm>
          <a:prstGeom prst="chevron">
            <a:avLst>
              <a:gd name="adj" fmla="val 342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0" b="1">
                <a:solidFill>
                  <a:schemeClr val="bg1"/>
                </a:solidFill>
                <a:latin typeface="Arial" panose="020B0604020202020204" pitchFamily="34" charset="0"/>
                <a:cs typeface="Arial" panose="020B0604020202020204" pitchFamily="34" charset="0"/>
              </a:rPr>
              <a:t>Commissioning and Incentive Alignment</a:t>
            </a:r>
          </a:p>
        </p:txBody>
      </p:sp>
      <p:pic>
        <p:nvPicPr>
          <p:cNvPr id="32" name="Graphic 31" descr="Business Growth outline">
            <a:extLst>
              <a:ext uri="{FF2B5EF4-FFF2-40B4-BE49-F238E27FC236}">
                <a16:creationId xmlns:a16="http://schemas.microsoft.com/office/drawing/2014/main" id="{C4A15E6F-6FA0-B995-22DB-52F20A1C55B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045885" y="5247032"/>
            <a:ext cx="360000" cy="360000"/>
          </a:xfrm>
          <a:prstGeom prst="rect">
            <a:avLst/>
          </a:prstGeom>
        </p:spPr>
      </p:pic>
      <p:pic>
        <p:nvPicPr>
          <p:cNvPr id="38" name="Graphic 37" descr="Connected outline">
            <a:extLst>
              <a:ext uri="{FF2B5EF4-FFF2-40B4-BE49-F238E27FC236}">
                <a16:creationId xmlns:a16="http://schemas.microsoft.com/office/drawing/2014/main" id="{9840C3CC-E6B6-81D7-693C-BA5653590E2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25145" y="5243091"/>
            <a:ext cx="360000" cy="360000"/>
          </a:xfrm>
          <a:prstGeom prst="rect">
            <a:avLst/>
          </a:prstGeom>
        </p:spPr>
      </p:pic>
      <p:pic>
        <p:nvPicPr>
          <p:cNvPr id="42" name="Graphic 41" descr="Cycle with people outline">
            <a:extLst>
              <a:ext uri="{FF2B5EF4-FFF2-40B4-BE49-F238E27FC236}">
                <a16:creationId xmlns:a16="http://schemas.microsoft.com/office/drawing/2014/main" id="{9CD8C698-FA25-31FD-44E5-285EACDF2801}"/>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76046" y="5247032"/>
            <a:ext cx="360000" cy="360000"/>
          </a:xfrm>
          <a:prstGeom prst="rect">
            <a:avLst/>
          </a:prstGeom>
        </p:spPr>
      </p:pic>
      <p:pic>
        <p:nvPicPr>
          <p:cNvPr id="46" name="Graphic 45" descr="Share outline">
            <a:extLst>
              <a:ext uri="{FF2B5EF4-FFF2-40B4-BE49-F238E27FC236}">
                <a16:creationId xmlns:a16="http://schemas.microsoft.com/office/drawing/2014/main" id="{53047F91-E7B5-7B5E-38F7-285A3F863202}"/>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506207" y="5239676"/>
            <a:ext cx="360000" cy="360000"/>
          </a:xfrm>
          <a:prstGeom prst="rect">
            <a:avLst/>
          </a:prstGeom>
        </p:spPr>
      </p:pic>
      <p:pic>
        <p:nvPicPr>
          <p:cNvPr id="50" name="Graphic 49" descr="Research outline">
            <a:extLst>
              <a:ext uri="{FF2B5EF4-FFF2-40B4-BE49-F238E27FC236}">
                <a16:creationId xmlns:a16="http://schemas.microsoft.com/office/drawing/2014/main" id="{F91C4038-28E4-E80D-F4CC-4B129D78951D}"/>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088054" y="5239765"/>
            <a:ext cx="360000" cy="360000"/>
          </a:xfrm>
          <a:prstGeom prst="rect">
            <a:avLst/>
          </a:prstGeom>
        </p:spPr>
      </p:pic>
      <p:sp>
        <p:nvSpPr>
          <p:cNvPr id="3" name="TextBox 2">
            <a:extLst>
              <a:ext uri="{FF2B5EF4-FFF2-40B4-BE49-F238E27FC236}">
                <a16:creationId xmlns:a16="http://schemas.microsoft.com/office/drawing/2014/main" id="{5ABC1F81-5D14-9151-D55E-9EECB545FB3D}"/>
              </a:ext>
            </a:extLst>
          </p:cNvPr>
          <p:cNvSpPr txBox="1"/>
          <p:nvPr/>
        </p:nvSpPr>
        <p:spPr>
          <a:xfrm>
            <a:off x="4424000" y="2401010"/>
            <a:ext cx="2467778" cy="261610"/>
          </a:xfrm>
          <a:prstGeom prst="rect">
            <a:avLst/>
          </a:prstGeom>
          <a:noFill/>
        </p:spPr>
        <p:txBody>
          <a:bodyPr wrap="square">
            <a:spAutoFit/>
          </a:bodyPr>
          <a:lstStyle/>
          <a:p>
            <a:r>
              <a:rPr lang="en-GB" sz="1100" b="1">
                <a:solidFill>
                  <a:schemeClr val="tx1"/>
                </a:solidFill>
                <a:latin typeface="Arial" panose="020B0604020202020204" pitchFamily="34" charset="0"/>
                <a:cs typeface="Arial" panose="020B0604020202020204" pitchFamily="34" charset="0"/>
              </a:rPr>
              <a:t>Model of Care:</a:t>
            </a:r>
            <a:endParaRPr lang="en-GB" sz="1100" b="1">
              <a:solidFill>
                <a:schemeClr val="tx1"/>
              </a:solidFill>
            </a:endParaRPr>
          </a:p>
        </p:txBody>
      </p:sp>
      <p:pic>
        <p:nvPicPr>
          <p:cNvPr id="29" name="Picture 28">
            <a:extLst>
              <a:ext uri="{FF2B5EF4-FFF2-40B4-BE49-F238E27FC236}">
                <a16:creationId xmlns:a16="http://schemas.microsoft.com/office/drawing/2014/main" id="{F26B6188-EBBA-7A3A-7FAA-CFCD887FA3B8}"/>
              </a:ext>
            </a:extLst>
          </p:cNvPr>
          <p:cNvPicPr>
            <a:picLocks noChangeAspect="1"/>
          </p:cNvPicPr>
          <p:nvPr/>
        </p:nvPicPr>
        <p:blipFill rotWithShape="1">
          <a:blip r:embed="rId27"/>
          <a:srcRect l="6731" b="2725"/>
          <a:stretch/>
        </p:blipFill>
        <p:spPr>
          <a:xfrm>
            <a:off x="733127" y="2862757"/>
            <a:ext cx="2590588" cy="3088428"/>
          </a:xfrm>
          <a:prstGeom prst="rect">
            <a:avLst/>
          </a:prstGeom>
        </p:spPr>
      </p:pic>
    </p:spTree>
    <p:extLst>
      <p:ext uri="{BB962C8B-B14F-4D97-AF65-F5344CB8AC3E}">
        <p14:creationId xmlns:p14="http://schemas.microsoft.com/office/powerpoint/2010/main" val="1301794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BBEE6-5E89-40E2-9532-776B1962F94C}"/>
              </a:ext>
            </a:extLst>
          </p:cNvPr>
          <p:cNvSpPr>
            <a:spLocks noGrp="1"/>
          </p:cNvSpPr>
          <p:nvPr>
            <p:ph type="title"/>
          </p:nvPr>
        </p:nvSpPr>
        <p:spPr>
          <a:xfrm>
            <a:off x="657128" y="700809"/>
            <a:ext cx="10876233" cy="774700"/>
          </a:xfrm>
        </p:spPr>
        <p:txBody>
          <a:bodyPr>
            <a:normAutofit/>
          </a:bodyPr>
          <a:lstStyle/>
          <a:p>
            <a:r>
              <a:rPr lang="en-GB" sz="2300">
                <a:latin typeface="Arial"/>
                <a:cs typeface="Arial"/>
              </a:rPr>
              <a:t>Summary of findings on Processes</a:t>
            </a:r>
          </a:p>
        </p:txBody>
      </p:sp>
      <p:sp>
        <p:nvSpPr>
          <p:cNvPr id="5" name="Content Placeholder 4">
            <a:extLst>
              <a:ext uri="{FF2B5EF4-FFF2-40B4-BE49-F238E27FC236}">
                <a16:creationId xmlns:a16="http://schemas.microsoft.com/office/drawing/2014/main" id="{43D7610D-2306-3368-95A7-6C7834BC2055}"/>
              </a:ext>
            </a:extLst>
          </p:cNvPr>
          <p:cNvSpPr>
            <a:spLocks noGrp="1"/>
          </p:cNvSpPr>
          <p:nvPr>
            <p:ph idx="1"/>
          </p:nvPr>
        </p:nvSpPr>
        <p:spPr>
          <a:xfrm>
            <a:off x="685424" y="1557338"/>
            <a:ext cx="10876233" cy="369332"/>
          </a:xfrm>
        </p:spPr>
        <p:txBody>
          <a:bodyPr>
            <a:spAutoFit/>
          </a:bodyPr>
          <a:lstStyle/>
          <a:p>
            <a:pPr algn="l" rtl="0"/>
            <a:r>
              <a:rPr kumimoji="0" lang="en-GB"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 this section, we describe the front, middle, and back-office processes already in place to support Primary Care access in BOB, and ways in which those processes may need to evolve to support new ways of working:</a:t>
            </a:r>
            <a:endParaRPr lang="en-GB"/>
          </a:p>
        </p:txBody>
      </p:sp>
      <p:sp>
        <p:nvSpPr>
          <p:cNvPr id="12" name="Rectangle 11">
            <a:extLst>
              <a:ext uri="{FF2B5EF4-FFF2-40B4-BE49-F238E27FC236}">
                <a16:creationId xmlns:a16="http://schemas.microsoft.com/office/drawing/2014/main" id="{3F8A5863-1836-730F-3C68-9549CEA7811A}"/>
              </a:ext>
            </a:extLst>
          </p:cNvPr>
          <p:cNvSpPr/>
          <p:nvPr/>
        </p:nvSpPr>
        <p:spPr>
          <a:xfrm>
            <a:off x="657883" y="2358281"/>
            <a:ext cx="10876233" cy="129332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285750">
              <a:spcBef>
                <a:spcPts val="600"/>
              </a:spcBef>
              <a:spcAft>
                <a:spcPts val="600"/>
              </a:spcAft>
              <a:buClr>
                <a:schemeClr val="tx2"/>
              </a:buClr>
              <a:buFont typeface="Arial" panose="020B0604020202020204" pitchFamily="34" charset="0"/>
              <a:buChar char="•"/>
              <a:defRPr/>
            </a:pPr>
            <a:r>
              <a:rPr lang="en-US" sz="1400">
                <a:solidFill>
                  <a:schemeClr val="tx1"/>
                </a:solidFill>
              </a:rPr>
              <a:t>There is variation between practices in their approach to front, middle and back-office functions and much activity is not patient-facing.</a:t>
            </a:r>
            <a:endParaRPr lang="en-US" sz="1400">
              <a:solidFill>
                <a:schemeClr val="tx1"/>
              </a:solidFill>
              <a:cs typeface="Arial"/>
            </a:endParaRPr>
          </a:p>
          <a:p>
            <a:pPr marL="285750" lvl="0" indent="-285750">
              <a:spcBef>
                <a:spcPts val="600"/>
              </a:spcBef>
              <a:spcAft>
                <a:spcPts val="600"/>
              </a:spcAft>
              <a:buClr>
                <a:schemeClr val="tx2"/>
              </a:buClr>
              <a:buFont typeface="Arial" panose="020B0604020202020204" pitchFamily="34" charset="0"/>
              <a:buChar char="•"/>
              <a:defRPr/>
            </a:pPr>
            <a:r>
              <a:rPr lang="en-US" sz="1400" err="1">
                <a:solidFill>
                  <a:schemeClr val="tx1"/>
                </a:solidFill>
              </a:rPr>
              <a:t>Standardisation</a:t>
            </a:r>
            <a:r>
              <a:rPr lang="en-US" sz="1400">
                <a:solidFill>
                  <a:schemeClr val="tx1"/>
                </a:solidFill>
              </a:rPr>
              <a:t> of front, middle and back-office functions in General Practice can facilitate at-scale integrated working.</a:t>
            </a:r>
          </a:p>
        </p:txBody>
      </p:sp>
      <p:grpSp>
        <p:nvGrpSpPr>
          <p:cNvPr id="14" name="Group 13">
            <a:extLst>
              <a:ext uri="{FF2B5EF4-FFF2-40B4-BE49-F238E27FC236}">
                <a16:creationId xmlns:a16="http://schemas.microsoft.com/office/drawing/2014/main" id="{E2F1F5D8-079C-6424-8E18-9160A6A56E32}"/>
              </a:ext>
            </a:extLst>
          </p:cNvPr>
          <p:cNvGrpSpPr/>
          <p:nvPr/>
        </p:nvGrpSpPr>
        <p:grpSpPr>
          <a:xfrm>
            <a:off x="11082884" y="3320424"/>
            <a:ext cx="665725" cy="648170"/>
            <a:chOff x="9622406" y="4451876"/>
            <a:chExt cx="665725" cy="648170"/>
          </a:xfrm>
        </p:grpSpPr>
        <p:sp>
          <p:nvSpPr>
            <p:cNvPr id="17" name="Oval 16">
              <a:extLst>
                <a:ext uri="{FF2B5EF4-FFF2-40B4-BE49-F238E27FC236}">
                  <a16:creationId xmlns:a16="http://schemas.microsoft.com/office/drawing/2014/main" id="{C28317CF-319E-79D6-5C22-F3F68A00091E}"/>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Research with solid fill">
              <a:extLst>
                <a:ext uri="{FF2B5EF4-FFF2-40B4-BE49-F238E27FC236}">
                  <a16:creationId xmlns:a16="http://schemas.microsoft.com/office/drawing/2014/main" id="{7B27966F-869E-A138-C200-143EF6B188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553" y="4499876"/>
              <a:ext cx="552578" cy="552578"/>
            </a:xfrm>
            <a:prstGeom prst="rect">
              <a:avLst/>
            </a:prstGeom>
          </p:spPr>
        </p:pic>
      </p:grpSp>
      <p:sp>
        <p:nvSpPr>
          <p:cNvPr id="3" name="Rectangle: Top Corners Rounded 2">
            <a:extLst>
              <a:ext uri="{FF2B5EF4-FFF2-40B4-BE49-F238E27FC236}">
                <a16:creationId xmlns:a16="http://schemas.microsoft.com/office/drawing/2014/main" id="{9FC83458-6CA1-4159-FFF5-622C3F4C68A2}"/>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 name="TextBox 7">
            <a:extLst>
              <a:ext uri="{FF2B5EF4-FFF2-40B4-BE49-F238E27FC236}">
                <a16:creationId xmlns:a16="http://schemas.microsoft.com/office/drawing/2014/main" id="{D9CD8916-D92A-038B-8F50-8A8ECFC7F3D9}"/>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6" name="Rectangle: Top Corners Rounded 15">
            <a:extLst>
              <a:ext uri="{FF2B5EF4-FFF2-40B4-BE49-F238E27FC236}">
                <a16:creationId xmlns:a16="http://schemas.microsoft.com/office/drawing/2014/main" id="{14ED370C-DFD3-A2C3-75C6-EDDE0DDF1638}"/>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C510CA3D-8B85-2CCC-AB6D-95ACFE987506}"/>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E7A3B55B-F50B-C2DF-8C5C-C934EFDFF3B0}"/>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F54B5FD2-7D0C-E060-7767-89B2DBDBEAF7}"/>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5" name="Rectangle: Top Corners Rounded 34">
            <a:extLst>
              <a:ext uri="{FF2B5EF4-FFF2-40B4-BE49-F238E27FC236}">
                <a16:creationId xmlns:a16="http://schemas.microsoft.com/office/drawing/2014/main" id="{1C58B65F-BA26-802D-1D34-606B3C38B013}"/>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7" name="Rectangle: Top Corners Rounded 36">
            <a:extLst>
              <a:ext uri="{FF2B5EF4-FFF2-40B4-BE49-F238E27FC236}">
                <a16:creationId xmlns:a16="http://schemas.microsoft.com/office/drawing/2014/main" id="{2F31256F-EC3C-656F-2018-11BCC842C375}"/>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Rectangle: Top Corners Rounded 38">
            <a:extLst>
              <a:ext uri="{FF2B5EF4-FFF2-40B4-BE49-F238E27FC236}">
                <a16:creationId xmlns:a16="http://schemas.microsoft.com/office/drawing/2014/main" id="{C5DEC958-43A1-DC3D-4880-C36BA632498A}"/>
              </a:ext>
            </a:extLst>
          </p:cNvPr>
          <p:cNvSpPr/>
          <p:nvPr/>
        </p:nvSpPr>
        <p:spPr>
          <a:xfrm rot="10800000">
            <a:off x="4429816"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1" name="TextBox 40">
            <a:extLst>
              <a:ext uri="{FF2B5EF4-FFF2-40B4-BE49-F238E27FC236}">
                <a16:creationId xmlns:a16="http://schemas.microsoft.com/office/drawing/2014/main" id="{9E8AA77C-E183-7C95-772E-BAC482CCC4D3}"/>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3" name="TextBox 42">
            <a:extLst>
              <a:ext uri="{FF2B5EF4-FFF2-40B4-BE49-F238E27FC236}">
                <a16:creationId xmlns:a16="http://schemas.microsoft.com/office/drawing/2014/main" id="{AD20116C-FD7F-5539-7490-2567E7CC4BFB}"/>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5" name="TextBox 44">
            <a:extLst>
              <a:ext uri="{FF2B5EF4-FFF2-40B4-BE49-F238E27FC236}">
                <a16:creationId xmlns:a16="http://schemas.microsoft.com/office/drawing/2014/main" id="{1E058461-48BB-2CCA-895C-A3FE45FA8C98}"/>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7" name="Rectangle: Top Corners Rounded 46">
            <a:extLst>
              <a:ext uri="{FF2B5EF4-FFF2-40B4-BE49-F238E27FC236}">
                <a16:creationId xmlns:a16="http://schemas.microsoft.com/office/drawing/2014/main" id="{FD665CF3-0794-696D-ABE2-EC610AD7616B}"/>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99382E96-DB37-FE5D-6430-1D754357EEB2}"/>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406145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BBEE6-5E89-40E2-9532-776B1962F94C}"/>
              </a:ext>
            </a:extLst>
          </p:cNvPr>
          <p:cNvSpPr>
            <a:spLocks noGrp="1"/>
          </p:cNvSpPr>
          <p:nvPr>
            <p:ph type="title"/>
          </p:nvPr>
        </p:nvSpPr>
        <p:spPr>
          <a:solidFill>
            <a:schemeClr val="bg1"/>
          </a:solidFill>
        </p:spPr>
        <p:txBody>
          <a:bodyPr>
            <a:normAutofit fontScale="90000"/>
          </a:bodyPr>
          <a:lstStyle/>
          <a:p>
            <a:r>
              <a:rPr lang="en-GB" sz="2600">
                <a:latin typeface="Arial"/>
                <a:cs typeface="Arial"/>
              </a:rPr>
              <a:t>There is variation between practices in their approach to front, middle and back-office functions and much activity is not patient-facing </a:t>
            </a:r>
            <a:endParaRPr lang="en-GB" sz="2600"/>
          </a:p>
        </p:txBody>
      </p:sp>
      <p:sp>
        <p:nvSpPr>
          <p:cNvPr id="10" name="Rectangle 9">
            <a:extLst>
              <a:ext uri="{FF2B5EF4-FFF2-40B4-BE49-F238E27FC236}">
                <a16:creationId xmlns:a16="http://schemas.microsoft.com/office/drawing/2014/main" id="{FDA9B737-78CD-D29F-0D0D-C3A92B4490E3}"/>
              </a:ext>
            </a:extLst>
          </p:cNvPr>
          <p:cNvSpPr/>
          <p:nvPr/>
        </p:nvSpPr>
        <p:spPr>
          <a:xfrm>
            <a:off x="657882" y="2042972"/>
            <a:ext cx="8217701" cy="1755134"/>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endParaRPr lang="en-GB" sz="1000">
              <a:solidFill>
                <a:schemeClr val="tx1"/>
              </a:solidFill>
              <a:highlight>
                <a:srgbClr val="FFFF00"/>
              </a:highlight>
            </a:endParaRPr>
          </a:p>
        </p:txBody>
      </p:sp>
      <p:sp>
        <p:nvSpPr>
          <p:cNvPr id="2" name="TextBox 1">
            <a:extLst>
              <a:ext uri="{FF2B5EF4-FFF2-40B4-BE49-F238E27FC236}">
                <a16:creationId xmlns:a16="http://schemas.microsoft.com/office/drawing/2014/main" id="{2F453327-8371-43B9-FFAA-C0012847B5C7}"/>
              </a:ext>
            </a:extLst>
          </p:cNvPr>
          <p:cNvSpPr txBox="1"/>
          <p:nvPr/>
        </p:nvSpPr>
        <p:spPr>
          <a:xfrm>
            <a:off x="893203" y="1857090"/>
            <a:ext cx="1829979" cy="261610"/>
          </a:xfrm>
          <a:prstGeom prst="rect">
            <a:avLst/>
          </a:prstGeom>
          <a:solidFill>
            <a:schemeClr val="bg1"/>
          </a:solidFill>
        </p:spPr>
        <p:txBody>
          <a:bodyPr wrap="square" rtlCol="0">
            <a:spAutoFit/>
          </a:bodyPr>
          <a:lstStyle/>
          <a:p>
            <a:pPr>
              <a:spcBef>
                <a:spcPts val="600"/>
              </a:spcBef>
              <a:defRPr/>
            </a:pPr>
            <a:r>
              <a:rPr lang="en-GB" sz="1100" b="1">
                <a:solidFill>
                  <a:prstClr val="black"/>
                </a:solidFill>
                <a:latin typeface="Arial"/>
                <a:ea typeface="+mn-ea"/>
                <a:cs typeface="+mn-cs"/>
              </a:rPr>
              <a:t>Front Office processes</a:t>
            </a:r>
            <a:endParaRPr lang="en-GB" sz="1100" b="1"/>
          </a:p>
        </p:txBody>
      </p:sp>
      <p:sp>
        <p:nvSpPr>
          <p:cNvPr id="5" name="TextBox 4">
            <a:extLst>
              <a:ext uri="{FF2B5EF4-FFF2-40B4-BE49-F238E27FC236}">
                <a16:creationId xmlns:a16="http://schemas.microsoft.com/office/drawing/2014/main" id="{34D6C4B8-334E-736D-4BDB-DA216D4DF077}"/>
              </a:ext>
            </a:extLst>
          </p:cNvPr>
          <p:cNvSpPr txBox="1"/>
          <p:nvPr/>
        </p:nvSpPr>
        <p:spPr>
          <a:xfrm>
            <a:off x="743624" y="2211289"/>
            <a:ext cx="8046815" cy="1461939"/>
          </a:xfrm>
          <a:prstGeom prst="rect">
            <a:avLst/>
          </a:prstGeom>
          <a:noFill/>
        </p:spPr>
        <p:txBody>
          <a:bodyPr wrap="square" lIns="0" tIns="0" rIns="0" bIns="0" rtlCol="0" anchor="t">
            <a:spAutoFit/>
          </a:bodyPr>
          <a:lstStyle/>
          <a:p>
            <a:pPr marL="228600" indent="-228600" algn="l" rtl="0">
              <a:spcAft>
                <a:spcPts val="600"/>
              </a:spcAft>
              <a:buFont typeface="+mj-lt"/>
              <a:buAutoNum type="arabicPeriod"/>
            </a:pPr>
            <a:r>
              <a:rPr lang="en-GB" sz="1000" b="1" kern="1200">
                <a:solidFill>
                  <a:prstClr val="black"/>
                </a:solidFill>
                <a:latin typeface="Arial"/>
                <a:ea typeface="+mn-ea"/>
                <a:cs typeface="Arial"/>
              </a:rPr>
              <a:t>Standard Operating Procedures: </a:t>
            </a:r>
            <a:r>
              <a:rPr lang="en-GB" sz="1000" kern="1200">
                <a:solidFill>
                  <a:prstClr val="black"/>
                </a:solidFill>
                <a:latin typeface="Arial"/>
                <a:ea typeface="+mn-ea"/>
                <a:cs typeface="Arial"/>
              </a:rPr>
              <a:t>Although practices increasingly work together – either as part of Primary Care Networks or part of larger federations or alliances – there is variation in their approach to front-line processes. An example of this the approach to triage and navigation where the data indicate that some practices are more inclined to give face to face appointments than others. Providing an at-scale triage and navigation function will require alignment between practices on their approach, codified in a shared Standard Operating Procedure. </a:t>
            </a:r>
            <a:endParaRPr lang="en-GB" sz="1000" kern="1200">
              <a:solidFill>
                <a:prstClr val="black"/>
              </a:solidFill>
              <a:latin typeface="Arial" panose="020B0604020202020204" pitchFamily="34" charset="0"/>
              <a:ea typeface="+mn-ea"/>
              <a:cs typeface="Arial" panose="020B0604020202020204" pitchFamily="34" charset="0"/>
            </a:endParaRPr>
          </a:p>
          <a:p>
            <a:pPr marL="228600" indent="-228600" algn="l" rtl="0">
              <a:spcAft>
                <a:spcPts val="600"/>
              </a:spcAft>
              <a:buFont typeface="+mj-lt"/>
              <a:buAutoNum type="arabicPeriod"/>
            </a:pPr>
            <a:r>
              <a:rPr kumimoji="0" lang="en-GB" sz="1000" b="1" i="0" u="none" strike="noStrike" kern="1200" cap="none" spc="0" normalizeH="0" baseline="0" noProof="0">
                <a:ln>
                  <a:noFill/>
                </a:ln>
                <a:solidFill>
                  <a:prstClr val="black"/>
                </a:solidFill>
                <a:effectLst/>
                <a:uLnTx/>
                <a:uFillTx/>
                <a:latin typeface="Arial"/>
                <a:ea typeface="+mn-ea"/>
                <a:cs typeface="Arial"/>
              </a:rPr>
              <a:t>Standardised Clinical Pathways</a:t>
            </a:r>
            <a:r>
              <a:rPr lang="en-GB" sz="1000" b="1" kern="1200">
                <a:solidFill>
                  <a:prstClr val="black"/>
                </a:solidFill>
                <a:latin typeface="Arial"/>
                <a:ea typeface="+mn-ea"/>
                <a:cs typeface="Arial"/>
              </a:rPr>
              <a:t>: </a:t>
            </a:r>
            <a:r>
              <a:rPr lang="en-GB" sz="1000" kern="1200">
                <a:solidFill>
                  <a:prstClr val="black"/>
                </a:solidFill>
                <a:latin typeface="Arial"/>
                <a:ea typeface="+mn-ea"/>
                <a:cs typeface="Arial"/>
              </a:rPr>
              <a:t>Shared clinical pathways facilitate collaborative working between General Practice and other clinical providers including acute, mental health and community services. These will become increasingly important as BOB works towards developing Integrated Neighbourhood Teams. Some shared clinical pathways exist through the work of the Long Term Conditions Team and this approach could be scaled.</a:t>
            </a:r>
            <a:endParaRPr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BE68DF57-1FD9-F8AF-76BF-FD2DEF6DA0EE}"/>
              </a:ext>
            </a:extLst>
          </p:cNvPr>
          <p:cNvSpPr/>
          <p:nvPr/>
        </p:nvSpPr>
        <p:spPr>
          <a:xfrm>
            <a:off x="670738" y="3972067"/>
            <a:ext cx="8217701" cy="960730"/>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endParaRPr lang="en-GB" sz="1000">
              <a:solidFill>
                <a:schemeClr val="tx1"/>
              </a:solidFill>
              <a:highlight>
                <a:srgbClr val="FFFF00"/>
              </a:highlight>
            </a:endParaRPr>
          </a:p>
        </p:txBody>
      </p:sp>
      <p:sp>
        <p:nvSpPr>
          <p:cNvPr id="8" name="TextBox 7">
            <a:extLst>
              <a:ext uri="{FF2B5EF4-FFF2-40B4-BE49-F238E27FC236}">
                <a16:creationId xmlns:a16="http://schemas.microsoft.com/office/drawing/2014/main" id="{2838F5BD-0CE0-4249-4815-8BFD2FD7B18F}"/>
              </a:ext>
            </a:extLst>
          </p:cNvPr>
          <p:cNvSpPr txBox="1"/>
          <p:nvPr/>
        </p:nvSpPr>
        <p:spPr>
          <a:xfrm>
            <a:off x="893203" y="3846669"/>
            <a:ext cx="1829978" cy="261610"/>
          </a:xfrm>
          <a:prstGeom prst="rect">
            <a:avLst/>
          </a:prstGeom>
          <a:solidFill>
            <a:schemeClr val="bg1"/>
          </a:solidFill>
        </p:spPr>
        <p:txBody>
          <a:bodyPr wrap="square" rtlCol="0">
            <a:spAutoFit/>
          </a:bodyPr>
          <a:lstStyle/>
          <a:p>
            <a:pPr>
              <a:spcBef>
                <a:spcPts val="600"/>
              </a:spcBef>
              <a:defRPr/>
            </a:pPr>
            <a:r>
              <a:rPr lang="en-GB" sz="1100" b="1">
                <a:solidFill>
                  <a:prstClr val="black"/>
                </a:solidFill>
                <a:latin typeface="Arial"/>
                <a:ea typeface="+mn-ea"/>
                <a:cs typeface="+mn-cs"/>
              </a:rPr>
              <a:t>Middle Office processes</a:t>
            </a:r>
            <a:endParaRPr lang="en-GB" sz="1100" b="1"/>
          </a:p>
        </p:txBody>
      </p:sp>
      <p:sp>
        <p:nvSpPr>
          <p:cNvPr id="14" name="TextBox 13">
            <a:extLst>
              <a:ext uri="{FF2B5EF4-FFF2-40B4-BE49-F238E27FC236}">
                <a16:creationId xmlns:a16="http://schemas.microsoft.com/office/drawing/2014/main" id="{3A497A86-473A-F803-EC5C-95D992ABD7B6}"/>
              </a:ext>
            </a:extLst>
          </p:cNvPr>
          <p:cNvSpPr txBox="1"/>
          <p:nvPr/>
        </p:nvSpPr>
        <p:spPr>
          <a:xfrm>
            <a:off x="793401" y="4108279"/>
            <a:ext cx="7981157" cy="769441"/>
          </a:xfrm>
          <a:prstGeom prst="rect">
            <a:avLst/>
          </a:prstGeom>
          <a:noFill/>
        </p:spPr>
        <p:txBody>
          <a:bodyPr wrap="square" lIns="0" tIns="0" rIns="0" bIns="0" rtlCol="0" anchor="t">
            <a:spAutoFit/>
          </a:bodyPr>
          <a:lstStyle/>
          <a:p>
            <a:pPr algn="l" rtl="0"/>
            <a:r>
              <a:rPr kumimoji="0" lang="en-GB" sz="1000" b="0" i="0" u="none" strike="noStrike" kern="1200" cap="none" spc="0" normalizeH="0" baseline="0" noProof="0">
                <a:ln>
                  <a:noFill/>
                </a:ln>
                <a:solidFill>
                  <a:prstClr val="black"/>
                </a:solidFill>
                <a:effectLst/>
                <a:uLnTx/>
                <a:uFillTx/>
                <a:latin typeface="Arial"/>
                <a:ea typeface="+mn-ea"/>
                <a:cs typeface="Arial"/>
              </a:rPr>
              <a:t>Middle office functions are activities that drive quality, performance and transformation in general practice. These include workforce development, </a:t>
            </a:r>
            <a:r>
              <a:rPr lang="en-GB" sz="1000" kern="1200">
                <a:solidFill>
                  <a:prstClr val="black"/>
                </a:solidFill>
                <a:latin typeface="Arial"/>
                <a:ea typeface="+mn-ea"/>
                <a:cs typeface="Arial"/>
              </a:rPr>
              <a:t>continuous quality improvement</a:t>
            </a:r>
            <a:r>
              <a:rPr kumimoji="0" lang="en-GB" sz="1000" b="0" i="0" u="none" strike="noStrike" kern="1200" cap="none" spc="0" normalizeH="0" baseline="0" noProof="0">
                <a:ln>
                  <a:noFill/>
                </a:ln>
                <a:solidFill>
                  <a:prstClr val="black"/>
                </a:solidFill>
                <a:effectLst/>
                <a:uLnTx/>
                <a:uFillTx/>
                <a:latin typeface="Arial"/>
                <a:ea typeface="+mn-ea"/>
                <a:cs typeface="Arial"/>
              </a:rPr>
              <a:t>, and population health management. These activities happen outside of clinical sessions and require dedicated time. This is another area however, where an at-scale approach e.g. at a PCN, place or even system level, could be beneficial. Some of this work is happening at a PCN level where PHM data is fed back to them but at present many lack the capacity to act on that data or those insights.</a:t>
            </a:r>
            <a:r>
              <a:rPr lang="en-GB" sz="1000" kern="1200">
                <a:solidFill>
                  <a:prstClr val="black"/>
                </a:solidFill>
                <a:latin typeface="Arial"/>
                <a:ea typeface="+mn-ea"/>
                <a:cs typeface="Arial"/>
              </a:rPr>
              <a:t> </a:t>
            </a:r>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E85E2E66-AB54-D001-A4AC-DA62DBFCF84E}"/>
              </a:ext>
            </a:extLst>
          </p:cNvPr>
          <p:cNvSpPr/>
          <p:nvPr/>
        </p:nvSpPr>
        <p:spPr>
          <a:xfrm>
            <a:off x="670738" y="5175246"/>
            <a:ext cx="8212984" cy="960729"/>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endParaRPr lang="en-GB" sz="1000">
              <a:solidFill>
                <a:schemeClr val="tx1"/>
              </a:solidFill>
              <a:highlight>
                <a:srgbClr val="FFFF00"/>
              </a:highlight>
            </a:endParaRPr>
          </a:p>
        </p:txBody>
      </p:sp>
      <p:sp>
        <p:nvSpPr>
          <p:cNvPr id="17" name="TextBox 16">
            <a:extLst>
              <a:ext uri="{FF2B5EF4-FFF2-40B4-BE49-F238E27FC236}">
                <a16:creationId xmlns:a16="http://schemas.microsoft.com/office/drawing/2014/main" id="{5558183C-205A-5193-117E-67CE95ECA0B1}"/>
              </a:ext>
            </a:extLst>
          </p:cNvPr>
          <p:cNvSpPr txBox="1"/>
          <p:nvPr/>
        </p:nvSpPr>
        <p:spPr>
          <a:xfrm>
            <a:off x="827534" y="5014803"/>
            <a:ext cx="1895647" cy="261610"/>
          </a:xfrm>
          <a:prstGeom prst="rect">
            <a:avLst/>
          </a:prstGeom>
          <a:solidFill>
            <a:schemeClr val="bg1"/>
          </a:solidFill>
        </p:spPr>
        <p:txBody>
          <a:bodyPr wrap="square" rtlCol="0">
            <a:spAutoFit/>
          </a:bodyPr>
          <a:lstStyle/>
          <a:p>
            <a:pPr>
              <a:spcBef>
                <a:spcPts val="600"/>
              </a:spcBef>
              <a:defRPr/>
            </a:pPr>
            <a:r>
              <a:rPr lang="en-GB" sz="1100" b="1">
                <a:solidFill>
                  <a:prstClr val="black"/>
                </a:solidFill>
                <a:latin typeface="Arial"/>
                <a:ea typeface="+mn-ea"/>
                <a:cs typeface="+mn-cs"/>
              </a:rPr>
              <a:t>Back Office processes</a:t>
            </a:r>
            <a:endParaRPr lang="en-GB" sz="1100" b="1"/>
          </a:p>
        </p:txBody>
      </p:sp>
      <p:sp>
        <p:nvSpPr>
          <p:cNvPr id="19" name="TextBox 18">
            <a:extLst>
              <a:ext uri="{FF2B5EF4-FFF2-40B4-BE49-F238E27FC236}">
                <a16:creationId xmlns:a16="http://schemas.microsoft.com/office/drawing/2014/main" id="{BC61CB93-946E-5187-E04D-B64D06FCE862}"/>
              </a:ext>
            </a:extLst>
          </p:cNvPr>
          <p:cNvSpPr txBox="1"/>
          <p:nvPr/>
        </p:nvSpPr>
        <p:spPr>
          <a:xfrm>
            <a:off x="743624" y="5349464"/>
            <a:ext cx="8037636" cy="615553"/>
          </a:xfrm>
          <a:prstGeom prst="rect">
            <a:avLst/>
          </a:prstGeom>
          <a:noFill/>
        </p:spPr>
        <p:txBody>
          <a:bodyPr wrap="square" lIns="0" tIns="0" rIns="0" bIns="0" rtlCol="0" anchor="t">
            <a:spAutoFit/>
          </a:bodyPr>
          <a:lstStyle/>
          <a:p>
            <a:pPr algn="l" rtl="0"/>
            <a:r>
              <a:rPr kumimoji="0" lang="en-GB" sz="1000" b="0" i="0" u="none" strike="noStrike" kern="1200" cap="none" spc="0" normalizeH="0" baseline="0" noProof="0">
                <a:ln>
                  <a:noFill/>
                </a:ln>
                <a:solidFill>
                  <a:prstClr val="black"/>
                </a:solidFill>
                <a:effectLst/>
                <a:uLnTx/>
                <a:uFillTx/>
                <a:latin typeface="Arial"/>
                <a:ea typeface="+mn-ea"/>
                <a:cs typeface="Arial"/>
              </a:rPr>
              <a:t>Back office functions include activities such finance, payroll, human resources, administration and procurement, and</a:t>
            </a:r>
            <a:r>
              <a:rPr lang="en-GB" sz="1000" kern="1200">
                <a:solidFill>
                  <a:prstClr val="black"/>
                </a:solidFill>
                <a:latin typeface="Arial"/>
                <a:ea typeface="+mn-ea"/>
                <a:cs typeface="Arial"/>
              </a:rPr>
              <a:t> are </a:t>
            </a:r>
            <a:r>
              <a:rPr kumimoji="0" lang="en-GB" sz="1000" b="0" i="0" u="none" strike="noStrike" kern="1200" cap="none" spc="0" normalizeH="0" baseline="0" noProof="0">
                <a:ln>
                  <a:noFill/>
                </a:ln>
                <a:solidFill>
                  <a:prstClr val="black"/>
                </a:solidFill>
                <a:effectLst/>
                <a:uLnTx/>
                <a:uFillTx/>
                <a:latin typeface="Arial"/>
                <a:ea typeface="+mn-ea"/>
                <a:cs typeface="Arial"/>
              </a:rPr>
              <a:t>repeated in practices across BOB. </a:t>
            </a:r>
            <a:r>
              <a:rPr lang="en-GB" sz="1000" kern="1200">
                <a:solidFill>
                  <a:prstClr val="black"/>
                </a:solidFill>
                <a:latin typeface="Arial"/>
                <a:ea typeface="+mn-ea"/>
                <a:cs typeface="Arial"/>
              </a:rPr>
              <a:t>In global good practice, there is a trend towards consolidation of back-office functions often at a PCN level (e.g. in Australia) or at a federation level between practices (e.g. Modality Group in the UK). This is something practices could consider as they progress to more at-scale working or something the ICB could offer to do at scale e.g. procurement of new software for all practices.</a:t>
            </a:r>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A46F3402-EAD0-89F9-1A78-9AECC989FCE9}"/>
              </a:ext>
            </a:extLst>
          </p:cNvPr>
          <p:cNvSpPr/>
          <p:nvPr/>
        </p:nvSpPr>
        <p:spPr>
          <a:xfrm>
            <a:off x="8962845" y="2042971"/>
            <a:ext cx="2587744" cy="4093004"/>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endParaRPr lang="en-GB" sz="1000">
              <a:solidFill>
                <a:schemeClr val="tx1"/>
              </a:solidFill>
              <a:highlight>
                <a:srgbClr val="FFFF00"/>
              </a:highlight>
            </a:endParaRPr>
          </a:p>
        </p:txBody>
      </p:sp>
      <p:pic>
        <p:nvPicPr>
          <p:cNvPr id="27" name="Picture 26">
            <a:extLst>
              <a:ext uri="{FF2B5EF4-FFF2-40B4-BE49-F238E27FC236}">
                <a16:creationId xmlns:a16="http://schemas.microsoft.com/office/drawing/2014/main" id="{E73BCDF1-6EAB-9387-6B8E-B709F41B2896}"/>
              </a:ext>
            </a:extLst>
          </p:cNvPr>
          <p:cNvPicPr>
            <a:picLocks noChangeAspect="1"/>
          </p:cNvPicPr>
          <p:nvPr/>
        </p:nvPicPr>
        <p:blipFill>
          <a:blip r:embed="rId2"/>
          <a:stretch>
            <a:fillRect/>
          </a:stretch>
        </p:blipFill>
        <p:spPr>
          <a:xfrm>
            <a:off x="9135514" y="2142495"/>
            <a:ext cx="2163283" cy="3642038"/>
          </a:xfrm>
          <a:prstGeom prst="rect">
            <a:avLst/>
          </a:prstGeom>
        </p:spPr>
      </p:pic>
      <p:sp>
        <p:nvSpPr>
          <p:cNvPr id="31" name="TextBox 30">
            <a:extLst>
              <a:ext uri="{FF2B5EF4-FFF2-40B4-BE49-F238E27FC236}">
                <a16:creationId xmlns:a16="http://schemas.microsoft.com/office/drawing/2014/main" id="{23B80B55-4033-B334-6B0D-34945964E6E2}"/>
              </a:ext>
            </a:extLst>
          </p:cNvPr>
          <p:cNvSpPr txBox="1"/>
          <p:nvPr/>
        </p:nvSpPr>
        <p:spPr>
          <a:xfrm>
            <a:off x="657883" y="1475053"/>
            <a:ext cx="10876233" cy="307777"/>
          </a:xfrm>
          <a:prstGeom prst="rect">
            <a:avLst/>
          </a:prstGeom>
          <a:noFill/>
        </p:spPr>
        <p:txBody>
          <a:bodyPr wrap="square" lIns="0" tIns="0" rIns="0" bIns="0" rtlCol="0" anchor="t">
            <a:spAutoFit/>
          </a:bodyPr>
          <a:lstStyle/>
          <a:p>
            <a:pPr algn="l" rtl="0"/>
            <a:r>
              <a:rPr kumimoji="0" lang="en-GB" sz="1000" b="0" i="0" u="none" strike="noStrike" kern="1200" cap="none" spc="0" normalizeH="0" baseline="0" noProof="0">
                <a:ln>
                  <a:noFill/>
                </a:ln>
                <a:solidFill>
                  <a:prstClr val="black"/>
                </a:solidFill>
                <a:effectLst/>
                <a:uLnTx/>
                <a:uFillTx/>
                <a:latin typeface="Arial"/>
                <a:ea typeface="+mn-ea"/>
                <a:cs typeface="Arial"/>
              </a:rPr>
              <a:t>GPs describe how a significant proportion of their daily activities is unseen. </a:t>
            </a:r>
            <a:r>
              <a:rPr lang="en-GB" sz="1000" kern="1200">
                <a:solidFill>
                  <a:prstClr val="black"/>
                </a:solidFill>
                <a:latin typeface="Arial"/>
                <a:ea typeface="+mn-ea"/>
                <a:cs typeface="Arial"/>
              </a:rPr>
              <a:t>Streamlining </a:t>
            </a:r>
            <a:r>
              <a:rPr kumimoji="0" lang="en-GB" sz="1000" b="0" i="0" u="none" strike="noStrike" kern="1200" cap="none" spc="0" normalizeH="0" baseline="0" noProof="0">
                <a:ln>
                  <a:noFill/>
                </a:ln>
                <a:solidFill>
                  <a:prstClr val="black"/>
                </a:solidFill>
                <a:effectLst/>
                <a:uLnTx/>
                <a:uFillTx/>
                <a:latin typeface="Arial"/>
                <a:ea typeface="+mn-ea"/>
                <a:cs typeface="Arial"/>
              </a:rPr>
              <a:t>back, middle and front office processes could release capacity for higher value clinical work. </a:t>
            </a:r>
            <a:r>
              <a:rPr lang="en-GB" sz="1000" kern="1200">
                <a:solidFill>
                  <a:prstClr val="black"/>
                </a:solidFill>
                <a:latin typeface="Arial"/>
                <a:ea typeface="+mn-ea"/>
                <a:cs typeface="Arial"/>
              </a:rPr>
              <a:t>Oxfordshire is working with Secondary Care on interface issues and how they could work more efficiently together.   </a:t>
            </a:r>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Top Corners Rounded 11">
            <a:extLst>
              <a:ext uri="{FF2B5EF4-FFF2-40B4-BE49-F238E27FC236}">
                <a16:creationId xmlns:a16="http://schemas.microsoft.com/office/drawing/2014/main" id="{B0B5188D-2428-F4CB-3348-DF425F77D588}"/>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5" name="TextBox 24">
            <a:extLst>
              <a:ext uri="{FF2B5EF4-FFF2-40B4-BE49-F238E27FC236}">
                <a16:creationId xmlns:a16="http://schemas.microsoft.com/office/drawing/2014/main" id="{E5BCAB71-0456-B8FD-A298-CE93CB7E4E93}"/>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33" name="Rectangle: Top Corners Rounded 32">
            <a:extLst>
              <a:ext uri="{FF2B5EF4-FFF2-40B4-BE49-F238E27FC236}">
                <a16:creationId xmlns:a16="http://schemas.microsoft.com/office/drawing/2014/main" id="{BCF0D9E8-E4CB-D894-5F65-15571D200CE3}"/>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6" name="Rectangle: Top Corners Rounded 35">
            <a:extLst>
              <a:ext uri="{FF2B5EF4-FFF2-40B4-BE49-F238E27FC236}">
                <a16:creationId xmlns:a16="http://schemas.microsoft.com/office/drawing/2014/main" id="{F23BB314-3C53-43F7-2E5F-217EF728E59A}"/>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8" name="TextBox 37">
            <a:extLst>
              <a:ext uri="{FF2B5EF4-FFF2-40B4-BE49-F238E27FC236}">
                <a16:creationId xmlns:a16="http://schemas.microsoft.com/office/drawing/2014/main" id="{08CC5B25-DB20-785F-B84D-2610A5276D0E}"/>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40" name="TextBox 39">
            <a:extLst>
              <a:ext uri="{FF2B5EF4-FFF2-40B4-BE49-F238E27FC236}">
                <a16:creationId xmlns:a16="http://schemas.microsoft.com/office/drawing/2014/main" id="{F372F3B9-5EF1-2E0D-D672-2A1B180F0462}"/>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42" name="Rectangle: Top Corners Rounded 41">
            <a:extLst>
              <a:ext uri="{FF2B5EF4-FFF2-40B4-BE49-F238E27FC236}">
                <a16:creationId xmlns:a16="http://schemas.microsoft.com/office/drawing/2014/main" id="{EC1035C9-40B9-A19E-E462-FF9D92951DB4}"/>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4" name="Rectangle: Top Corners Rounded 43">
            <a:extLst>
              <a:ext uri="{FF2B5EF4-FFF2-40B4-BE49-F238E27FC236}">
                <a16:creationId xmlns:a16="http://schemas.microsoft.com/office/drawing/2014/main" id="{CD988631-166E-BF9E-8B0B-29BB9CF05658}"/>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6" name="Rectangle: Top Corners Rounded 45">
            <a:extLst>
              <a:ext uri="{FF2B5EF4-FFF2-40B4-BE49-F238E27FC236}">
                <a16:creationId xmlns:a16="http://schemas.microsoft.com/office/drawing/2014/main" id="{54499A9E-1347-AEAA-F4FB-6896B48AADE4}"/>
              </a:ext>
            </a:extLst>
          </p:cNvPr>
          <p:cNvSpPr/>
          <p:nvPr/>
        </p:nvSpPr>
        <p:spPr>
          <a:xfrm rot="10800000">
            <a:off x="4429816"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8" name="TextBox 47">
            <a:extLst>
              <a:ext uri="{FF2B5EF4-FFF2-40B4-BE49-F238E27FC236}">
                <a16:creationId xmlns:a16="http://schemas.microsoft.com/office/drawing/2014/main" id="{E487B602-65BB-0925-F095-D69FD31A7427}"/>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50" name="TextBox 49">
            <a:extLst>
              <a:ext uri="{FF2B5EF4-FFF2-40B4-BE49-F238E27FC236}">
                <a16:creationId xmlns:a16="http://schemas.microsoft.com/office/drawing/2014/main" id="{88D6143B-241D-8FC7-A83C-7D6EA9EA6316}"/>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52" name="TextBox 51">
            <a:extLst>
              <a:ext uri="{FF2B5EF4-FFF2-40B4-BE49-F238E27FC236}">
                <a16:creationId xmlns:a16="http://schemas.microsoft.com/office/drawing/2014/main" id="{F8509E5A-76EF-6D1B-29CA-4690D2DA6D62}"/>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4" name="Rectangle: Top Corners Rounded 53">
            <a:extLst>
              <a:ext uri="{FF2B5EF4-FFF2-40B4-BE49-F238E27FC236}">
                <a16:creationId xmlns:a16="http://schemas.microsoft.com/office/drawing/2014/main" id="{242CB56F-3F83-6F4B-53D5-7BB9DCDB3282}"/>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6" name="TextBox 55">
            <a:extLst>
              <a:ext uri="{FF2B5EF4-FFF2-40B4-BE49-F238E27FC236}">
                <a16:creationId xmlns:a16="http://schemas.microsoft.com/office/drawing/2014/main" id="{80ABDDD6-6259-7277-D5AD-2B741C2065C4}"/>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3" name="TextBox 2">
            <a:hlinkClick r:id="rId3"/>
            <a:extLst>
              <a:ext uri="{FF2B5EF4-FFF2-40B4-BE49-F238E27FC236}">
                <a16:creationId xmlns:a16="http://schemas.microsoft.com/office/drawing/2014/main" id="{8E6D7BF9-B0A4-EFDC-9CF2-CB46BD0735BD}"/>
              </a:ext>
            </a:extLst>
          </p:cNvPr>
          <p:cNvSpPr txBox="1"/>
          <p:nvPr/>
        </p:nvSpPr>
        <p:spPr>
          <a:xfrm>
            <a:off x="10334412" y="5884057"/>
            <a:ext cx="1199704" cy="230832"/>
          </a:xfrm>
          <a:prstGeom prst="rect">
            <a:avLst/>
          </a:prstGeom>
          <a:noFill/>
        </p:spPr>
        <p:txBody>
          <a:bodyPr wrap="square" rtlCol="0">
            <a:spAutoFit/>
          </a:bodyPr>
          <a:lstStyle/>
          <a:p>
            <a:pPr algn="r"/>
            <a:r>
              <a:rPr lang="en-GB" sz="900" err="1"/>
              <a:t>EGPlearning</a:t>
            </a:r>
            <a:endParaRPr lang="en-GB" sz="900"/>
          </a:p>
        </p:txBody>
      </p:sp>
    </p:spTree>
    <p:extLst>
      <p:ext uri="{BB962C8B-B14F-4D97-AF65-F5344CB8AC3E}">
        <p14:creationId xmlns:p14="http://schemas.microsoft.com/office/powerpoint/2010/main" val="237937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6704-1AD3-8688-77B5-D385CA026C2E}"/>
              </a:ext>
            </a:extLst>
          </p:cNvPr>
          <p:cNvSpPr>
            <a:spLocks noGrp="1"/>
          </p:cNvSpPr>
          <p:nvPr>
            <p:ph type="ctrTitle"/>
          </p:nvPr>
        </p:nvSpPr>
        <p:spPr/>
        <p:txBody>
          <a:bodyPr/>
          <a:lstStyle/>
          <a:p>
            <a:r>
              <a:rPr lang="en-GB"/>
              <a:t>5. Technology  </a:t>
            </a:r>
          </a:p>
        </p:txBody>
      </p:sp>
    </p:spTree>
    <p:extLst>
      <p:ext uri="{BB962C8B-B14F-4D97-AF65-F5344CB8AC3E}">
        <p14:creationId xmlns:p14="http://schemas.microsoft.com/office/powerpoint/2010/main" val="1213164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3C66-2DBC-D88D-27B0-21C7C7901AA0}"/>
              </a:ext>
            </a:extLst>
          </p:cNvPr>
          <p:cNvSpPr>
            <a:spLocks noGrp="1"/>
          </p:cNvSpPr>
          <p:nvPr>
            <p:ph type="title"/>
          </p:nvPr>
        </p:nvSpPr>
        <p:spPr/>
        <p:txBody>
          <a:bodyPr/>
          <a:lstStyle/>
          <a:p>
            <a:r>
              <a:rPr lang="en-GB" sz="2300">
                <a:latin typeface="Arial"/>
                <a:cs typeface="Arial"/>
              </a:rPr>
              <a:t>Summary of findings on Technology</a:t>
            </a:r>
          </a:p>
        </p:txBody>
      </p:sp>
      <p:sp>
        <p:nvSpPr>
          <p:cNvPr id="9" name="TextBox 8">
            <a:extLst>
              <a:ext uri="{FF2B5EF4-FFF2-40B4-BE49-F238E27FC236}">
                <a16:creationId xmlns:a16="http://schemas.microsoft.com/office/drawing/2014/main" id="{A464AF3D-F06E-FC4A-F393-761DB8835DDC}"/>
              </a:ext>
            </a:extLst>
          </p:cNvPr>
          <p:cNvSpPr txBox="1"/>
          <p:nvPr/>
        </p:nvSpPr>
        <p:spPr>
          <a:xfrm>
            <a:off x="670983" y="1212360"/>
            <a:ext cx="10967802" cy="600164"/>
          </a:xfrm>
          <a:prstGeom prst="rect">
            <a:avLst/>
          </a:prstGeom>
          <a:noFill/>
        </p:spPr>
        <p:txBody>
          <a:bodyPr wrap="square">
            <a:spAutoFit/>
          </a:bodyPr>
          <a:lstStyle/>
          <a:p>
            <a:pPr>
              <a:spcAft>
                <a:spcPts val="600"/>
              </a:spcAft>
              <a:defRPr/>
            </a:pPr>
            <a:r>
              <a:rPr lang="en-GB" sz="1100" b="1">
                <a:latin typeface="Arial" panose="020B0604020202020204" pitchFamily="34" charset="0"/>
                <a:cs typeface="Arial" panose="020B0604020202020204" pitchFamily="34" charset="0"/>
              </a:rPr>
              <a:t>This section consider the use of supporting technology for clinical decision making, importance of interoperability and resolution of informational governance issues. </a:t>
            </a:r>
            <a:r>
              <a:rPr kumimoji="0" lang="en-GB" sz="1100" b="1"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The model for Primary Care will require a digital infrastructure to underpin all new services and processes, which should be a part of the working lives of staff and easy to use for patients. </a:t>
            </a:r>
          </a:p>
        </p:txBody>
      </p:sp>
      <p:sp>
        <p:nvSpPr>
          <p:cNvPr id="4" name="Rectangle: Top Corners Rounded 3">
            <a:extLst>
              <a:ext uri="{FF2B5EF4-FFF2-40B4-BE49-F238E27FC236}">
                <a16:creationId xmlns:a16="http://schemas.microsoft.com/office/drawing/2014/main" id="{DDBA487E-493B-1381-687F-87AA54153495}"/>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 name="TextBox 5">
            <a:extLst>
              <a:ext uri="{FF2B5EF4-FFF2-40B4-BE49-F238E27FC236}">
                <a16:creationId xmlns:a16="http://schemas.microsoft.com/office/drawing/2014/main" id="{CBCB205D-6923-F5E9-7B82-29444A9F9656}"/>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9" name="Rectangle: Top Corners Rounded 18">
            <a:extLst>
              <a:ext uri="{FF2B5EF4-FFF2-40B4-BE49-F238E27FC236}">
                <a16:creationId xmlns:a16="http://schemas.microsoft.com/office/drawing/2014/main" id="{0B58582B-289E-9DD6-552E-FACCA14944F9}"/>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530E9BFC-9335-6E44-EBA1-6F46223F2CFA}"/>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TextBox 26">
            <a:extLst>
              <a:ext uri="{FF2B5EF4-FFF2-40B4-BE49-F238E27FC236}">
                <a16:creationId xmlns:a16="http://schemas.microsoft.com/office/drawing/2014/main" id="{83B19924-001A-376F-7175-E3B55A134EE2}"/>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31" name="TextBox 30">
            <a:extLst>
              <a:ext uri="{FF2B5EF4-FFF2-40B4-BE49-F238E27FC236}">
                <a16:creationId xmlns:a16="http://schemas.microsoft.com/office/drawing/2014/main" id="{C0885907-27C9-F018-6F2B-BD8D967223E4}"/>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35" name="Rectangle: Top Corners Rounded 34">
            <a:extLst>
              <a:ext uri="{FF2B5EF4-FFF2-40B4-BE49-F238E27FC236}">
                <a16:creationId xmlns:a16="http://schemas.microsoft.com/office/drawing/2014/main" id="{AD79C192-54F0-CA76-8999-70793B449575}"/>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8" name="Rectangle: Top Corners Rounded 37">
            <a:extLst>
              <a:ext uri="{FF2B5EF4-FFF2-40B4-BE49-F238E27FC236}">
                <a16:creationId xmlns:a16="http://schemas.microsoft.com/office/drawing/2014/main" id="{EB4863CC-A2DA-E343-5AE8-6AAFE263CA7A}"/>
              </a:ext>
            </a:extLst>
          </p:cNvPr>
          <p:cNvSpPr/>
          <p:nvPr/>
        </p:nvSpPr>
        <p:spPr>
          <a:xfrm rot="10800000">
            <a:off x="5775469"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Rectangle: Top Corners Rounded 39">
            <a:extLst>
              <a:ext uri="{FF2B5EF4-FFF2-40B4-BE49-F238E27FC236}">
                <a16:creationId xmlns:a16="http://schemas.microsoft.com/office/drawing/2014/main" id="{FF448789-BDD9-AFB8-9954-1804EE9B9042}"/>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2" name="TextBox 41">
            <a:extLst>
              <a:ext uri="{FF2B5EF4-FFF2-40B4-BE49-F238E27FC236}">
                <a16:creationId xmlns:a16="http://schemas.microsoft.com/office/drawing/2014/main" id="{62BCFC25-284E-0B8C-76BE-0C1737ACBA8B}"/>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4" name="TextBox 43">
            <a:extLst>
              <a:ext uri="{FF2B5EF4-FFF2-40B4-BE49-F238E27FC236}">
                <a16:creationId xmlns:a16="http://schemas.microsoft.com/office/drawing/2014/main" id="{35F3540D-636A-4FF5-C4C6-771D6C2D4323}"/>
              </a:ext>
            </a:extLst>
          </p:cNvPr>
          <p:cNvSpPr txBox="1"/>
          <p:nvPr/>
        </p:nvSpPr>
        <p:spPr>
          <a:xfrm>
            <a:off x="5773866"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6" name="TextBox 45">
            <a:extLst>
              <a:ext uri="{FF2B5EF4-FFF2-40B4-BE49-F238E27FC236}">
                <a16:creationId xmlns:a16="http://schemas.microsoft.com/office/drawing/2014/main" id="{78DD2713-13A3-5ED3-FA85-AD357F8992F3}"/>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8" name="Rectangle: Top Corners Rounded 47">
            <a:extLst>
              <a:ext uri="{FF2B5EF4-FFF2-40B4-BE49-F238E27FC236}">
                <a16:creationId xmlns:a16="http://schemas.microsoft.com/office/drawing/2014/main" id="{B9A5561C-F519-1E8A-E93A-DF34972A56CC}"/>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0" name="TextBox 49">
            <a:extLst>
              <a:ext uri="{FF2B5EF4-FFF2-40B4-BE49-F238E27FC236}">
                <a16:creationId xmlns:a16="http://schemas.microsoft.com/office/drawing/2014/main" id="{94877370-D42A-7771-3E76-EFFED8E90033}"/>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5" name="Rectangle 4">
            <a:extLst>
              <a:ext uri="{FF2B5EF4-FFF2-40B4-BE49-F238E27FC236}">
                <a16:creationId xmlns:a16="http://schemas.microsoft.com/office/drawing/2014/main" id="{4DAC6ED9-9637-E531-D170-634BC77BD2EE}"/>
              </a:ext>
            </a:extLst>
          </p:cNvPr>
          <p:cNvSpPr/>
          <p:nvPr/>
        </p:nvSpPr>
        <p:spPr>
          <a:xfrm>
            <a:off x="782198" y="2118089"/>
            <a:ext cx="10765018" cy="352506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171450" indent="-171450" algn="l">
              <a:spcAft>
                <a:spcPts val="600"/>
              </a:spcAft>
              <a:buFont typeface="Arial" panose="020B0604020202020204" pitchFamily="34" charset="0"/>
              <a:buChar char="•"/>
              <a:defRPr/>
            </a:pPr>
            <a:r>
              <a:rPr lang="en-GB" sz="1400">
                <a:solidFill>
                  <a:prstClr val="black"/>
                </a:solidFill>
              </a:rPr>
              <a:t>There are multiple digital triage platforms being used, leading to variation and higher costs to the ICS due to multiple procurements.  </a:t>
            </a:r>
          </a:p>
          <a:p>
            <a:pPr marL="171450" indent="-171450" algn="l">
              <a:spcAft>
                <a:spcPts val="600"/>
              </a:spcAft>
              <a:buFont typeface="Arial" panose="020B0604020202020204" pitchFamily="34" charset="0"/>
              <a:buChar char="•"/>
              <a:defRPr/>
            </a:pPr>
            <a:r>
              <a:rPr lang="en-GB" sz="1400">
                <a:solidFill>
                  <a:prstClr val="black"/>
                </a:solidFill>
              </a:rPr>
              <a:t>Whilst digital triage and video consultation systems are available in most practices, in many cases the access pathway to general practice has not been updated and could be optimised. </a:t>
            </a:r>
          </a:p>
          <a:p>
            <a:pPr marL="171450" indent="-171450" algn="l">
              <a:spcAft>
                <a:spcPts val="600"/>
              </a:spcAft>
              <a:buFont typeface="Arial" panose="020B0604020202020204" pitchFamily="34" charset="0"/>
              <a:buChar char="•"/>
              <a:defRPr/>
            </a:pPr>
            <a:r>
              <a:rPr lang="en-GB" sz="1400">
                <a:solidFill>
                  <a:prstClr val="black"/>
                </a:solidFill>
              </a:rPr>
              <a:t>This would enable more effective triage processes to direct patients to the right service and right practitioner, potentially using robotic and AI technology.</a:t>
            </a:r>
          </a:p>
          <a:p>
            <a:pPr marL="171450" indent="-171450" algn="l">
              <a:spcAft>
                <a:spcPts val="600"/>
              </a:spcAft>
              <a:buFont typeface="Arial" panose="020B0604020202020204" pitchFamily="34" charset="0"/>
              <a:buChar char="•"/>
              <a:defRPr/>
            </a:pPr>
            <a:r>
              <a:rPr lang="en-GB" sz="1400">
                <a:solidFill>
                  <a:prstClr val="black"/>
                </a:solidFill>
              </a:rPr>
              <a:t>Video consultations could also be offered as a standard for same day consultations to provide additional capacity (and reduce pressure on estates).</a:t>
            </a:r>
          </a:p>
          <a:p>
            <a:pPr marL="171450" indent="-171450" algn="l">
              <a:spcAft>
                <a:spcPts val="600"/>
              </a:spcAft>
              <a:buFont typeface="Arial" panose="020B0604020202020204" pitchFamily="34" charset="0"/>
              <a:buChar char="•"/>
              <a:defRPr/>
            </a:pPr>
            <a:r>
              <a:rPr kumimoji="0" lang="en-GB" sz="1400" b="0" i="0" u="none" strike="noStrike" kern="0" cap="none" spc="0" normalizeH="0" baseline="0" noProof="0">
                <a:ln>
                  <a:noFill/>
                </a:ln>
                <a:solidFill>
                  <a:prstClr val="black"/>
                </a:solidFill>
                <a:effectLst/>
                <a:uLnTx/>
                <a:uFillTx/>
                <a:ea typeface="+mn-ea"/>
                <a:cs typeface="+mn-cs"/>
              </a:rPr>
              <a:t>The majority of practices use EMIS, however there are currently three Electronic Patient Record (EPR) systems being used in the ICS. This creates barriers when trying to </a:t>
            </a:r>
            <a:r>
              <a:rPr lang="en-GB" sz="1400">
                <a:solidFill>
                  <a:prstClr val="black"/>
                </a:solidFill>
              </a:rPr>
              <a:t>collaborate with PCNs and implement </a:t>
            </a:r>
            <a:r>
              <a:rPr kumimoji="0" lang="en-GB" sz="1400" b="0" i="0" u="none" strike="noStrike" kern="0" cap="none" spc="0" normalizeH="0" baseline="0" noProof="0">
                <a:ln>
                  <a:noFill/>
                </a:ln>
                <a:solidFill>
                  <a:prstClr val="black"/>
                </a:solidFill>
                <a:effectLst/>
                <a:uLnTx/>
                <a:uFillTx/>
                <a:ea typeface="+mn-ea"/>
                <a:cs typeface="+mn-cs"/>
              </a:rPr>
              <a:t>services at scale across practices. </a:t>
            </a:r>
          </a:p>
          <a:p>
            <a:pPr marL="171450" indent="-171450" algn="l">
              <a:spcAft>
                <a:spcPts val="600"/>
              </a:spcAft>
              <a:buFont typeface="Arial" panose="020B0604020202020204" pitchFamily="34" charset="0"/>
              <a:buChar char="•"/>
              <a:defRPr/>
            </a:pPr>
            <a:r>
              <a:rPr lang="en-GB" sz="1400">
                <a:solidFill>
                  <a:prstClr val="black"/>
                </a:solidFill>
              </a:rPr>
              <a:t>Bringing the system onto one EPR would provide the opportunity for cross PCN working with the ability to log into EPRs securely across multiple sites using cloud technology and VPNs.</a:t>
            </a:r>
          </a:p>
        </p:txBody>
      </p:sp>
      <p:grpSp>
        <p:nvGrpSpPr>
          <p:cNvPr id="11" name="Group 10">
            <a:extLst>
              <a:ext uri="{FF2B5EF4-FFF2-40B4-BE49-F238E27FC236}">
                <a16:creationId xmlns:a16="http://schemas.microsoft.com/office/drawing/2014/main" id="{8EC8ECD8-D5E0-996C-DDDE-D7C198D100CE}"/>
              </a:ext>
            </a:extLst>
          </p:cNvPr>
          <p:cNvGrpSpPr/>
          <p:nvPr/>
        </p:nvGrpSpPr>
        <p:grpSpPr>
          <a:xfrm>
            <a:off x="11076939" y="5319069"/>
            <a:ext cx="665725" cy="648170"/>
            <a:chOff x="9622406" y="4451876"/>
            <a:chExt cx="665725" cy="648170"/>
          </a:xfrm>
        </p:grpSpPr>
        <p:sp>
          <p:nvSpPr>
            <p:cNvPr id="13" name="Oval 12">
              <a:extLst>
                <a:ext uri="{FF2B5EF4-FFF2-40B4-BE49-F238E27FC236}">
                  <a16:creationId xmlns:a16="http://schemas.microsoft.com/office/drawing/2014/main" id="{0F35CAE1-FB31-8D36-0AB8-5494A2FB1FF0}"/>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Research with solid fill">
              <a:extLst>
                <a:ext uri="{FF2B5EF4-FFF2-40B4-BE49-F238E27FC236}">
                  <a16:creationId xmlns:a16="http://schemas.microsoft.com/office/drawing/2014/main" id="{05AF7B70-4A3F-9DAF-78FC-8711E1535A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553" y="4499876"/>
              <a:ext cx="552578" cy="552578"/>
            </a:xfrm>
            <a:prstGeom prst="rect">
              <a:avLst/>
            </a:prstGeom>
          </p:spPr>
        </p:pic>
      </p:grpSp>
    </p:spTree>
    <p:extLst>
      <p:ext uri="{BB962C8B-B14F-4D97-AF65-F5344CB8AC3E}">
        <p14:creationId xmlns:p14="http://schemas.microsoft.com/office/powerpoint/2010/main" val="169947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4A24-CD8F-03A2-A62D-49B3DCBC754F}"/>
              </a:ext>
            </a:extLst>
          </p:cNvPr>
          <p:cNvSpPr>
            <a:spLocks noGrp="1"/>
          </p:cNvSpPr>
          <p:nvPr>
            <p:ph type="title"/>
          </p:nvPr>
        </p:nvSpPr>
        <p:spPr>
          <a:xfrm>
            <a:off x="670983" y="441609"/>
            <a:ext cx="10876233" cy="583916"/>
          </a:xfrm>
        </p:spPr>
        <p:txBody>
          <a:bodyPr/>
          <a:lstStyle/>
          <a:p>
            <a:r>
              <a:rPr lang="en-GB" sz="2300">
                <a:latin typeface="Arial"/>
                <a:cs typeface="Arial"/>
              </a:rPr>
              <a:t>There are varied technology enablers in place across BOB</a:t>
            </a:r>
          </a:p>
        </p:txBody>
      </p:sp>
      <p:sp>
        <p:nvSpPr>
          <p:cNvPr id="62" name="Rectangle 61">
            <a:extLst>
              <a:ext uri="{FF2B5EF4-FFF2-40B4-BE49-F238E27FC236}">
                <a16:creationId xmlns:a16="http://schemas.microsoft.com/office/drawing/2014/main" id="{9FE93CEB-F7D5-9B61-8687-A14C7098D635}"/>
              </a:ext>
            </a:extLst>
          </p:cNvPr>
          <p:cNvSpPr/>
          <p:nvPr/>
        </p:nvSpPr>
        <p:spPr>
          <a:xfrm>
            <a:off x="571642" y="1642143"/>
            <a:ext cx="2275609" cy="4923287"/>
          </a:xfrm>
          <a:prstGeom prst="rect">
            <a:avLst/>
          </a:prstGeom>
          <a:ln w="19050">
            <a:solidFill>
              <a:srgbClr val="233575"/>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Rectangle 62">
            <a:extLst>
              <a:ext uri="{FF2B5EF4-FFF2-40B4-BE49-F238E27FC236}">
                <a16:creationId xmlns:a16="http://schemas.microsoft.com/office/drawing/2014/main" id="{DCAA7C05-1F22-588A-9B51-CEB282A6C38B}"/>
              </a:ext>
            </a:extLst>
          </p:cNvPr>
          <p:cNvSpPr/>
          <p:nvPr/>
        </p:nvSpPr>
        <p:spPr>
          <a:xfrm>
            <a:off x="715382" y="1500135"/>
            <a:ext cx="1988128" cy="269808"/>
          </a:xfrm>
          <a:prstGeom prst="rect">
            <a:avLst/>
          </a:prstGeom>
          <a:solidFill>
            <a:schemeClr val="accent2"/>
          </a:solid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Business Capability</a:t>
            </a:r>
          </a:p>
        </p:txBody>
      </p:sp>
      <p:grpSp>
        <p:nvGrpSpPr>
          <p:cNvPr id="64" name="Group 63">
            <a:extLst>
              <a:ext uri="{FF2B5EF4-FFF2-40B4-BE49-F238E27FC236}">
                <a16:creationId xmlns:a16="http://schemas.microsoft.com/office/drawing/2014/main" id="{0D53CE8F-55DA-64E2-3C6A-18B5AD6A8A59}"/>
              </a:ext>
            </a:extLst>
          </p:cNvPr>
          <p:cNvGrpSpPr/>
          <p:nvPr/>
        </p:nvGrpSpPr>
        <p:grpSpPr>
          <a:xfrm>
            <a:off x="715382" y="1929623"/>
            <a:ext cx="1988128" cy="3774038"/>
            <a:chOff x="684067" y="1669471"/>
            <a:chExt cx="1988128" cy="3391632"/>
          </a:xfrm>
          <a:solidFill>
            <a:schemeClr val="tx2">
              <a:lumMod val="75000"/>
            </a:schemeClr>
          </a:solidFill>
        </p:grpSpPr>
        <p:sp>
          <p:nvSpPr>
            <p:cNvPr id="65" name="Rounded Rectangle 82">
              <a:extLst>
                <a:ext uri="{FF2B5EF4-FFF2-40B4-BE49-F238E27FC236}">
                  <a16:creationId xmlns:a16="http://schemas.microsoft.com/office/drawing/2014/main" id="{B6732ACA-658E-5209-EC1B-3F1E14981496}"/>
                </a:ext>
              </a:extLst>
            </p:cNvPr>
            <p:cNvSpPr/>
            <p:nvPr/>
          </p:nvSpPr>
          <p:spPr>
            <a:xfrm>
              <a:off x="684067" y="1669471"/>
              <a:ext cx="1988128" cy="529634"/>
            </a:xfrm>
            <a:prstGeom prst="roundRect">
              <a:avLst/>
            </a:prstGeom>
            <a:grp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Patient Channels</a:t>
              </a:r>
            </a:p>
          </p:txBody>
        </p:sp>
        <p:sp>
          <p:nvSpPr>
            <p:cNvPr id="66" name="Rounded Rectangle 84">
              <a:extLst>
                <a:ext uri="{FF2B5EF4-FFF2-40B4-BE49-F238E27FC236}">
                  <a16:creationId xmlns:a16="http://schemas.microsoft.com/office/drawing/2014/main" id="{04AD3DEE-DF71-1AEB-72AA-D0413E7CD459}"/>
                </a:ext>
              </a:extLst>
            </p:cNvPr>
            <p:cNvSpPr/>
            <p:nvPr/>
          </p:nvSpPr>
          <p:spPr>
            <a:xfrm>
              <a:off x="684067" y="2385837"/>
              <a:ext cx="1988128" cy="529634"/>
            </a:xfrm>
            <a:prstGeom prst="roundRect">
              <a:avLst/>
            </a:prstGeom>
            <a:grp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Care Management</a:t>
              </a:r>
            </a:p>
          </p:txBody>
        </p:sp>
        <p:sp>
          <p:nvSpPr>
            <p:cNvPr id="67" name="Rounded Rectangle 85">
              <a:extLst>
                <a:ext uri="{FF2B5EF4-FFF2-40B4-BE49-F238E27FC236}">
                  <a16:creationId xmlns:a16="http://schemas.microsoft.com/office/drawing/2014/main" id="{388FAF83-77AC-24F9-A396-E7DC9BE84BA7}"/>
                </a:ext>
              </a:extLst>
            </p:cNvPr>
            <p:cNvSpPr/>
            <p:nvPr/>
          </p:nvSpPr>
          <p:spPr>
            <a:xfrm>
              <a:off x="684067" y="3102203"/>
              <a:ext cx="1988128" cy="529634"/>
            </a:xfrm>
            <a:prstGeom prst="roundRect">
              <a:avLst/>
            </a:prstGeom>
            <a:grp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Care Delivery</a:t>
              </a:r>
              <a:endParaRPr kumimoji="0" lang="en-GB" sz="10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Rounded Rectangle 86">
              <a:extLst>
                <a:ext uri="{FF2B5EF4-FFF2-40B4-BE49-F238E27FC236}">
                  <a16:creationId xmlns:a16="http://schemas.microsoft.com/office/drawing/2014/main" id="{276A4431-513E-E6D3-7E9D-36CEFB8D7F01}"/>
                </a:ext>
              </a:extLst>
            </p:cNvPr>
            <p:cNvSpPr/>
            <p:nvPr/>
          </p:nvSpPr>
          <p:spPr>
            <a:xfrm>
              <a:off x="684067" y="3816836"/>
              <a:ext cx="1988128" cy="529634"/>
            </a:xfrm>
            <a:prstGeom prst="roundRect">
              <a:avLst/>
            </a:prstGeom>
            <a:grp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Workflow &amp; Care Integration</a:t>
              </a:r>
              <a:endParaRPr kumimoji="0" lang="en-GB" sz="10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ounded Rectangle 87">
              <a:extLst>
                <a:ext uri="{FF2B5EF4-FFF2-40B4-BE49-F238E27FC236}">
                  <a16:creationId xmlns:a16="http://schemas.microsoft.com/office/drawing/2014/main" id="{B49B614D-7220-141C-4254-9C296426B99B}"/>
                </a:ext>
              </a:extLst>
            </p:cNvPr>
            <p:cNvSpPr/>
            <p:nvPr/>
          </p:nvSpPr>
          <p:spPr>
            <a:xfrm>
              <a:off x="684067" y="4531469"/>
              <a:ext cx="1988128" cy="529634"/>
            </a:xfrm>
            <a:prstGeom prst="roundRect">
              <a:avLst/>
            </a:prstGeom>
            <a:grp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Digital Workplace &amp; Infrastructure </a:t>
              </a:r>
              <a:endParaRPr kumimoji="0" lang="en-GB" sz="10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70" name="Rectangle 69">
            <a:extLst>
              <a:ext uri="{FF2B5EF4-FFF2-40B4-BE49-F238E27FC236}">
                <a16:creationId xmlns:a16="http://schemas.microsoft.com/office/drawing/2014/main" id="{4BEDBCF9-A271-C2F7-8343-6A55A40C1F53}"/>
              </a:ext>
            </a:extLst>
          </p:cNvPr>
          <p:cNvSpPr/>
          <p:nvPr/>
        </p:nvSpPr>
        <p:spPr>
          <a:xfrm>
            <a:off x="2998510" y="1618391"/>
            <a:ext cx="8791464" cy="4947481"/>
          </a:xfrm>
          <a:prstGeom prst="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Rectangle 70">
            <a:extLst>
              <a:ext uri="{FF2B5EF4-FFF2-40B4-BE49-F238E27FC236}">
                <a16:creationId xmlns:a16="http://schemas.microsoft.com/office/drawing/2014/main" id="{F2D6CEDA-716E-2FDF-C313-FF53CF29C507}"/>
              </a:ext>
            </a:extLst>
          </p:cNvPr>
          <p:cNvSpPr/>
          <p:nvPr/>
        </p:nvSpPr>
        <p:spPr>
          <a:xfrm>
            <a:off x="3184464" y="1500135"/>
            <a:ext cx="8404517" cy="269808"/>
          </a:xfrm>
          <a:prstGeom prst="rect">
            <a:avLst/>
          </a:prstGeom>
          <a:solidFill>
            <a:schemeClr val="tx2"/>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Current Solution Landscape</a:t>
            </a:r>
          </a:p>
        </p:txBody>
      </p:sp>
      <p:cxnSp>
        <p:nvCxnSpPr>
          <p:cNvPr id="72" name="Straight Connector 71">
            <a:extLst>
              <a:ext uri="{FF2B5EF4-FFF2-40B4-BE49-F238E27FC236}">
                <a16:creationId xmlns:a16="http://schemas.microsoft.com/office/drawing/2014/main" id="{FC07253E-ED39-C81D-30B4-F68669398834}"/>
              </a:ext>
            </a:extLst>
          </p:cNvPr>
          <p:cNvCxnSpPr>
            <a:cxnSpLocks/>
          </p:cNvCxnSpPr>
          <p:nvPr/>
        </p:nvCxnSpPr>
        <p:spPr>
          <a:xfrm>
            <a:off x="715382" y="2661520"/>
            <a:ext cx="10873599"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3362425-E532-515C-8FE0-5CA0011E35C3}"/>
              </a:ext>
            </a:extLst>
          </p:cNvPr>
          <p:cNvCxnSpPr>
            <a:cxnSpLocks/>
          </p:cNvCxnSpPr>
          <p:nvPr/>
        </p:nvCxnSpPr>
        <p:spPr>
          <a:xfrm>
            <a:off x="715382" y="3444574"/>
            <a:ext cx="10873599"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20C1970-0D59-4AF1-8FE6-B3CF6E959097}"/>
              </a:ext>
            </a:extLst>
          </p:cNvPr>
          <p:cNvCxnSpPr>
            <a:cxnSpLocks/>
          </p:cNvCxnSpPr>
          <p:nvPr/>
        </p:nvCxnSpPr>
        <p:spPr>
          <a:xfrm>
            <a:off x="715382" y="4200832"/>
            <a:ext cx="10873599"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2CC8E5C-9FC9-7205-7759-A60A08909F05}"/>
              </a:ext>
            </a:extLst>
          </p:cNvPr>
          <p:cNvCxnSpPr>
            <a:cxnSpLocks/>
          </p:cNvCxnSpPr>
          <p:nvPr/>
        </p:nvCxnSpPr>
        <p:spPr>
          <a:xfrm>
            <a:off x="715382" y="4994535"/>
            <a:ext cx="10873599"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76" name="Rounded Rectangle 97">
            <a:extLst>
              <a:ext uri="{FF2B5EF4-FFF2-40B4-BE49-F238E27FC236}">
                <a16:creationId xmlns:a16="http://schemas.microsoft.com/office/drawing/2014/main" id="{00D6524C-29D6-8ABE-3254-ACABC58ED1BF}"/>
              </a:ext>
            </a:extLst>
          </p:cNvPr>
          <p:cNvSpPr/>
          <p:nvPr/>
        </p:nvSpPr>
        <p:spPr>
          <a:xfrm>
            <a:off x="3172911" y="1929622"/>
            <a:ext cx="2325055" cy="589350"/>
          </a:xfrm>
          <a:prstGeom prst="roundRect">
            <a:avLst/>
          </a:prstGeom>
          <a:solidFill>
            <a:schemeClr val="accent4">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Telephony</a:t>
            </a:r>
            <a:endParaRPr kumimoji="0" lang="en-GB" sz="9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Rounded Rectangle 98">
            <a:extLst>
              <a:ext uri="{FF2B5EF4-FFF2-40B4-BE49-F238E27FC236}">
                <a16:creationId xmlns:a16="http://schemas.microsoft.com/office/drawing/2014/main" id="{2A769A34-7B3D-D773-3BDC-A2EAE255E2C3}"/>
              </a:ext>
            </a:extLst>
          </p:cNvPr>
          <p:cNvSpPr/>
          <p:nvPr/>
        </p:nvSpPr>
        <p:spPr>
          <a:xfrm>
            <a:off x="5747905" y="1933295"/>
            <a:ext cx="2087117" cy="589350"/>
          </a:xfrm>
          <a:prstGeom prst="roundRect">
            <a:avLst/>
          </a:prstGeom>
          <a:solidFill>
            <a:schemeClr val="accent4">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Web</a:t>
            </a:r>
            <a:endParaRPr kumimoji="0" lang="en-GB" sz="9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Rounded Rectangle 99">
            <a:extLst>
              <a:ext uri="{FF2B5EF4-FFF2-40B4-BE49-F238E27FC236}">
                <a16:creationId xmlns:a16="http://schemas.microsoft.com/office/drawing/2014/main" id="{F0FD2163-BAE9-A6BC-DC70-87FFCFA2D946}"/>
              </a:ext>
            </a:extLst>
          </p:cNvPr>
          <p:cNvSpPr/>
          <p:nvPr/>
        </p:nvSpPr>
        <p:spPr>
          <a:xfrm>
            <a:off x="8044067" y="1936318"/>
            <a:ext cx="1220584" cy="589350"/>
          </a:xfrm>
          <a:prstGeom prst="roundRect">
            <a:avLst/>
          </a:prstGeom>
          <a:solidFill>
            <a:schemeClr val="accent4">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Mobile</a:t>
            </a:r>
            <a:endParaRPr kumimoji="0" lang="en-GB" sz="9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9" name="Rounded Rectangle 101">
            <a:extLst>
              <a:ext uri="{FF2B5EF4-FFF2-40B4-BE49-F238E27FC236}">
                <a16:creationId xmlns:a16="http://schemas.microsoft.com/office/drawing/2014/main" id="{54724A05-A07C-79B8-A850-AAA010DBB809}"/>
              </a:ext>
            </a:extLst>
          </p:cNvPr>
          <p:cNvSpPr/>
          <p:nvPr/>
        </p:nvSpPr>
        <p:spPr>
          <a:xfrm>
            <a:off x="3330850" y="2205113"/>
            <a:ext cx="935714"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Analogue Telephone Lines</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nvGrpSpPr>
          <p:cNvPr id="80" name="Group 79">
            <a:extLst>
              <a:ext uri="{FF2B5EF4-FFF2-40B4-BE49-F238E27FC236}">
                <a16:creationId xmlns:a16="http://schemas.microsoft.com/office/drawing/2014/main" id="{CF4B9CA2-9B83-1D7C-1FFE-7A65982ECABC}"/>
              </a:ext>
            </a:extLst>
          </p:cNvPr>
          <p:cNvGrpSpPr/>
          <p:nvPr/>
        </p:nvGrpSpPr>
        <p:grpSpPr>
          <a:xfrm>
            <a:off x="5850567" y="2193070"/>
            <a:ext cx="1909416" cy="290506"/>
            <a:chOff x="6882965" y="1947180"/>
            <a:chExt cx="2175874" cy="305806"/>
          </a:xfrm>
        </p:grpSpPr>
        <p:sp>
          <p:nvSpPr>
            <p:cNvPr id="82" name="Rounded Rectangle 104">
              <a:extLst>
                <a:ext uri="{FF2B5EF4-FFF2-40B4-BE49-F238E27FC236}">
                  <a16:creationId xmlns:a16="http://schemas.microsoft.com/office/drawing/2014/main" id="{A27972FA-6296-779A-490A-FECEC4D59EF7}"/>
                </a:ext>
              </a:extLst>
            </p:cNvPr>
            <p:cNvSpPr/>
            <p:nvPr/>
          </p:nvSpPr>
          <p:spPr>
            <a:xfrm>
              <a:off x="6882965" y="1947180"/>
              <a:ext cx="1101116" cy="3058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Triage Platforms Below</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83" name="Rounded Rectangle 105">
              <a:extLst>
                <a:ext uri="{FF2B5EF4-FFF2-40B4-BE49-F238E27FC236}">
                  <a16:creationId xmlns:a16="http://schemas.microsoft.com/office/drawing/2014/main" id="{4175CE0E-B8CC-E794-305E-99FB2D5A9F3B}"/>
                </a:ext>
              </a:extLst>
            </p:cNvPr>
            <p:cNvSpPr/>
            <p:nvPr/>
          </p:nvSpPr>
          <p:spPr>
            <a:xfrm>
              <a:off x="8058833" y="1947180"/>
              <a:ext cx="1000006" cy="3058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Practice Website</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sp>
        <p:nvSpPr>
          <p:cNvPr id="84" name="Rounded Rectangle 107">
            <a:extLst>
              <a:ext uri="{FF2B5EF4-FFF2-40B4-BE49-F238E27FC236}">
                <a16:creationId xmlns:a16="http://schemas.microsoft.com/office/drawing/2014/main" id="{85C2D483-17E0-D1F9-5711-1D2D9F7F8198}"/>
              </a:ext>
            </a:extLst>
          </p:cNvPr>
          <p:cNvSpPr/>
          <p:nvPr/>
        </p:nvSpPr>
        <p:spPr>
          <a:xfrm>
            <a:off x="8244265" y="2202901"/>
            <a:ext cx="842585"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NHS App</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85" name="Rounded Rectangle 112">
            <a:extLst>
              <a:ext uri="{FF2B5EF4-FFF2-40B4-BE49-F238E27FC236}">
                <a16:creationId xmlns:a16="http://schemas.microsoft.com/office/drawing/2014/main" id="{1FC6AC1F-F76E-69F6-FC4B-2A4EE1FDAE76}"/>
              </a:ext>
            </a:extLst>
          </p:cNvPr>
          <p:cNvSpPr/>
          <p:nvPr/>
        </p:nvSpPr>
        <p:spPr>
          <a:xfrm>
            <a:off x="3160209" y="2782930"/>
            <a:ext cx="6154607" cy="589350"/>
          </a:xfrm>
          <a:prstGeom prst="roundRect">
            <a:avLst/>
          </a:prstGeom>
          <a:solidFill>
            <a:schemeClr val="accent4">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Triage/Online Consultations</a:t>
            </a:r>
            <a:endParaRPr kumimoji="0" lang="en-GB" sz="9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Rounded Rectangle 113">
            <a:extLst>
              <a:ext uri="{FF2B5EF4-FFF2-40B4-BE49-F238E27FC236}">
                <a16:creationId xmlns:a16="http://schemas.microsoft.com/office/drawing/2014/main" id="{D017C173-B9AF-54AB-D9A8-133284C00C78}"/>
              </a:ext>
            </a:extLst>
          </p:cNvPr>
          <p:cNvSpPr/>
          <p:nvPr/>
        </p:nvSpPr>
        <p:spPr>
          <a:xfrm>
            <a:off x="3160209" y="4292543"/>
            <a:ext cx="2752045" cy="589350"/>
          </a:xfrm>
          <a:prstGeom prst="roundRect">
            <a:avLst/>
          </a:prstGeom>
          <a:solidFill>
            <a:schemeClr val="accent3">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Diagnostics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7" name="Rounded Rectangle 114">
            <a:extLst>
              <a:ext uri="{FF2B5EF4-FFF2-40B4-BE49-F238E27FC236}">
                <a16:creationId xmlns:a16="http://schemas.microsoft.com/office/drawing/2014/main" id="{10AE5067-B92D-164D-F8CF-DE519663AFE5}"/>
              </a:ext>
            </a:extLst>
          </p:cNvPr>
          <p:cNvSpPr/>
          <p:nvPr/>
        </p:nvSpPr>
        <p:spPr>
          <a:xfrm>
            <a:off x="6045577" y="4292543"/>
            <a:ext cx="2752045" cy="589350"/>
          </a:xfrm>
          <a:prstGeom prst="roundRect">
            <a:avLst/>
          </a:prstGeom>
          <a:solidFill>
            <a:schemeClr val="accent3">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Referral Management</a:t>
            </a: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8" name="Rounded Rectangle 115">
            <a:extLst>
              <a:ext uri="{FF2B5EF4-FFF2-40B4-BE49-F238E27FC236}">
                <a16:creationId xmlns:a16="http://schemas.microsoft.com/office/drawing/2014/main" id="{6047F1AB-D99A-23CA-5B52-899C0F1FE2DE}"/>
              </a:ext>
            </a:extLst>
          </p:cNvPr>
          <p:cNvSpPr/>
          <p:nvPr/>
        </p:nvSpPr>
        <p:spPr>
          <a:xfrm>
            <a:off x="3184018" y="5105384"/>
            <a:ext cx="3531358" cy="589350"/>
          </a:xfrm>
          <a:prstGeom prst="roundRect">
            <a:avLst/>
          </a:prstGeom>
          <a:solidFill>
            <a:schemeClr val="accent5"/>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Communications</a:t>
            </a: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9" name="Rounded Rectangle 116">
            <a:extLst>
              <a:ext uri="{FF2B5EF4-FFF2-40B4-BE49-F238E27FC236}">
                <a16:creationId xmlns:a16="http://schemas.microsoft.com/office/drawing/2014/main" id="{E724E73E-FE67-E92E-BBB7-D2FFED561F98}"/>
              </a:ext>
            </a:extLst>
          </p:cNvPr>
          <p:cNvSpPr/>
          <p:nvPr/>
        </p:nvSpPr>
        <p:spPr>
          <a:xfrm>
            <a:off x="6780319" y="5128605"/>
            <a:ext cx="2752045" cy="589350"/>
          </a:xfrm>
          <a:prstGeom prst="roundRect">
            <a:avLst/>
          </a:prstGeom>
          <a:solidFill>
            <a:schemeClr val="accent3">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Connectivity</a:t>
            </a: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0" name="Rounded Rectangle 117">
            <a:extLst>
              <a:ext uri="{FF2B5EF4-FFF2-40B4-BE49-F238E27FC236}">
                <a16:creationId xmlns:a16="http://schemas.microsoft.com/office/drawing/2014/main" id="{EBC5E7DC-5CFB-F83D-FA02-0250FEE16DE4}"/>
              </a:ext>
            </a:extLst>
          </p:cNvPr>
          <p:cNvSpPr/>
          <p:nvPr/>
        </p:nvSpPr>
        <p:spPr>
          <a:xfrm>
            <a:off x="3160207" y="3537704"/>
            <a:ext cx="2752045" cy="589350"/>
          </a:xfrm>
          <a:prstGeom prst="roundRect">
            <a:avLst/>
          </a:prstGeom>
          <a:solidFill>
            <a:schemeClr val="accent3">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Electronic Patient Record</a:t>
            </a: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1" name="Rounded Rectangle 118">
            <a:extLst>
              <a:ext uri="{FF2B5EF4-FFF2-40B4-BE49-F238E27FC236}">
                <a16:creationId xmlns:a16="http://schemas.microsoft.com/office/drawing/2014/main" id="{65649D9E-2DBE-74B5-D35B-08B0A68BF129}"/>
              </a:ext>
            </a:extLst>
          </p:cNvPr>
          <p:cNvSpPr/>
          <p:nvPr/>
        </p:nvSpPr>
        <p:spPr>
          <a:xfrm>
            <a:off x="9392674" y="2781970"/>
            <a:ext cx="2319443" cy="589350"/>
          </a:xfrm>
          <a:prstGeom prst="roundRect">
            <a:avLst/>
          </a:prstGeom>
          <a:solidFill>
            <a:schemeClr val="accent5"/>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Remote Monitoring / Management</a:t>
            </a: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2" name="Rounded Rectangle 119">
            <a:extLst>
              <a:ext uri="{FF2B5EF4-FFF2-40B4-BE49-F238E27FC236}">
                <a16:creationId xmlns:a16="http://schemas.microsoft.com/office/drawing/2014/main" id="{79C74A8A-2EB2-A354-E4E4-49D11049DFEE}"/>
              </a:ext>
            </a:extLst>
          </p:cNvPr>
          <p:cNvSpPr/>
          <p:nvPr/>
        </p:nvSpPr>
        <p:spPr>
          <a:xfrm>
            <a:off x="6010698" y="3536138"/>
            <a:ext cx="2752045" cy="589350"/>
          </a:xfrm>
          <a:prstGeom prst="roundRect">
            <a:avLst/>
          </a:prstGeom>
          <a:solidFill>
            <a:schemeClr val="accent3">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Prescribing</a:t>
            </a: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3" name="Group 92">
            <a:extLst>
              <a:ext uri="{FF2B5EF4-FFF2-40B4-BE49-F238E27FC236}">
                <a16:creationId xmlns:a16="http://schemas.microsoft.com/office/drawing/2014/main" id="{B17B2745-10EA-1091-7637-3C204DC06499}"/>
              </a:ext>
            </a:extLst>
          </p:cNvPr>
          <p:cNvGrpSpPr/>
          <p:nvPr/>
        </p:nvGrpSpPr>
        <p:grpSpPr>
          <a:xfrm>
            <a:off x="3318151" y="3041177"/>
            <a:ext cx="1405365" cy="290507"/>
            <a:chOff x="3286834" y="2781023"/>
            <a:chExt cx="3865128" cy="305806"/>
          </a:xfrm>
        </p:grpSpPr>
        <p:sp>
          <p:nvSpPr>
            <p:cNvPr id="94" name="Rounded Rectangle 120">
              <a:extLst>
                <a:ext uri="{FF2B5EF4-FFF2-40B4-BE49-F238E27FC236}">
                  <a16:creationId xmlns:a16="http://schemas.microsoft.com/office/drawing/2014/main" id="{A225AC4D-3B36-984E-B2A3-93ECBB994B38}"/>
                </a:ext>
              </a:extLst>
            </p:cNvPr>
            <p:cNvSpPr/>
            <p:nvPr/>
          </p:nvSpPr>
          <p:spPr>
            <a:xfrm>
              <a:off x="3286834" y="2781023"/>
              <a:ext cx="1866661" cy="3058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srgbClr val="44546A"/>
                  </a:solidFill>
                  <a:effectLst/>
                  <a:uLnTx/>
                  <a:uFillTx/>
                  <a:latin typeface="Arial" panose="020B0604020202020204" pitchFamily="34" charset="0"/>
                  <a:ea typeface="+mn-ea"/>
                  <a:cs typeface="Arial" panose="020B0604020202020204" pitchFamily="34" charset="0"/>
                </a:rPr>
                <a:t>eConsult</a:t>
              </a:r>
              <a:endPar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95" name="Rounded Rectangle 122">
              <a:extLst>
                <a:ext uri="{FF2B5EF4-FFF2-40B4-BE49-F238E27FC236}">
                  <a16:creationId xmlns:a16="http://schemas.microsoft.com/office/drawing/2014/main" id="{30BD22D8-A39B-BCB6-6956-DD81F7556078}"/>
                </a:ext>
              </a:extLst>
            </p:cNvPr>
            <p:cNvSpPr/>
            <p:nvPr/>
          </p:nvSpPr>
          <p:spPr>
            <a:xfrm>
              <a:off x="5285301" y="2781023"/>
              <a:ext cx="1866661" cy="3058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Footfall</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grpSp>
        <p:nvGrpSpPr>
          <p:cNvPr id="96" name="Group 95">
            <a:extLst>
              <a:ext uri="{FF2B5EF4-FFF2-40B4-BE49-F238E27FC236}">
                <a16:creationId xmlns:a16="http://schemas.microsoft.com/office/drawing/2014/main" id="{4DC31590-4008-5ED1-AA4D-1E46FFAC78A5}"/>
              </a:ext>
            </a:extLst>
          </p:cNvPr>
          <p:cNvGrpSpPr/>
          <p:nvPr/>
        </p:nvGrpSpPr>
        <p:grpSpPr>
          <a:xfrm>
            <a:off x="9670266" y="3028781"/>
            <a:ext cx="1764264" cy="292614"/>
            <a:chOff x="6058821" y="1944961"/>
            <a:chExt cx="2000012" cy="308025"/>
          </a:xfrm>
        </p:grpSpPr>
        <p:sp>
          <p:nvSpPr>
            <p:cNvPr id="97" name="Rounded Rectangle 125">
              <a:extLst>
                <a:ext uri="{FF2B5EF4-FFF2-40B4-BE49-F238E27FC236}">
                  <a16:creationId xmlns:a16="http://schemas.microsoft.com/office/drawing/2014/main" id="{AB14B409-8ECC-2D1E-1C00-AAF099245E9F}"/>
                </a:ext>
              </a:extLst>
            </p:cNvPr>
            <p:cNvSpPr/>
            <p:nvPr/>
          </p:nvSpPr>
          <p:spPr>
            <a:xfrm>
              <a:off x="6058821" y="1944961"/>
              <a:ext cx="1000006" cy="3058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srgbClr val="44546A"/>
                  </a:solidFill>
                  <a:effectLst/>
                  <a:uLnTx/>
                  <a:uFillTx/>
                  <a:latin typeface="Arial" panose="020B0604020202020204" pitchFamily="34" charset="0"/>
                  <a:ea typeface="+mn-ea"/>
                  <a:cs typeface="Arial" panose="020B0604020202020204" pitchFamily="34" charset="0"/>
                </a:rPr>
                <a:t>AccuRx</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98" name="Rounded Rectangle 126">
              <a:extLst>
                <a:ext uri="{FF2B5EF4-FFF2-40B4-BE49-F238E27FC236}">
                  <a16:creationId xmlns:a16="http://schemas.microsoft.com/office/drawing/2014/main" id="{80ABE6C8-EF74-EB8A-3DD0-8CDD2603EFEA}"/>
                </a:ext>
              </a:extLst>
            </p:cNvPr>
            <p:cNvSpPr/>
            <p:nvPr/>
          </p:nvSpPr>
          <p:spPr>
            <a:xfrm>
              <a:off x="7058827" y="1947180"/>
              <a:ext cx="1000006" cy="3058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srgbClr val="44546A"/>
                  </a:solidFill>
                  <a:effectLst/>
                  <a:uLnTx/>
                  <a:uFillTx/>
                  <a:latin typeface="Arial" panose="020B0604020202020204" pitchFamily="34" charset="0"/>
                  <a:ea typeface="+mn-ea"/>
                  <a:cs typeface="Arial" panose="020B0604020202020204" pitchFamily="34" charset="0"/>
                </a:rPr>
                <a:t>Graphnet</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grpSp>
      <p:sp>
        <p:nvSpPr>
          <p:cNvPr id="100" name="Rounded Rectangle 128">
            <a:extLst>
              <a:ext uri="{FF2B5EF4-FFF2-40B4-BE49-F238E27FC236}">
                <a16:creationId xmlns:a16="http://schemas.microsoft.com/office/drawing/2014/main" id="{009B716C-400F-2D71-9294-2DE3B109FBAC}"/>
              </a:ext>
            </a:extLst>
          </p:cNvPr>
          <p:cNvSpPr/>
          <p:nvPr/>
        </p:nvSpPr>
        <p:spPr>
          <a:xfrm>
            <a:off x="6081468" y="3790472"/>
            <a:ext cx="2632640"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NHS Electronic Prescriptions Service (EPS)</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01" name="Rounded Rectangle 129">
            <a:extLst>
              <a:ext uri="{FF2B5EF4-FFF2-40B4-BE49-F238E27FC236}">
                <a16:creationId xmlns:a16="http://schemas.microsoft.com/office/drawing/2014/main" id="{46C4D532-BD5E-5005-1B59-39F1DAF0D6AF}"/>
              </a:ext>
            </a:extLst>
          </p:cNvPr>
          <p:cNvSpPr/>
          <p:nvPr/>
        </p:nvSpPr>
        <p:spPr>
          <a:xfrm>
            <a:off x="3401181" y="3784607"/>
            <a:ext cx="659140"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EMIS</a:t>
            </a:r>
          </a:p>
        </p:txBody>
      </p:sp>
      <p:sp>
        <p:nvSpPr>
          <p:cNvPr id="102" name="Rounded Rectangle 130">
            <a:extLst>
              <a:ext uri="{FF2B5EF4-FFF2-40B4-BE49-F238E27FC236}">
                <a16:creationId xmlns:a16="http://schemas.microsoft.com/office/drawing/2014/main" id="{BA4F6749-07B8-25B2-64C1-9180107E52C9}"/>
              </a:ext>
            </a:extLst>
          </p:cNvPr>
          <p:cNvSpPr/>
          <p:nvPr/>
        </p:nvSpPr>
        <p:spPr>
          <a:xfrm>
            <a:off x="5031918" y="3785300"/>
            <a:ext cx="659141"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srgbClr val="44546A"/>
                </a:solidFill>
                <a:effectLst/>
                <a:uLnTx/>
                <a:uFillTx/>
                <a:latin typeface="Arial" panose="020B0604020202020204" pitchFamily="34" charset="0"/>
                <a:ea typeface="+mn-ea"/>
                <a:cs typeface="Arial" panose="020B0604020202020204" pitchFamily="34" charset="0"/>
              </a:rPr>
              <a:t>SystmOne</a:t>
            </a:r>
            <a:endPar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03" name="Rounded Rectangle 128">
            <a:extLst>
              <a:ext uri="{FF2B5EF4-FFF2-40B4-BE49-F238E27FC236}">
                <a16:creationId xmlns:a16="http://schemas.microsoft.com/office/drawing/2014/main" id="{7B94BAFC-E430-47BD-CDB0-3AFA12BBD0A1}"/>
              </a:ext>
            </a:extLst>
          </p:cNvPr>
          <p:cNvSpPr/>
          <p:nvPr/>
        </p:nvSpPr>
        <p:spPr>
          <a:xfrm>
            <a:off x="6090136" y="4567589"/>
            <a:ext cx="2632640"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NHS Electronic Referral Service (e-RS)</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04" name="Rounded Rectangle 101">
            <a:extLst>
              <a:ext uri="{FF2B5EF4-FFF2-40B4-BE49-F238E27FC236}">
                <a16:creationId xmlns:a16="http://schemas.microsoft.com/office/drawing/2014/main" id="{472C8E50-0DA4-C358-EB17-8410AFCDA05A}"/>
              </a:ext>
            </a:extLst>
          </p:cNvPr>
          <p:cNvSpPr/>
          <p:nvPr/>
        </p:nvSpPr>
        <p:spPr>
          <a:xfrm>
            <a:off x="4396857" y="2210205"/>
            <a:ext cx="935714"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Cloud Telephone Lines</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05" name="Rounded Rectangle 128">
            <a:extLst>
              <a:ext uri="{FF2B5EF4-FFF2-40B4-BE49-F238E27FC236}">
                <a16:creationId xmlns:a16="http://schemas.microsoft.com/office/drawing/2014/main" id="{09147654-57F6-C726-1346-92CEB9B3C62D}"/>
              </a:ext>
            </a:extLst>
          </p:cNvPr>
          <p:cNvSpPr/>
          <p:nvPr/>
        </p:nvSpPr>
        <p:spPr>
          <a:xfrm>
            <a:off x="3272281" y="5361603"/>
            <a:ext cx="1071138"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SMS Services</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06" name="Rounded Rectangle 107">
            <a:extLst>
              <a:ext uri="{FF2B5EF4-FFF2-40B4-BE49-F238E27FC236}">
                <a16:creationId xmlns:a16="http://schemas.microsoft.com/office/drawing/2014/main" id="{277B5B87-3EF0-A825-5EC9-1227F360473F}"/>
              </a:ext>
            </a:extLst>
          </p:cNvPr>
          <p:cNvSpPr/>
          <p:nvPr/>
        </p:nvSpPr>
        <p:spPr>
          <a:xfrm>
            <a:off x="4414128" y="5361603"/>
            <a:ext cx="1071138"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NHS App</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07" name="Rounded Rectangle 107">
            <a:extLst>
              <a:ext uri="{FF2B5EF4-FFF2-40B4-BE49-F238E27FC236}">
                <a16:creationId xmlns:a16="http://schemas.microsoft.com/office/drawing/2014/main" id="{F48BD1C0-BF5F-E2E3-967A-5DAECE0B4DE5}"/>
              </a:ext>
            </a:extLst>
          </p:cNvPr>
          <p:cNvSpPr/>
          <p:nvPr/>
        </p:nvSpPr>
        <p:spPr>
          <a:xfrm>
            <a:off x="6901711" y="5372255"/>
            <a:ext cx="826928"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PDS (NHS Spine)</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08" name="Rounded Rectangle 119">
            <a:extLst>
              <a:ext uri="{FF2B5EF4-FFF2-40B4-BE49-F238E27FC236}">
                <a16:creationId xmlns:a16="http://schemas.microsoft.com/office/drawing/2014/main" id="{9829E608-752C-F933-233C-5FDB20E11EB4}"/>
              </a:ext>
            </a:extLst>
          </p:cNvPr>
          <p:cNvSpPr/>
          <p:nvPr/>
        </p:nvSpPr>
        <p:spPr>
          <a:xfrm>
            <a:off x="8857848" y="3534819"/>
            <a:ext cx="2854269" cy="589350"/>
          </a:xfrm>
          <a:prstGeom prst="roundRect">
            <a:avLst/>
          </a:prstGeom>
          <a:solidFill>
            <a:schemeClr val="accent3">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Shared Care Records</a:t>
            </a: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9" name="Rounded Rectangle 128">
            <a:extLst>
              <a:ext uri="{FF2B5EF4-FFF2-40B4-BE49-F238E27FC236}">
                <a16:creationId xmlns:a16="http://schemas.microsoft.com/office/drawing/2014/main" id="{C09B49F8-6FA2-B62B-185C-3C164B63BBF8}"/>
              </a:ext>
            </a:extLst>
          </p:cNvPr>
          <p:cNvSpPr/>
          <p:nvPr/>
        </p:nvSpPr>
        <p:spPr>
          <a:xfrm>
            <a:off x="9381262" y="3785520"/>
            <a:ext cx="852608"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Summary Care Record (SCR)</a:t>
            </a:r>
            <a:endParaRPr kumimoji="0" lang="en-GB" sz="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10" name="Rounded Rectangle 128">
            <a:extLst>
              <a:ext uri="{FF2B5EF4-FFF2-40B4-BE49-F238E27FC236}">
                <a16:creationId xmlns:a16="http://schemas.microsoft.com/office/drawing/2014/main" id="{567B7B23-7F8E-3546-5536-06B5D4DD7957}"/>
              </a:ext>
            </a:extLst>
          </p:cNvPr>
          <p:cNvSpPr/>
          <p:nvPr/>
        </p:nvSpPr>
        <p:spPr>
          <a:xfrm>
            <a:off x="10290038" y="3777695"/>
            <a:ext cx="971369"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Thames Valley and Surrey Care Records</a:t>
            </a:r>
            <a:endParaRPr kumimoji="0" lang="en-GB" sz="5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12" name="Rounded Rectangle 107">
            <a:extLst>
              <a:ext uri="{FF2B5EF4-FFF2-40B4-BE49-F238E27FC236}">
                <a16:creationId xmlns:a16="http://schemas.microsoft.com/office/drawing/2014/main" id="{50B633C8-3BA7-9BB2-6AA0-7D469B9DC9A4}"/>
              </a:ext>
            </a:extLst>
          </p:cNvPr>
          <p:cNvSpPr/>
          <p:nvPr/>
        </p:nvSpPr>
        <p:spPr>
          <a:xfrm>
            <a:off x="7737302" y="5379794"/>
            <a:ext cx="868881"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N3 Network</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13" name="Rounded Rectangle 107">
            <a:extLst>
              <a:ext uri="{FF2B5EF4-FFF2-40B4-BE49-F238E27FC236}">
                <a16:creationId xmlns:a16="http://schemas.microsoft.com/office/drawing/2014/main" id="{89B5F0D7-5F21-F95C-51FB-E37FEF4F1F08}"/>
              </a:ext>
            </a:extLst>
          </p:cNvPr>
          <p:cNvSpPr/>
          <p:nvPr/>
        </p:nvSpPr>
        <p:spPr>
          <a:xfrm>
            <a:off x="8598540" y="5372255"/>
            <a:ext cx="868881"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HSCN</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14" name="Rounded Rectangle 128">
            <a:extLst>
              <a:ext uri="{FF2B5EF4-FFF2-40B4-BE49-F238E27FC236}">
                <a16:creationId xmlns:a16="http://schemas.microsoft.com/office/drawing/2014/main" id="{A6BEDE6A-D29E-9353-7ED4-613850A5B104}"/>
              </a:ext>
            </a:extLst>
          </p:cNvPr>
          <p:cNvSpPr/>
          <p:nvPr/>
        </p:nvSpPr>
        <p:spPr>
          <a:xfrm>
            <a:off x="3766433" y="4540832"/>
            <a:ext cx="1528100"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Digital Point of Care Testing</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cxnSp>
        <p:nvCxnSpPr>
          <p:cNvPr id="115" name="Straight Connector 114">
            <a:extLst>
              <a:ext uri="{FF2B5EF4-FFF2-40B4-BE49-F238E27FC236}">
                <a16:creationId xmlns:a16="http://schemas.microsoft.com/office/drawing/2014/main" id="{B7C75BD3-1765-107F-EC17-82F81B6A731D}"/>
              </a:ext>
            </a:extLst>
          </p:cNvPr>
          <p:cNvCxnSpPr>
            <a:cxnSpLocks/>
          </p:cNvCxnSpPr>
          <p:nvPr/>
        </p:nvCxnSpPr>
        <p:spPr>
          <a:xfrm>
            <a:off x="715382" y="5778159"/>
            <a:ext cx="10873599"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16" name="Rounded Rectangle 87">
            <a:extLst>
              <a:ext uri="{FF2B5EF4-FFF2-40B4-BE49-F238E27FC236}">
                <a16:creationId xmlns:a16="http://schemas.microsoft.com/office/drawing/2014/main" id="{606FD856-5B2B-0918-B838-11CFB699CFE8}"/>
              </a:ext>
            </a:extLst>
          </p:cNvPr>
          <p:cNvSpPr/>
          <p:nvPr/>
        </p:nvSpPr>
        <p:spPr>
          <a:xfrm>
            <a:off x="715382" y="5835486"/>
            <a:ext cx="1988128" cy="589350"/>
          </a:xfrm>
          <a:prstGeom prst="roundRect">
            <a:avLst/>
          </a:prstGeom>
          <a:solidFill>
            <a:schemeClr val="tx2">
              <a:lumMod val="75000"/>
            </a:schemeClr>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Workforce Management</a:t>
            </a:r>
            <a:endParaRPr kumimoji="0" lang="en-GB" sz="10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7" name="Rounded Rectangle 116">
            <a:extLst>
              <a:ext uri="{FF2B5EF4-FFF2-40B4-BE49-F238E27FC236}">
                <a16:creationId xmlns:a16="http://schemas.microsoft.com/office/drawing/2014/main" id="{B03E01F8-DEDE-9F44-5D9C-0609A8DA97FD}"/>
              </a:ext>
            </a:extLst>
          </p:cNvPr>
          <p:cNvSpPr/>
          <p:nvPr/>
        </p:nvSpPr>
        <p:spPr>
          <a:xfrm>
            <a:off x="3154461" y="5824413"/>
            <a:ext cx="2752045" cy="589350"/>
          </a:xfrm>
          <a:prstGeom prst="roundRect">
            <a:avLst/>
          </a:prstGeom>
          <a:solidFill>
            <a:schemeClr val="accent3">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HR &amp; Payroll</a:t>
            </a: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8" name="Rounded Rectangle 107">
            <a:extLst>
              <a:ext uri="{FF2B5EF4-FFF2-40B4-BE49-F238E27FC236}">
                <a16:creationId xmlns:a16="http://schemas.microsoft.com/office/drawing/2014/main" id="{222A6219-BFD9-A908-8BD1-2F83099338B9}"/>
              </a:ext>
            </a:extLst>
          </p:cNvPr>
          <p:cNvSpPr/>
          <p:nvPr/>
        </p:nvSpPr>
        <p:spPr>
          <a:xfrm>
            <a:off x="3211704" y="6080610"/>
            <a:ext cx="1306142"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Manual HR Filing</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19" name="Rounded Rectangle 107">
            <a:extLst>
              <a:ext uri="{FF2B5EF4-FFF2-40B4-BE49-F238E27FC236}">
                <a16:creationId xmlns:a16="http://schemas.microsoft.com/office/drawing/2014/main" id="{47A47D12-740E-4507-2A5A-6F76A38C1BD0}"/>
              </a:ext>
            </a:extLst>
          </p:cNvPr>
          <p:cNvSpPr/>
          <p:nvPr/>
        </p:nvSpPr>
        <p:spPr>
          <a:xfrm>
            <a:off x="4537392" y="6084839"/>
            <a:ext cx="1306142"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Outsourced Payroll</a:t>
            </a:r>
            <a:endParaRPr kumimoji="0" lang="en-GB" sz="7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20" name="Rounded Rectangle 97">
            <a:extLst>
              <a:ext uri="{FF2B5EF4-FFF2-40B4-BE49-F238E27FC236}">
                <a16:creationId xmlns:a16="http://schemas.microsoft.com/office/drawing/2014/main" id="{9C149602-01FD-A96B-E6D8-4698254B172C}"/>
              </a:ext>
            </a:extLst>
          </p:cNvPr>
          <p:cNvSpPr/>
          <p:nvPr/>
        </p:nvSpPr>
        <p:spPr>
          <a:xfrm>
            <a:off x="7239912" y="6337824"/>
            <a:ext cx="1468545" cy="310194"/>
          </a:xfrm>
          <a:prstGeom prst="roundRect">
            <a:avLst/>
          </a:prstGeom>
          <a:solidFill>
            <a:schemeClr val="accent4">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Front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1" name="Rounded Rectangle 97">
            <a:extLst>
              <a:ext uri="{FF2B5EF4-FFF2-40B4-BE49-F238E27FC236}">
                <a16:creationId xmlns:a16="http://schemas.microsoft.com/office/drawing/2014/main" id="{03789179-7B57-408E-7F7E-11187E3DF4D2}"/>
              </a:ext>
            </a:extLst>
          </p:cNvPr>
          <p:cNvSpPr/>
          <p:nvPr/>
        </p:nvSpPr>
        <p:spPr>
          <a:xfrm>
            <a:off x="8830173" y="6337824"/>
            <a:ext cx="1468545" cy="310194"/>
          </a:xfrm>
          <a:prstGeom prst="roundRect">
            <a:avLst/>
          </a:prstGeom>
          <a:solidFill>
            <a:schemeClr val="accent3">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Back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2" name="Rounded Rectangle 97">
            <a:extLst>
              <a:ext uri="{FF2B5EF4-FFF2-40B4-BE49-F238E27FC236}">
                <a16:creationId xmlns:a16="http://schemas.microsoft.com/office/drawing/2014/main" id="{B81BD3DB-A9C8-0E99-8DF1-B707C5923789}"/>
              </a:ext>
            </a:extLst>
          </p:cNvPr>
          <p:cNvSpPr/>
          <p:nvPr/>
        </p:nvSpPr>
        <p:spPr>
          <a:xfrm>
            <a:off x="10420434" y="6333615"/>
            <a:ext cx="1468545" cy="310194"/>
          </a:xfrm>
          <a:prstGeom prst="roundRect">
            <a:avLst/>
          </a:prstGeom>
          <a:solidFill>
            <a:schemeClr val="accent5"/>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Long Term Care </a:t>
            </a:r>
            <a:r>
              <a:rPr kumimoji="0" lang="en-GB" sz="1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Mgt</a:t>
            </a:r>
            <a:endPar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3" name="Rectangle 122">
            <a:extLst>
              <a:ext uri="{FF2B5EF4-FFF2-40B4-BE49-F238E27FC236}">
                <a16:creationId xmlns:a16="http://schemas.microsoft.com/office/drawing/2014/main" id="{E68A5D21-B26F-00F7-C5D6-34350686B120}"/>
              </a:ext>
            </a:extLst>
          </p:cNvPr>
          <p:cNvSpPr/>
          <p:nvPr/>
        </p:nvSpPr>
        <p:spPr>
          <a:xfrm>
            <a:off x="6130231" y="6333615"/>
            <a:ext cx="987965" cy="284017"/>
          </a:xfrm>
          <a:prstGeom prst="rect">
            <a:avLst/>
          </a:prstGeom>
          <a:solidFill>
            <a:schemeClr val="accent2"/>
          </a:solidFill>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Key:</a:t>
            </a:r>
          </a:p>
        </p:txBody>
      </p:sp>
      <p:sp>
        <p:nvSpPr>
          <p:cNvPr id="17" name="Rounded Rectangle 122">
            <a:extLst>
              <a:ext uri="{FF2B5EF4-FFF2-40B4-BE49-F238E27FC236}">
                <a16:creationId xmlns:a16="http://schemas.microsoft.com/office/drawing/2014/main" id="{F3C6197A-3725-A7B5-8377-2C050F72DBF5}"/>
              </a:ext>
            </a:extLst>
          </p:cNvPr>
          <p:cNvSpPr/>
          <p:nvPr/>
        </p:nvSpPr>
        <p:spPr>
          <a:xfrm>
            <a:off x="4798265" y="3042815"/>
            <a:ext cx="678720" cy="290507"/>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srgbClr val="44546A"/>
                </a:solidFill>
                <a:effectLst/>
                <a:uLnTx/>
                <a:uFillTx/>
                <a:latin typeface="Arial" panose="020B0604020202020204" pitchFamily="34" charset="0"/>
                <a:ea typeface="+mn-ea"/>
                <a:cs typeface="Arial" panose="020B0604020202020204" pitchFamily="34" charset="0"/>
              </a:rPr>
              <a:t>Askfirst</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8" name="Rounded Rectangle 122">
            <a:extLst>
              <a:ext uri="{FF2B5EF4-FFF2-40B4-BE49-F238E27FC236}">
                <a16:creationId xmlns:a16="http://schemas.microsoft.com/office/drawing/2014/main" id="{957E3046-4CE5-4438-2711-5D421C8899FE}"/>
              </a:ext>
            </a:extLst>
          </p:cNvPr>
          <p:cNvSpPr/>
          <p:nvPr/>
        </p:nvSpPr>
        <p:spPr>
          <a:xfrm>
            <a:off x="5540536" y="3041425"/>
            <a:ext cx="678721" cy="290507"/>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srgbClr val="44546A"/>
                </a:solidFill>
                <a:effectLst/>
                <a:uLnTx/>
                <a:uFillTx/>
                <a:latin typeface="Arial" panose="020B0604020202020204" pitchFamily="34" charset="0"/>
                <a:ea typeface="+mn-ea"/>
                <a:cs typeface="Arial" panose="020B0604020202020204" pitchFamily="34" charset="0"/>
              </a:rPr>
              <a:t>AccuRx</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19" name="Rounded Rectangle 122">
            <a:extLst>
              <a:ext uri="{FF2B5EF4-FFF2-40B4-BE49-F238E27FC236}">
                <a16:creationId xmlns:a16="http://schemas.microsoft.com/office/drawing/2014/main" id="{77ABFA8E-C288-84F5-AA4A-5DF9E04A3E6B}"/>
              </a:ext>
            </a:extLst>
          </p:cNvPr>
          <p:cNvSpPr/>
          <p:nvPr/>
        </p:nvSpPr>
        <p:spPr>
          <a:xfrm>
            <a:off x="7020650" y="3035797"/>
            <a:ext cx="905123" cy="290507"/>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kern="1200" err="1">
                <a:solidFill>
                  <a:srgbClr val="44546A"/>
                </a:solidFill>
                <a:latin typeface="Arial" panose="020B0604020202020204" pitchFamily="34" charset="0"/>
                <a:cs typeface="Arial" panose="020B0604020202020204" pitchFamily="34" charset="0"/>
              </a:rPr>
              <a:t>EngageConsult</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0" name="Rounded Rectangle 122">
            <a:extLst>
              <a:ext uri="{FF2B5EF4-FFF2-40B4-BE49-F238E27FC236}">
                <a16:creationId xmlns:a16="http://schemas.microsoft.com/office/drawing/2014/main" id="{92244CF9-A020-88DE-62FD-F24D301E1127}"/>
              </a:ext>
            </a:extLst>
          </p:cNvPr>
          <p:cNvSpPr/>
          <p:nvPr/>
        </p:nvSpPr>
        <p:spPr>
          <a:xfrm>
            <a:off x="7987703" y="3031070"/>
            <a:ext cx="678721" cy="290507"/>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srgbClr val="44546A"/>
                </a:solidFill>
                <a:effectLst/>
                <a:uLnTx/>
                <a:uFillTx/>
                <a:latin typeface="Arial" panose="020B0604020202020204" pitchFamily="34" charset="0"/>
                <a:ea typeface="+mn-ea"/>
                <a:cs typeface="Arial" panose="020B0604020202020204" pitchFamily="34" charset="0"/>
              </a:rPr>
              <a:t>Medilink</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1" name="Rounded Rectangle 122">
            <a:extLst>
              <a:ext uri="{FF2B5EF4-FFF2-40B4-BE49-F238E27FC236}">
                <a16:creationId xmlns:a16="http://schemas.microsoft.com/office/drawing/2014/main" id="{B244B620-F7B6-3DB3-03A0-45975A4F98EB}"/>
              </a:ext>
            </a:extLst>
          </p:cNvPr>
          <p:cNvSpPr/>
          <p:nvPr/>
        </p:nvSpPr>
        <p:spPr>
          <a:xfrm>
            <a:off x="8714108" y="3035797"/>
            <a:ext cx="534528" cy="290507"/>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KLINK</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2" name="Rounded Rectangle 122">
            <a:extLst>
              <a:ext uri="{FF2B5EF4-FFF2-40B4-BE49-F238E27FC236}">
                <a16:creationId xmlns:a16="http://schemas.microsoft.com/office/drawing/2014/main" id="{91394014-DB40-8F7C-9C6D-D4515BA6C7B5}"/>
              </a:ext>
            </a:extLst>
          </p:cNvPr>
          <p:cNvSpPr/>
          <p:nvPr/>
        </p:nvSpPr>
        <p:spPr>
          <a:xfrm>
            <a:off x="6294005" y="3037478"/>
            <a:ext cx="678721" cy="290507"/>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Anima</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3" name="Rounded Rectangle 128">
            <a:extLst>
              <a:ext uri="{FF2B5EF4-FFF2-40B4-BE49-F238E27FC236}">
                <a16:creationId xmlns:a16="http://schemas.microsoft.com/office/drawing/2014/main" id="{B6A057C9-0E55-593C-074D-A1EC1DE300CC}"/>
              </a:ext>
            </a:extLst>
          </p:cNvPr>
          <p:cNvSpPr/>
          <p:nvPr/>
        </p:nvSpPr>
        <p:spPr>
          <a:xfrm>
            <a:off x="5573530" y="5374877"/>
            <a:ext cx="1071137"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srgbClr val="44546A"/>
                </a:solidFill>
                <a:effectLst/>
                <a:uLnTx/>
                <a:uFillTx/>
                <a:latin typeface="Arial" panose="020B0604020202020204" pitchFamily="34" charset="0"/>
                <a:ea typeface="+mn-ea"/>
                <a:cs typeface="Arial" panose="020B0604020202020204" pitchFamily="34" charset="0"/>
              </a:rPr>
              <a:t>AccuRx</a:t>
            </a: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 SMS Services</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24" name="Rounded Rectangle 130">
            <a:extLst>
              <a:ext uri="{FF2B5EF4-FFF2-40B4-BE49-F238E27FC236}">
                <a16:creationId xmlns:a16="http://schemas.microsoft.com/office/drawing/2014/main" id="{F1792121-E9BE-1C48-0566-360E8A2A2878}"/>
              </a:ext>
            </a:extLst>
          </p:cNvPr>
          <p:cNvSpPr/>
          <p:nvPr/>
        </p:nvSpPr>
        <p:spPr>
          <a:xfrm>
            <a:off x="4207821" y="3784607"/>
            <a:ext cx="659141"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Vision</a:t>
            </a:r>
          </a:p>
        </p:txBody>
      </p:sp>
      <p:sp>
        <p:nvSpPr>
          <p:cNvPr id="25" name="TextBox 24">
            <a:extLst>
              <a:ext uri="{FF2B5EF4-FFF2-40B4-BE49-F238E27FC236}">
                <a16:creationId xmlns:a16="http://schemas.microsoft.com/office/drawing/2014/main" id="{B7248E47-609A-4F5F-7847-8E597FFBF1E1}"/>
              </a:ext>
            </a:extLst>
          </p:cNvPr>
          <p:cNvSpPr txBox="1"/>
          <p:nvPr/>
        </p:nvSpPr>
        <p:spPr>
          <a:xfrm>
            <a:off x="629323" y="856646"/>
            <a:ext cx="11045715" cy="600164"/>
          </a:xfrm>
          <a:prstGeom prst="rect">
            <a:avLst/>
          </a:prstGeom>
          <a:noFill/>
        </p:spPr>
        <p:txBody>
          <a:bodyPr wrap="square">
            <a:spAutoFit/>
          </a:bodyPr>
          <a:lstStyle/>
          <a:p>
            <a:pPr>
              <a:spcAft>
                <a:spcPts val="600"/>
              </a:spcAft>
              <a:defRPr/>
            </a:pPr>
            <a:r>
              <a:rPr lang="en-GB" sz="1100"/>
              <a:t>The current state landscape of the technology enablers for General Practice within BOB ICB was informed by: Interviews with senior staff and delivery teams within BOB ICS technology team; and review of the design of the ICB digital and data strategy and governance structure completed outside of this programme. </a:t>
            </a:r>
            <a:r>
              <a:rPr lang="en-GB" sz="1100">
                <a:latin typeface="Arial" panose="020B0604020202020204" pitchFamily="34" charset="0"/>
                <a:cs typeface="Arial" panose="020B0604020202020204" pitchFamily="34" charset="0"/>
              </a:rPr>
              <a:t>This table provides an overview of the current technology solutions available in BOB to enable the delivery of key business capabilities for General Practice.  </a:t>
            </a:r>
            <a:endParaRPr kumimoji="0" lang="en-GB" sz="11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7" name="Rounded Rectangle 99">
            <a:extLst>
              <a:ext uri="{FF2B5EF4-FFF2-40B4-BE49-F238E27FC236}">
                <a16:creationId xmlns:a16="http://schemas.microsoft.com/office/drawing/2014/main" id="{F5AEBC07-5F8E-2074-C801-B580BDD5AACA}"/>
              </a:ext>
            </a:extLst>
          </p:cNvPr>
          <p:cNvSpPr/>
          <p:nvPr/>
        </p:nvSpPr>
        <p:spPr>
          <a:xfrm>
            <a:off x="9498289" y="1929622"/>
            <a:ext cx="1506041" cy="589350"/>
          </a:xfrm>
          <a:prstGeom prst="roundRect">
            <a:avLst/>
          </a:prstGeom>
          <a:solidFill>
            <a:schemeClr val="accent4">
              <a:lumMod val="75000"/>
            </a:schemeClr>
          </a:solidFill>
          <a:ln w="28575">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Video Consultations</a:t>
            </a:r>
            <a:endParaRPr kumimoji="0" lang="en-GB" sz="9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ounded Rectangle 107">
            <a:extLst>
              <a:ext uri="{FF2B5EF4-FFF2-40B4-BE49-F238E27FC236}">
                <a16:creationId xmlns:a16="http://schemas.microsoft.com/office/drawing/2014/main" id="{6BAE800D-2789-ADAA-2DA0-DA840BCBAA9B}"/>
              </a:ext>
            </a:extLst>
          </p:cNvPr>
          <p:cNvSpPr/>
          <p:nvPr/>
        </p:nvSpPr>
        <p:spPr>
          <a:xfrm>
            <a:off x="9807902" y="2195659"/>
            <a:ext cx="842585" cy="290506"/>
          </a:xfrm>
          <a:prstGeom prst="roundRect">
            <a:avLst/>
          </a:prstGeom>
          <a:solidFill>
            <a:schemeClr val="bg1"/>
          </a:solidFill>
          <a:ln w="28575">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srgbClr val="44546A"/>
                </a:solidFill>
                <a:effectLst/>
                <a:uLnTx/>
                <a:uFillTx/>
                <a:latin typeface="Arial" panose="020B0604020202020204" pitchFamily="34" charset="0"/>
                <a:ea typeface="+mn-ea"/>
                <a:cs typeface="Arial" panose="020B0604020202020204" pitchFamily="34" charset="0"/>
              </a:rPr>
              <a:t>AccuRx</a:t>
            </a:r>
            <a:endParaRPr kumimoji="0" lang="en-GB" sz="700" b="0" i="1"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4" name="Rectangle: Top Corners Rounded 3">
            <a:extLst>
              <a:ext uri="{FF2B5EF4-FFF2-40B4-BE49-F238E27FC236}">
                <a16:creationId xmlns:a16="http://schemas.microsoft.com/office/drawing/2014/main" id="{69A2F376-4DBE-B27E-1BCB-E9068ACC8A3B}"/>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6" name="TextBox 5">
            <a:extLst>
              <a:ext uri="{FF2B5EF4-FFF2-40B4-BE49-F238E27FC236}">
                <a16:creationId xmlns:a16="http://schemas.microsoft.com/office/drawing/2014/main" id="{AF9AF4F0-9E70-2DF0-7DEC-BE2FCA301CE4}"/>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8" name="Rectangle: Top Corners Rounded 7">
            <a:extLst>
              <a:ext uri="{FF2B5EF4-FFF2-40B4-BE49-F238E27FC236}">
                <a16:creationId xmlns:a16="http://schemas.microsoft.com/office/drawing/2014/main" id="{693A03D5-D0BD-9558-A384-0195AC2B384E}"/>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0" name="Rectangle: Top Corners Rounded 9">
            <a:extLst>
              <a:ext uri="{FF2B5EF4-FFF2-40B4-BE49-F238E27FC236}">
                <a16:creationId xmlns:a16="http://schemas.microsoft.com/office/drawing/2014/main" id="{3F3946F8-B1D3-E8B5-0447-5DD684F46D24}"/>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2" name="TextBox 11">
            <a:extLst>
              <a:ext uri="{FF2B5EF4-FFF2-40B4-BE49-F238E27FC236}">
                <a16:creationId xmlns:a16="http://schemas.microsoft.com/office/drawing/2014/main" id="{853D4F26-C157-C38F-E9E4-E3F17AC7D95C}"/>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4" name="TextBox 13">
            <a:extLst>
              <a:ext uri="{FF2B5EF4-FFF2-40B4-BE49-F238E27FC236}">
                <a16:creationId xmlns:a16="http://schemas.microsoft.com/office/drawing/2014/main" id="{54C3890D-A0FC-D26A-85A9-A4EDB757835D}"/>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16" name="Rectangle: Top Corners Rounded 15">
            <a:extLst>
              <a:ext uri="{FF2B5EF4-FFF2-40B4-BE49-F238E27FC236}">
                <a16:creationId xmlns:a16="http://schemas.microsoft.com/office/drawing/2014/main" id="{BDEAE4E0-C022-EA71-90FC-E94CF430DCC4}"/>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791D444C-C0D5-9844-1718-68924D4D5085}"/>
              </a:ext>
            </a:extLst>
          </p:cNvPr>
          <p:cNvSpPr/>
          <p:nvPr/>
        </p:nvSpPr>
        <p:spPr>
          <a:xfrm rot="10800000">
            <a:off x="5775469"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Rectangle: Top Corners Rounded 33">
            <a:extLst>
              <a:ext uri="{FF2B5EF4-FFF2-40B4-BE49-F238E27FC236}">
                <a16:creationId xmlns:a16="http://schemas.microsoft.com/office/drawing/2014/main" id="{E1F5BCC7-4C7C-2069-905D-7E0DA7BAF416}"/>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8" name="TextBox 37">
            <a:extLst>
              <a:ext uri="{FF2B5EF4-FFF2-40B4-BE49-F238E27FC236}">
                <a16:creationId xmlns:a16="http://schemas.microsoft.com/office/drawing/2014/main" id="{44BE6CC5-4587-E509-E8D9-759797CFD156}"/>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42" name="TextBox 41">
            <a:extLst>
              <a:ext uri="{FF2B5EF4-FFF2-40B4-BE49-F238E27FC236}">
                <a16:creationId xmlns:a16="http://schemas.microsoft.com/office/drawing/2014/main" id="{330DA755-AEB8-486C-7D1F-96438CE895D0}"/>
              </a:ext>
            </a:extLst>
          </p:cNvPr>
          <p:cNvSpPr txBox="1"/>
          <p:nvPr/>
        </p:nvSpPr>
        <p:spPr>
          <a:xfrm>
            <a:off x="5773866"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6" name="TextBox 45">
            <a:extLst>
              <a:ext uri="{FF2B5EF4-FFF2-40B4-BE49-F238E27FC236}">
                <a16:creationId xmlns:a16="http://schemas.microsoft.com/office/drawing/2014/main" id="{79999060-0EA2-AB3B-0A19-88180CC8C580}"/>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50" name="Rectangle: Top Corners Rounded 49">
            <a:extLst>
              <a:ext uri="{FF2B5EF4-FFF2-40B4-BE49-F238E27FC236}">
                <a16:creationId xmlns:a16="http://schemas.microsoft.com/office/drawing/2014/main" id="{0224EEFD-E941-9FEB-E5DF-2DF08A6C32D0}"/>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4" name="TextBox 53">
            <a:extLst>
              <a:ext uri="{FF2B5EF4-FFF2-40B4-BE49-F238E27FC236}">
                <a16:creationId xmlns:a16="http://schemas.microsoft.com/office/drawing/2014/main" id="{AFF01AB1-5C0A-DCAB-000B-F90F108E6AB2}"/>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330675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CF17BC-D14B-39CA-11D9-772B20BE1ADD}"/>
              </a:ext>
            </a:extLst>
          </p:cNvPr>
          <p:cNvSpPr/>
          <p:nvPr/>
        </p:nvSpPr>
        <p:spPr>
          <a:xfrm>
            <a:off x="7633242" y="1378000"/>
            <a:ext cx="4008699" cy="3077243"/>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7A7684-D1A6-0586-65CE-F4B3DF9666F5}"/>
              </a:ext>
            </a:extLst>
          </p:cNvPr>
          <p:cNvSpPr>
            <a:spLocks noGrp="1"/>
          </p:cNvSpPr>
          <p:nvPr>
            <p:ph type="title"/>
          </p:nvPr>
        </p:nvSpPr>
        <p:spPr>
          <a:xfrm>
            <a:off x="669925" y="596900"/>
            <a:ext cx="10882313" cy="619157"/>
          </a:xfrm>
          <a:solidFill>
            <a:schemeClr val="bg1"/>
          </a:solidFill>
        </p:spPr>
        <p:txBody>
          <a:bodyPr/>
          <a:lstStyle/>
          <a:p>
            <a:r>
              <a:rPr lang="en-GB" sz="2300">
                <a:latin typeface="Arial"/>
                <a:cs typeface="Arial"/>
              </a:rPr>
              <a:t>There is variation in type and uptake of front office technology solutions </a:t>
            </a:r>
            <a:endParaRPr lang="en-GB" sz="2800"/>
          </a:p>
        </p:txBody>
      </p:sp>
      <p:sp>
        <p:nvSpPr>
          <p:cNvPr id="18" name="Rectangle 17">
            <a:extLst>
              <a:ext uri="{FF2B5EF4-FFF2-40B4-BE49-F238E27FC236}">
                <a16:creationId xmlns:a16="http://schemas.microsoft.com/office/drawing/2014/main" id="{B786415A-2A8D-B7EB-EA19-DAAE7BFEDD3A}"/>
              </a:ext>
            </a:extLst>
          </p:cNvPr>
          <p:cNvSpPr/>
          <p:nvPr/>
        </p:nvSpPr>
        <p:spPr>
          <a:xfrm>
            <a:off x="534337" y="1382520"/>
            <a:ext cx="6324521" cy="4900040"/>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latin typeface="Arial"/>
                <a:ea typeface="+mn-ea"/>
                <a:cs typeface="+mn-cs"/>
              </a:rPr>
              <a:t>Partial Adoption </a:t>
            </a:r>
            <a:r>
              <a:rPr lang="en-GB" sz="1000" b="1">
                <a:solidFill>
                  <a:prstClr val="black"/>
                </a:solidFill>
                <a:latin typeface="Arial"/>
              </a:rPr>
              <a:t>Of </a:t>
            </a:r>
            <a:r>
              <a:rPr kumimoji="0" lang="en-GB" sz="1000" b="1" i="0" u="none" strike="noStrike" kern="0" cap="none" spc="0" normalizeH="0" baseline="0" noProof="0">
                <a:ln>
                  <a:noFill/>
                </a:ln>
                <a:solidFill>
                  <a:prstClr val="black"/>
                </a:solidFill>
                <a:effectLst/>
                <a:uLnTx/>
                <a:uFillTx/>
                <a:latin typeface="Arial"/>
                <a:ea typeface="+mn-ea"/>
                <a:cs typeface="+mn-cs"/>
              </a:rPr>
              <a:t>Multiple Digital Triage Platforms </a:t>
            </a:r>
            <a:endParaRPr kumimoji="0" lang="en-GB" sz="1000" b="0" i="0" u="none" strike="noStrike" kern="0" cap="none" spc="0" normalizeH="0" baseline="0" noProof="0">
              <a:ln>
                <a:noFill/>
              </a:ln>
              <a:solidFill>
                <a:prstClr val="black"/>
              </a:solidFill>
              <a:effectLst/>
              <a:uLnTx/>
              <a:uFillTx/>
              <a:latin typeface="Arial"/>
              <a:ea typeface="+mn-ea"/>
              <a:cs typeface="+mn-cs"/>
            </a:endParaRPr>
          </a:p>
          <a:p>
            <a:pPr marL="171450" marR="0" lvl="0" indent="-171450" algn="l"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prstClr val="black"/>
                </a:solidFill>
                <a:effectLst/>
                <a:uLnTx/>
                <a:uFillTx/>
                <a:latin typeface="Arial"/>
                <a:ea typeface="+mn-ea"/>
                <a:cs typeface="+mn-cs"/>
              </a:rPr>
              <a:t>Across the ICS there are multiple digital triage products being used to support general practices to manage incoming demand. There is variation in how these platforms</a:t>
            </a:r>
            <a:r>
              <a:rPr lang="en-GB" sz="1000">
                <a:solidFill>
                  <a:prstClr val="black"/>
                </a:solidFill>
                <a:latin typeface="Arial"/>
              </a:rPr>
              <a:t> are being used, </a:t>
            </a:r>
            <a:r>
              <a:rPr kumimoji="0" lang="en-GB" sz="1000" b="0" i="0" u="none" strike="noStrike" kern="0" cap="none" spc="0" normalizeH="0" baseline="0" noProof="0">
                <a:ln>
                  <a:noFill/>
                </a:ln>
                <a:solidFill>
                  <a:prstClr val="black"/>
                </a:solidFill>
                <a:effectLst/>
                <a:uLnTx/>
                <a:uFillTx/>
                <a:latin typeface="Arial"/>
                <a:ea typeface="+mn-ea"/>
                <a:cs typeface="+mn-cs"/>
              </a:rPr>
              <a:t>with some practices only partially utilising the technology</a:t>
            </a:r>
            <a:r>
              <a:rPr lang="en-GB" sz="1000">
                <a:solidFill>
                  <a:prstClr val="black"/>
                </a:solidFill>
                <a:latin typeface="Arial"/>
              </a:rPr>
              <a:t>, which is limiting the realisation of </a:t>
            </a:r>
            <a:r>
              <a:rPr kumimoji="0" lang="en-GB" sz="1000" b="0" i="0" u="none" strike="noStrike" kern="0" cap="none" spc="0" normalizeH="0" baseline="0" noProof="0">
                <a:ln>
                  <a:noFill/>
                </a:ln>
                <a:solidFill>
                  <a:prstClr val="black"/>
                </a:solidFill>
                <a:effectLst/>
                <a:uLnTx/>
                <a:uFillTx/>
                <a:latin typeface="Arial"/>
                <a:ea typeface="+mn-ea"/>
                <a:cs typeface="+mn-cs"/>
              </a:rPr>
              <a:t>benefits. The products were rapidly adopted into practices, which has meant both the local processes and staff roles were not always </a:t>
            </a:r>
            <a:r>
              <a:rPr lang="en-GB" sz="1000">
                <a:solidFill>
                  <a:prstClr val="black"/>
                </a:solidFill>
                <a:latin typeface="Arial"/>
              </a:rPr>
              <a:t>updated and </a:t>
            </a:r>
            <a:r>
              <a:rPr kumimoji="0" lang="en-GB" sz="1000" b="0" i="0" u="none" strike="noStrike" kern="0" cap="none" spc="0" normalizeH="0" baseline="0" noProof="0">
                <a:ln>
                  <a:noFill/>
                </a:ln>
                <a:solidFill>
                  <a:prstClr val="black"/>
                </a:solidFill>
                <a:effectLst/>
                <a:uLnTx/>
                <a:uFillTx/>
                <a:latin typeface="Arial"/>
                <a:ea typeface="+mn-ea"/>
                <a:cs typeface="+mn-cs"/>
              </a:rPr>
              <a:t>adapted to allow the new to be embedded in a way that can streamline processes and deliver benefits for staff and patients.</a:t>
            </a:r>
            <a:endParaRPr kumimoji="0" lang="en-GB" sz="1000" b="1" i="0" u="none" strike="noStrike" kern="0" cap="none" spc="0" normalizeH="0" baseline="0" noProof="0">
              <a:ln>
                <a:noFill/>
              </a:ln>
              <a:solidFill>
                <a:prstClr val="black"/>
              </a:solidFill>
              <a:effectLst/>
              <a:uLnTx/>
              <a:uFillTx/>
              <a:latin typeface="Arial"/>
              <a:ea typeface="+mn-ea"/>
              <a:cs typeface="+mn-cs"/>
            </a:endParaRPr>
          </a:p>
          <a:p>
            <a:pPr marL="0" marR="0" lvl="0" indent="0" algn="l"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latin typeface="Arial"/>
                <a:ea typeface="+mn-ea"/>
                <a:cs typeface="+mn-cs"/>
              </a:rPr>
              <a:t>Cloud Telephony Rolled Out Across The Majority </a:t>
            </a:r>
            <a:r>
              <a:rPr lang="en-GB" sz="1000" b="1">
                <a:solidFill>
                  <a:prstClr val="black"/>
                </a:solidFill>
                <a:latin typeface="Arial"/>
              </a:rPr>
              <a:t>Of </a:t>
            </a:r>
            <a:r>
              <a:rPr kumimoji="0" lang="en-GB" sz="1000" b="1" i="0" u="none" strike="noStrike" kern="0" cap="none" spc="0" normalizeH="0" baseline="0" noProof="0">
                <a:ln>
                  <a:noFill/>
                </a:ln>
                <a:solidFill>
                  <a:prstClr val="black"/>
                </a:solidFill>
                <a:effectLst/>
                <a:uLnTx/>
                <a:uFillTx/>
                <a:latin typeface="Arial"/>
                <a:ea typeface="+mn-ea"/>
                <a:cs typeface="+mn-cs"/>
              </a:rPr>
              <a:t>General Practice</a:t>
            </a:r>
            <a:endParaRPr kumimoji="0" lang="en-GB" sz="1000" b="0" i="0" u="none" strike="noStrike" kern="0" cap="none" spc="0" normalizeH="0" baseline="0" noProof="0">
              <a:ln>
                <a:noFill/>
              </a:ln>
              <a:solidFill>
                <a:prstClr val="black"/>
              </a:solidFill>
              <a:effectLst/>
              <a:uLnTx/>
              <a:uFillTx/>
              <a:latin typeface="Arial"/>
              <a:ea typeface="+mn-ea"/>
              <a:cs typeface="+mn-cs"/>
            </a:endParaRPr>
          </a:p>
          <a:p>
            <a:pPr marL="171450" marR="0" lvl="0" indent="-171450" algn="l"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prstClr val="black"/>
                </a:solidFill>
                <a:effectLst/>
                <a:uLnTx/>
                <a:uFillTx/>
                <a:latin typeface="Arial"/>
                <a:ea typeface="+mn-ea"/>
                <a:cs typeface="+mn-cs"/>
              </a:rPr>
              <a:t>150 out of 157 GP practices have moved over to cloud telephony which enables working at scale across multiple sites, with the primary care workforce enabled to access their telephony system across various devices including mobiles, desktops and tablets, ultimately delivering quicker and more seamless access for patients. Practice Managers gave some positive feedback about the benefits of cloud telephony. </a:t>
            </a:r>
          </a:p>
          <a:p>
            <a:pPr marL="0" marR="0" lvl="0" indent="0" algn="l"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latin typeface="Arial"/>
                <a:ea typeface="+mn-ea"/>
                <a:cs typeface="+mn-cs"/>
              </a:rPr>
              <a:t>Low Uptake Of Virtual Consultation Platform</a:t>
            </a:r>
            <a:endParaRPr kumimoji="0" lang="en-GB" sz="1000" b="0" i="0" u="none" strike="noStrike" kern="0" cap="none" spc="0" normalizeH="0" baseline="0" noProof="0">
              <a:ln>
                <a:noFill/>
              </a:ln>
              <a:solidFill>
                <a:prstClr val="black"/>
              </a:solidFill>
              <a:effectLst/>
              <a:uLnTx/>
              <a:uFillTx/>
              <a:latin typeface="Arial"/>
              <a:ea typeface="+mn-ea"/>
              <a:cs typeface="+mn-cs"/>
            </a:endParaRPr>
          </a:p>
          <a:p>
            <a:pPr marL="171450" marR="0" lvl="0" indent="-171450" algn="l"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prstClr val="black"/>
                </a:solidFill>
                <a:effectLst/>
                <a:uLnTx/>
                <a:uFillTx/>
                <a:latin typeface="Arial"/>
                <a:ea typeface="+mn-ea"/>
                <a:cs typeface="+mn-cs"/>
              </a:rPr>
              <a:t>The </a:t>
            </a:r>
            <a:r>
              <a:rPr kumimoji="0" lang="en-GB" sz="1000" b="0" i="0" u="none" strike="noStrike" kern="0" cap="none" spc="0" normalizeH="0" baseline="0" noProof="0" err="1">
                <a:ln>
                  <a:noFill/>
                </a:ln>
                <a:solidFill>
                  <a:prstClr val="black"/>
                </a:solidFill>
                <a:effectLst/>
                <a:uLnTx/>
                <a:uFillTx/>
                <a:latin typeface="Arial"/>
                <a:ea typeface="+mn-ea"/>
                <a:cs typeface="+mn-cs"/>
              </a:rPr>
              <a:t>AccuRx</a:t>
            </a:r>
            <a:r>
              <a:rPr kumimoji="0" lang="en-GB" sz="1000" b="0" i="0" u="none" strike="noStrike" kern="0" cap="none" spc="0" normalizeH="0" baseline="0" noProof="0">
                <a:ln>
                  <a:noFill/>
                </a:ln>
                <a:solidFill>
                  <a:prstClr val="black"/>
                </a:solidFill>
                <a:effectLst/>
                <a:uLnTx/>
                <a:uFillTx/>
                <a:latin typeface="Arial"/>
                <a:ea typeface="+mn-ea"/>
                <a:cs typeface="+mn-cs"/>
              </a:rPr>
              <a:t> system which is predominately installed across BOB is primarily used by GP practices to enable clinicians to assess patients </a:t>
            </a:r>
            <a:r>
              <a:rPr lang="en-GB" sz="1000">
                <a:solidFill>
                  <a:prstClr val="black"/>
                </a:solidFill>
                <a:latin typeface="Arial"/>
              </a:rPr>
              <a:t>via a video consultation</a:t>
            </a:r>
            <a:r>
              <a:rPr kumimoji="0" lang="en-GB" sz="1000" b="0" i="0" u="none" strike="noStrike" kern="0" cap="none" spc="0" normalizeH="0" baseline="0" noProof="0">
                <a:ln>
                  <a:noFill/>
                </a:ln>
                <a:solidFill>
                  <a:prstClr val="black"/>
                </a:solidFill>
                <a:effectLst/>
                <a:uLnTx/>
                <a:uFillTx/>
                <a:latin typeface="Arial"/>
                <a:ea typeface="+mn-ea"/>
                <a:cs typeface="+mn-cs"/>
              </a:rPr>
              <a:t>. Usage of the system has dropped since face to face appointments have become available again after Covid. GP staff report that there is a lack of appetite for virtual consultations from patients and staff. </a:t>
            </a:r>
          </a:p>
          <a:p>
            <a:pPr marL="0" marR="0" lvl="0" indent="0" algn="l"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latin typeface="Arial"/>
                <a:ea typeface="+mn-ea"/>
                <a:cs typeface="+mn-cs"/>
              </a:rPr>
              <a:t>Using Remote Monitoring Solutions To Collect PROMS (Patient Reported Outcome Measures)</a:t>
            </a:r>
            <a:endParaRPr kumimoji="0" lang="en-GB" sz="1000" b="0" i="0" u="none" strike="noStrike" kern="0" cap="none" spc="0" normalizeH="0" baseline="0" noProof="0">
              <a:ln>
                <a:noFill/>
              </a:ln>
              <a:solidFill>
                <a:prstClr val="black"/>
              </a:solidFill>
              <a:effectLst/>
              <a:uLnTx/>
              <a:uFillTx/>
              <a:latin typeface="Arial"/>
              <a:ea typeface="+mn-ea"/>
              <a:cs typeface="+mn-cs"/>
            </a:endParaRPr>
          </a:p>
          <a:p>
            <a:pPr marL="171450" marR="0" lvl="0" indent="-171450" algn="l"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prstClr val="black"/>
                </a:solidFill>
                <a:effectLst/>
                <a:uLnTx/>
                <a:uFillTx/>
                <a:latin typeface="Arial"/>
                <a:ea typeface="+mn-ea"/>
                <a:cs typeface="+mn-cs"/>
              </a:rPr>
              <a:t>To support the continuous monitoring of patients with long term conditions BOB has the </a:t>
            </a:r>
            <a:r>
              <a:rPr kumimoji="0" lang="en-GB" sz="1000" b="0" i="0" u="none" strike="noStrike" kern="0" cap="none" spc="0" normalizeH="0" baseline="0" noProof="0" err="1">
                <a:ln>
                  <a:noFill/>
                </a:ln>
                <a:solidFill>
                  <a:prstClr val="black"/>
                </a:solidFill>
                <a:effectLst/>
                <a:uLnTx/>
                <a:uFillTx/>
                <a:latin typeface="Arial"/>
                <a:ea typeface="+mn-ea"/>
                <a:cs typeface="+mn-cs"/>
              </a:rPr>
              <a:t>AccuRx</a:t>
            </a:r>
            <a:r>
              <a:rPr kumimoji="0" lang="en-GB" sz="1000" b="0" i="0" u="none" strike="noStrike" kern="0" cap="none" spc="0" normalizeH="0" baseline="0" noProof="0">
                <a:ln>
                  <a:noFill/>
                </a:ln>
                <a:solidFill>
                  <a:prstClr val="black"/>
                </a:solidFill>
                <a:effectLst/>
                <a:uLnTx/>
                <a:uFillTx/>
                <a:latin typeface="Arial"/>
                <a:ea typeface="+mn-ea"/>
                <a:cs typeface="+mn-cs"/>
              </a:rPr>
              <a:t> and </a:t>
            </a:r>
            <a:r>
              <a:rPr kumimoji="0" lang="en-GB" sz="1000" b="0" i="0" u="none" strike="noStrike" kern="0" cap="none" spc="0" normalizeH="0" baseline="0" noProof="0" err="1">
                <a:ln>
                  <a:noFill/>
                </a:ln>
                <a:solidFill>
                  <a:prstClr val="black"/>
                </a:solidFill>
                <a:effectLst/>
                <a:uLnTx/>
                <a:uFillTx/>
                <a:latin typeface="Arial"/>
                <a:ea typeface="+mn-ea"/>
                <a:cs typeface="+mn-cs"/>
              </a:rPr>
              <a:t>Graphnet</a:t>
            </a:r>
            <a:r>
              <a:rPr kumimoji="0" lang="en-GB" sz="1000" b="0" i="0" u="none" strike="noStrike" kern="0" cap="none" spc="0" normalizeH="0" baseline="0" noProof="0">
                <a:ln>
                  <a:noFill/>
                </a:ln>
                <a:solidFill>
                  <a:prstClr val="black"/>
                </a:solidFill>
                <a:effectLst/>
                <a:uLnTx/>
                <a:uFillTx/>
                <a:latin typeface="Arial"/>
                <a:ea typeface="+mn-ea"/>
                <a:cs typeface="+mn-cs"/>
              </a:rPr>
              <a:t> remote monitoring systems in place. These give clinicians and patients information that would normally be obtained and recorded in a face to face setting.</a:t>
            </a:r>
          </a:p>
          <a:p>
            <a:pPr marL="0" marR="0" lvl="0" indent="0" algn="l"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latin typeface="Arial"/>
                <a:ea typeface="+mn-ea"/>
                <a:cs typeface="+mn-cs"/>
              </a:rPr>
              <a:t>Alternative</a:t>
            </a:r>
            <a:r>
              <a:rPr lang="en-GB" sz="1000" b="1">
                <a:solidFill>
                  <a:prstClr val="black"/>
                </a:solidFill>
                <a:latin typeface="Arial"/>
              </a:rPr>
              <a:t> Ways To Message </a:t>
            </a:r>
            <a:r>
              <a:rPr kumimoji="0" lang="en-GB" sz="1000" b="1" i="0" u="none" strike="noStrike" kern="0" cap="none" spc="0" normalizeH="0" baseline="0" noProof="0">
                <a:ln>
                  <a:noFill/>
                </a:ln>
                <a:solidFill>
                  <a:prstClr val="black"/>
                </a:solidFill>
                <a:effectLst/>
                <a:uLnTx/>
                <a:uFillTx/>
                <a:latin typeface="Arial"/>
                <a:ea typeface="+mn-ea"/>
                <a:cs typeface="+mn-cs"/>
              </a:rPr>
              <a:t>Patients</a:t>
            </a:r>
            <a:endParaRPr kumimoji="0" lang="en-GB" sz="1000" b="0" i="0" u="none" strike="noStrike" kern="0" cap="none" spc="0" normalizeH="0" baseline="0" noProof="0">
              <a:ln>
                <a:noFill/>
              </a:ln>
              <a:solidFill>
                <a:prstClr val="black"/>
              </a:solidFill>
              <a:effectLst/>
              <a:uLnTx/>
              <a:uFillTx/>
              <a:latin typeface="Arial"/>
              <a:ea typeface="+mn-ea"/>
              <a:cs typeface="+mn-cs"/>
            </a:endParaRPr>
          </a:p>
          <a:p>
            <a:pPr marL="171450" marR="0" lvl="0" indent="-171450" algn="l"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prstClr val="black"/>
                </a:solidFill>
                <a:effectLst/>
                <a:uLnTx/>
                <a:uFillTx/>
                <a:latin typeface="Arial"/>
                <a:ea typeface="+mn-ea"/>
                <a:cs typeface="+mn-cs"/>
              </a:rPr>
              <a:t>To support practices to communicate with their patients via SMS texting the ICB procured </a:t>
            </a:r>
            <a:r>
              <a:rPr kumimoji="0" lang="en-GB" sz="1000" b="0" i="0" u="none" strike="noStrike" kern="0" cap="none" spc="0" normalizeH="0" baseline="0" noProof="0" err="1">
                <a:ln>
                  <a:noFill/>
                </a:ln>
                <a:solidFill>
                  <a:prstClr val="black"/>
                </a:solidFill>
                <a:effectLst/>
                <a:uLnTx/>
                <a:uFillTx/>
                <a:latin typeface="Arial"/>
                <a:ea typeface="+mn-ea"/>
                <a:cs typeface="+mn-cs"/>
              </a:rPr>
              <a:t>AccuRx</a:t>
            </a:r>
            <a:r>
              <a:rPr kumimoji="0" lang="en-GB" sz="1000" b="0" i="0" u="none" strike="noStrike" kern="0" cap="none" spc="0" normalizeH="0" baseline="0" noProof="0">
                <a:ln>
                  <a:noFill/>
                </a:ln>
                <a:solidFill>
                  <a:prstClr val="black"/>
                </a:solidFill>
                <a:effectLst/>
                <a:uLnTx/>
                <a:uFillTx/>
                <a:latin typeface="Arial"/>
                <a:ea typeface="+mn-ea"/>
                <a:cs typeface="+mn-cs"/>
              </a:rPr>
              <a:t>. This enables practices to remind patients about their appointments and to collect information relating to their clinical conditions.</a:t>
            </a:r>
            <a:endParaRPr kumimoji="0" lang="en-GB" sz="900" b="0" i="0" u="none" strike="noStrike" kern="0" cap="none" spc="0" normalizeH="0" baseline="0" noProof="0">
              <a:ln>
                <a:noFill/>
              </a:ln>
              <a:solidFill>
                <a:prstClr val="black"/>
              </a:solidFill>
              <a:effectLst/>
              <a:uLnTx/>
              <a:uFillTx/>
              <a:latin typeface="Arial"/>
              <a:ea typeface="+mn-ea"/>
              <a:cs typeface="+mn-cs"/>
            </a:endParaRPr>
          </a:p>
        </p:txBody>
      </p:sp>
      <p:pic>
        <p:nvPicPr>
          <p:cNvPr id="20" name="Graphic 19" descr="Online Network outline">
            <a:extLst>
              <a:ext uri="{FF2B5EF4-FFF2-40B4-BE49-F238E27FC236}">
                <a16:creationId xmlns:a16="http://schemas.microsoft.com/office/drawing/2014/main" id="{4088C6A2-811A-D4E1-1EF0-351F412094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8850" y="2002221"/>
            <a:ext cx="914400" cy="914400"/>
          </a:xfrm>
          <a:prstGeom prst="rect">
            <a:avLst/>
          </a:prstGeom>
        </p:spPr>
      </p:pic>
      <p:pic>
        <p:nvPicPr>
          <p:cNvPr id="21" name="Graphic 20" descr="Vlog outline">
            <a:extLst>
              <a:ext uri="{FF2B5EF4-FFF2-40B4-BE49-F238E27FC236}">
                <a16:creationId xmlns:a16="http://schemas.microsoft.com/office/drawing/2014/main" id="{03F55B66-8B97-57B1-18F9-0CEEE8E0F4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8741" y="4991399"/>
            <a:ext cx="712381" cy="712381"/>
          </a:xfrm>
          <a:prstGeom prst="rect">
            <a:avLst/>
          </a:prstGeom>
        </p:spPr>
      </p:pic>
      <p:sp>
        <p:nvSpPr>
          <p:cNvPr id="22" name="TextBox 21">
            <a:extLst>
              <a:ext uri="{FF2B5EF4-FFF2-40B4-BE49-F238E27FC236}">
                <a16:creationId xmlns:a16="http://schemas.microsoft.com/office/drawing/2014/main" id="{C681A482-6EFA-D672-CF94-B9062C8E9482}"/>
              </a:ext>
            </a:extLst>
          </p:cNvPr>
          <p:cNvSpPr txBox="1"/>
          <p:nvPr/>
        </p:nvSpPr>
        <p:spPr>
          <a:xfrm>
            <a:off x="7751349" y="4991399"/>
            <a:ext cx="4175413" cy="938719"/>
          </a:xfrm>
          <a:prstGeom prst="rect">
            <a:avLst/>
          </a:prstGeom>
          <a:noFill/>
        </p:spPr>
        <p:txBody>
          <a:bodyPr wrap="square" rtlCol="0">
            <a:spAutoFit/>
          </a:bodyPr>
          <a:lstStyle/>
          <a:p>
            <a:pPr algn="l"/>
            <a:r>
              <a:rPr lang="en-GB" sz="1100" b="1">
                <a:latin typeface="+mn-lt"/>
              </a:rPr>
              <a:t>Video Consultation Solution Usage</a:t>
            </a:r>
          </a:p>
          <a:p>
            <a:pPr algn="l"/>
            <a:r>
              <a:rPr lang="en-GB" sz="1100">
                <a:latin typeface="+mn-lt"/>
              </a:rPr>
              <a:t>All 157 practices in BOB have installed </a:t>
            </a:r>
            <a:r>
              <a:rPr lang="en-GB" sz="1100" err="1">
                <a:latin typeface="+mn-lt"/>
              </a:rPr>
              <a:t>AccuRx</a:t>
            </a:r>
            <a:r>
              <a:rPr lang="en-GB" sz="1100">
                <a:latin typeface="+mn-lt"/>
              </a:rPr>
              <a:t> Video consultation platform, over time there has been a declining usage of the system. </a:t>
            </a:r>
            <a:r>
              <a:rPr kumimoji="0" lang="en-GB" sz="1100" b="0" i="0" u="none" strike="noStrike" kern="0" cap="none" spc="0" normalizeH="0" baseline="0" noProof="0">
                <a:ln>
                  <a:noFill/>
                </a:ln>
                <a:solidFill>
                  <a:prstClr val="black"/>
                </a:solidFill>
                <a:effectLst/>
                <a:uLnTx/>
                <a:uFillTx/>
                <a:latin typeface="Arial"/>
                <a:ea typeface="+mn-ea"/>
                <a:cs typeface="+mn-cs"/>
              </a:rPr>
              <a:t>GP staff report that there is a lack of appetite for virtual consultations from patients and staff. </a:t>
            </a:r>
            <a:endParaRPr lang="en-GB" sz="1100">
              <a:latin typeface="+mn-lt"/>
            </a:endParaRPr>
          </a:p>
        </p:txBody>
      </p:sp>
      <p:sp>
        <p:nvSpPr>
          <p:cNvPr id="5" name="Rectangle: Top Corners Rounded 4">
            <a:extLst>
              <a:ext uri="{FF2B5EF4-FFF2-40B4-BE49-F238E27FC236}">
                <a16:creationId xmlns:a16="http://schemas.microsoft.com/office/drawing/2014/main" id="{0E8AC54F-A53D-FE13-0BB5-63F5B397F4B6}"/>
              </a:ext>
            </a:extLst>
          </p:cNvPr>
          <p:cNvSpPr/>
          <p:nvPr/>
        </p:nvSpPr>
        <p:spPr>
          <a:xfrm rot="10800000">
            <a:off x="399785" y="11042"/>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 name="Rectangle: Top Corners Rounded 3">
            <a:extLst>
              <a:ext uri="{FF2B5EF4-FFF2-40B4-BE49-F238E27FC236}">
                <a16:creationId xmlns:a16="http://schemas.microsoft.com/office/drawing/2014/main" id="{77FC37DF-D11F-B6EB-D7C1-9A3C69EA140F}"/>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 name="TextBox 7">
            <a:extLst>
              <a:ext uri="{FF2B5EF4-FFF2-40B4-BE49-F238E27FC236}">
                <a16:creationId xmlns:a16="http://schemas.microsoft.com/office/drawing/2014/main" id="{341E6C71-E41F-4166-117D-C990736EDB68}"/>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2" name="Rectangle: Top Corners Rounded 11">
            <a:extLst>
              <a:ext uri="{FF2B5EF4-FFF2-40B4-BE49-F238E27FC236}">
                <a16:creationId xmlns:a16="http://schemas.microsoft.com/office/drawing/2014/main" id="{218FC1C8-6236-61C6-7BD9-454B23C2151A}"/>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6" name="Rectangle: Top Corners Rounded 15">
            <a:extLst>
              <a:ext uri="{FF2B5EF4-FFF2-40B4-BE49-F238E27FC236}">
                <a16:creationId xmlns:a16="http://schemas.microsoft.com/office/drawing/2014/main" id="{74474277-9FDD-E71E-1221-B319FC5051D3}"/>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4" name="TextBox 23">
            <a:extLst>
              <a:ext uri="{FF2B5EF4-FFF2-40B4-BE49-F238E27FC236}">
                <a16:creationId xmlns:a16="http://schemas.microsoft.com/office/drawing/2014/main" id="{F9CD4EE4-7DBD-4040-CB3A-FE2C8CAAEFD5}"/>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7" name="TextBox 26">
            <a:extLst>
              <a:ext uri="{FF2B5EF4-FFF2-40B4-BE49-F238E27FC236}">
                <a16:creationId xmlns:a16="http://schemas.microsoft.com/office/drawing/2014/main" id="{56DDBC11-B7E4-E3F5-CCAB-DCFBCB7FD672}"/>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9" name="Rectangle: Top Corners Rounded 28">
            <a:extLst>
              <a:ext uri="{FF2B5EF4-FFF2-40B4-BE49-F238E27FC236}">
                <a16:creationId xmlns:a16="http://schemas.microsoft.com/office/drawing/2014/main" id="{171E5506-2F62-661B-AB22-850FB263422A}"/>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Rectangle: Top Corners Rounded 30">
            <a:extLst>
              <a:ext uri="{FF2B5EF4-FFF2-40B4-BE49-F238E27FC236}">
                <a16:creationId xmlns:a16="http://schemas.microsoft.com/office/drawing/2014/main" id="{47BC6782-C9CD-5482-547A-9922D46429C4}"/>
              </a:ext>
            </a:extLst>
          </p:cNvPr>
          <p:cNvSpPr/>
          <p:nvPr/>
        </p:nvSpPr>
        <p:spPr>
          <a:xfrm rot="10800000">
            <a:off x="5775469"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3" name="Rectangle: Top Corners Rounded 32">
            <a:extLst>
              <a:ext uri="{FF2B5EF4-FFF2-40B4-BE49-F238E27FC236}">
                <a16:creationId xmlns:a16="http://schemas.microsoft.com/office/drawing/2014/main" id="{5FBB0C27-38C0-8FF7-10A8-B1E19616A041}"/>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5" name="TextBox 34">
            <a:extLst>
              <a:ext uri="{FF2B5EF4-FFF2-40B4-BE49-F238E27FC236}">
                <a16:creationId xmlns:a16="http://schemas.microsoft.com/office/drawing/2014/main" id="{C94A8758-E063-CC0A-908A-3D28CFFCA31D}"/>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7" name="TextBox 36">
            <a:extLst>
              <a:ext uri="{FF2B5EF4-FFF2-40B4-BE49-F238E27FC236}">
                <a16:creationId xmlns:a16="http://schemas.microsoft.com/office/drawing/2014/main" id="{5BB5C8FF-0544-B74B-E6D9-26D12075E652}"/>
              </a:ext>
            </a:extLst>
          </p:cNvPr>
          <p:cNvSpPr txBox="1"/>
          <p:nvPr/>
        </p:nvSpPr>
        <p:spPr>
          <a:xfrm>
            <a:off x="5773866"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0" name="TextBox 39">
            <a:extLst>
              <a:ext uri="{FF2B5EF4-FFF2-40B4-BE49-F238E27FC236}">
                <a16:creationId xmlns:a16="http://schemas.microsoft.com/office/drawing/2014/main" id="{1EB54B4B-0322-9845-7DCF-374DAEABEEA7}"/>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4" name="Rectangle: Top Corners Rounded 43">
            <a:extLst>
              <a:ext uri="{FF2B5EF4-FFF2-40B4-BE49-F238E27FC236}">
                <a16:creationId xmlns:a16="http://schemas.microsoft.com/office/drawing/2014/main" id="{89D7900D-1822-1E29-11FB-A7E244C2DEE7}"/>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8" name="TextBox 47">
            <a:extLst>
              <a:ext uri="{FF2B5EF4-FFF2-40B4-BE49-F238E27FC236}">
                <a16:creationId xmlns:a16="http://schemas.microsoft.com/office/drawing/2014/main" id="{9BBD0BD8-431B-752D-B28D-56AA19F4229D}"/>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3" name="TextBox 2">
            <a:extLst>
              <a:ext uri="{FF2B5EF4-FFF2-40B4-BE49-F238E27FC236}">
                <a16:creationId xmlns:a16="http://schemas.microsoft.com/office/drawing/2014/main" id="{7BED4239-6EC0-F6E1-CA27-36112BA9C4C1}"/>
              </a:ext>
            </a:extLst>
          </p:cNvPr>
          <p:cNvSpPr txBox="1"/>
          <p:nvPr/>
        </p:nvSpPr>
        <p:spPr>
          <a:xfrm>
            <a:off x="7751122" y="4516823"/>
            <a:ext cx="3640778" cy="230832"/>
          </a:xfrm>
          <a:prstGeom prst="rect">
            <a:avLst/>
          </a:prstGeom>
          <a:noFill/>
        </p:spPr>
        <p:txBody>
          <a:bodyPr wrap="square" rtlCol="0">
            <a:spAutoFit/>
          </a:bodyPr>
          <a:lstStyle/>
          <a:p>
            <a:r>
              <a:rPr lang="en-GB" sz="900"/>
              <a:t>* Data provided by BOB ICB</a:t>
            </a:r>
          </a:p>
        </p:txBody>
      </p:sp>
      <p:graphicFrame>
        <p:nvGraphicFramePr>
          <p:cNvPr id="9" name="Chart 8">
            <a:extLst>
              <a:ext uri="{FF2B5EF4-FFF2-40B4-BE49-F238E27FC236}">
                <a16:creationId xmlns:a16="http://schemas.microsoft.com/office/drawing/2014/main" id="{C785327A-64AE-2CF2-1083-33802C8A7847}"/>
              </a:ext>
            </a:extLst>
          </p:cNvPr>
          <p:cNvGraphicFramePr/>
          <p:nvPr>
            <p:extLst>
              <p:ext uri="{D42A27DB-BD31-4B8C-83A1-F6EECF244321}">
                <p14:modId xmlns:p14="http://schemas.microsoft.com/office/powerpoint/2010/main" val="573374124"/>
              </p:ext>
            </p:extLst>
          </p:nvPr>
        </p:nvGraphicFramePr>
        <p:xfrm>
          <a:off x="7774373" y="1426751"/>
          <a:ext cx="3726436" cy="305702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64698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B3829D-D5BC-9BFE-0EDE-2421F84F88DB}"/>
              </a:ext>
            </a:extLst>
          </p:cNvPr>
          <p:cNvSpPr/>
          <p:nvPr/>
        </p:nvSpPr>
        <p:spPr>
          <a:xfrm>
            <a:off x="681337" y="1586752"/>
            <a:ext cx="10829326" cy="4249271"/>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E77ABA5F-37CD-4705-112B-B86D235AA23A}"/>
              </a:ext>
            </a:extLst>
          </p:cNvPr>
          <p:cNvSpPr txBox="1"/>
          <p:nvPr/>
        </p:nvSpPr>
        <p:spPr>
          <a:xfrm>
            <a:off x="1064759" y="1847963"/>
            <a:ext cx="4666959" cy="338554"/>
          </a:xfrm>
          <a:prstGeom prst="rect">
            <a:avLst/>
          </a:prstGeom>
          <a:noFill/>
        </p:spPr>
        <p:txBody>
          <a:bodyPr wrap="square" lIns="0" tIns="0" rIns="0" bIns="0" rtlCol="0">
            <a:spAutoFit/>
          </a:bodyPr>
          <a:lstStyle/>
          <a:p>
            <a:r>
              <a:rPr lang="en-GB" sz="1100" b="1">
                <a:solidFill>
                  <a:schemeClr val="tx1"/>
                </a:solidFill>
              </a:rPr>
              <a:t>Around 2/3 of GP appointments are Face to Face and 1/3 over the phone </a:t>
            </a:r>
          </a:p>
        </p:txBody>
      </p:sp>
      <p:pic>
        <p:nvPicPr>
          <p:cNvPr id="23" name="Picture 22">
            <a:extLst>
              <a:ext uri="{FF2B5EF4-FFF2-40B4-BE49-F238E27FC236}">
                <a16:creationId xmlns:a16="http://schemas.microsoft.com/office/drawing/2014/main" id="{6FB5C0D9-3603-E78D-CF72-FACDDF906B55}"/>
              </a:ext>
            </a:extLst>
          </p:cNvPr>
          <p:cNvPicPr>
            <a:picLocks noChangeAspect="1"/>
          </p:cNvPicPr>
          <p:nvPr/>
        </p:nvPicPr>
        <p:blipFill>
          <a:blip r:embed="rId2"/>
          <a:stretch>
            <a:fillRect/>
          </a:stretch>
        </p:blipFill>
        <p:spPr>
          <a:xfrm>
            <a:off x="1060954" y="2593612"/>
            <a:ext cx="4415938" cy="2882291"/>
          </a:xfrm>
          <a:prstGeom prst="rect">
            <a:avLst/>
          </a:prstGeom>
          <a:ln w="6350">
            <a:solidFill>
              <a:srgbClr val="233575"/>
            </a:solidFill>
          </a:ln>
        </p:spPr>
      </p:pic>
      <p:pic>
        <p:nvPicPr>
          <p:cNvPr id="24" name="Picture 23">
            <a:extLst>
              <a:ext uri="{FF2B5EF4-FFF2-40B4-BE49-F238E27FC236}">
                <a16:creationId xmlns:a16="http://schemas.microsoft.com/office/drawing/2014/main" id="{3792BBD5-B471-495A-1291-A9268021AB70}"/>
              </a:ext>
            </a:extLst>
          </p:cNvPr>
          <p:cNvPicPr>
            <a:picLocks noChangeAspect="1"/>
          </p:cNvPicPr>
          <p:nvPr/>
        </p:nvPicPr>
        <p:blipFill>
          <a:blip r:embed="rId3"/>
          <a:stretch>
            <a:fillRect/>
          </a:stretch>
        </p:blipFill>
        <p:spPr>
          <a:xfrm>
            <a:off x="6931959" y="2295974"/>
            <a:ext cx="4199087" cy="3179929"/>
          </a:xfrm>
          <a:prstGeom prst="rect">
            <a:avLst/>
          </a:prstGeom>
          <a:ln w="6350">
            <a:solidFill>
              <a:srgbClr val="233575"/>
            </a:solidFill>
          </a:ln>
        </p:spPr>
      </p:pic>
      <p:sp>
        <p:nvSpPr>
          <p:cNvPr id="25" name="TextBox 24">
            <a:extLst>
              <a:ext uri="{FF2B5EF4-FFF2-40B4-BE49-F238E27FC236}">
                <a16:creationId xmlns:a16="http://schemas.microsoft.com/office/drawing/2014/main" id="{14206F05-F447-E0A9-14DA-CAD56E0BAD64}"/>
              </a:ext>
            </a:extLst>
          </p:cNvPr>
          <p:cNvSpPr txBox="1"/>
          <p:nvPr/>
        </p:nvSpPr>
        <p:spPr>
          <a:xfrm>
            <a:off x="6931959" y="1847963"/>
            <a:ext cx="4195282" cy="338554"/>
          </a:xfrm>
          <a:prstGeom prst="rect">
            <a:avLst/>
          </a:prstGeom>
          <a:noFill/>
        </p:spPr>
        <p:txBody>
          <a:bodyPr wrap="square" lIns="0" tIns="0" rIns="0" bIns="0" rtlCol="0">
            <a:spAutoFit/>
          </a:bodyPr>
          <a:lstStyle/>
          <a:p>
            <a:r>
              <a:rPr lang="en-GB" sz="1100" b="1">
                <a:solidFill>
                  <a:schemeClr val="tx1"/>
                </a:solidFill>
              </a:rPr>
              <a:t>There is variation between PCNs in their use of technology for remote consultation as they are serving different populations...</a:t>
            </a:r>
          </a:p>
        </p:txBody>
      </p:sp>
      <p:sp>
        <p:nvSpPr>
          <p:cNvPr id="3" name="Rectangle: Top Corners Rounded 2">
            <a:extLst>
              <a:ext uri="{FF2B5EF4-FFF2-40B4-BE49-F238E27FC236}">
                <a16:creationId xmlns:a16="http://schemas.microsoft.com/office/drawing/2014/main" id="{35F418A0-A3B9-B15F-E097-9417AD25EB6B}"/>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 name="TextBox 4">
            <a:extLst>
              <a:ext uri="{FF2B5EF4-FFF2-40B4-BE49-F238E27FC236}">
                <a16:creationId xmlns:a16="http://schemas.microsoft.com/office/drawing/2014/main" id="{072E7568-EDBF-AF75-40AE-FAB3DE20FB45}"/>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7" name="Rectangle: Top Corners Rounded 6">
            <a:extLst>
              <a:ext uri="{FF2B5EF4-FFF2-40B4-BE49-F238E27FC236}">
                <a16:creationId xmlns:a16="http://schemas.microsoft.com/office/drawing/2014/main" id="{8D243E23-703E-B697-31E0-A369C8BC9C92}"/>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9" name="Rectangle: Top Corners Rounded 8">
            <a:extLst>
              <a:ext uri="{FF2B5EF4-FFF2-40B4-BE49-F238E27FC236}">
                <a16:creationId xmlns:a16="http://schemas.microsoft.com/office/drawing/2014/main" id="{F0724B20-A2DD-D32B-282A-587EA1FD8446}"/>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1" name="TextBox 10">
            <a:extLst>
              <a:ext uri="{FF2B5EF4-FFF2-40B4-BE49-F238E27FC236}">
                <a16:creationId xmlns:a16="http://schemas.microsoft.com/office/drawing/2014/main" id="{D80F54CD-77FC-57D3-AC0D-A51DCC8F629D}"/>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4" name="TextBox 13">
            <a:extLst>
              <a:ext uri="{FF2B5EF4-FFF2-40B4-BE49-F238E27FC236}">
                <a16:creationId xmlns:a16="http://schemas.microsoft.com/office/drawing/2014/main" id="{E4F753A2-9AF7-3C7E-93A6-1AA96C0F4AFD}"/>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0" name="Rectangle: Top Corners Rounded 19">
            <a:extLst>
              <a:ext uri="{FF2B5EF4-FFF2-40B4-BE49-F238E27FC236}">
                <a16:creationId xmlns:a16="http://schemas.microsoft.com/office/drawing/2014/main" id="{61DE30E5-648A-DE99-7C6F-A86D6400D65B}"/>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6" name="Rectangle: Top Corners Rounded 25">
            <a:extLst>
              <a:ext uri="{FF2B5EF4-FFF2-40B4-BE49-F238E27FC236}">
                <a16:creationId xmlns:a16="http://schemas.microsoft.com/office/drawing/2014/main" id="{446C1B4A-AEED-F03E-C98A-E8236119DE7C}"/>
              </a:ext>
            </a:extLst>
          </p:cNvPr>
          <p:cNvSpPr/>
          <p:nvPr/>
        </p:nvSpPr>
        <p:spPr>
          <a:xfrm rot="10800000">
            <a:off x="5775469"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D0CBE4D2-221D-C865-C81C-AA0F704E3510}"/>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TextBox 30">
            <a:extLst>
              <a:ext uri="{FF2B5EF4-FFF2-40B4-BE49-F238E27FC236}">
                <a16:creationId xmlns:a16="http://schemas.microsoft.com/office/drawing/2014/main" id="{A48947A6-11A7-10CA-8FCA-E0BC5DB6A202}"/>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3" name="TextBox 32">
            <a:extLst>
              <a:ext uri="{FF2B5EF4-FFF2-40B4-BE49-F238E27FC236}">
                <a16:creationId xmlns:a16="http://schemas.microsoft.com/office/drawing/2014/main" id="{DF285342-5A9D-C49B-99AA-E2B06E7150AA}"/>
              </a:ext>
            </a:extLst>
          </p:cNvPr>
          <p:cNvSpPr txBox="1"/>
          <p:nvPr/>
        </p:nvSpPr>
        <p:spPr>
          <a:xfrm>
            <a:off x="5773866"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5" name="TextBox 34">
            <a:extLst>
              <a:ext uri="{FF2B5EF4-FFF2-40B4-BE49-F238E27FC236}">
                <a16:creationId xmlns:a16="http://schemas.microsoft.com/office/drawing/2014/main" id="{B8C254E9-014B-E2E1-32EE-961E31E09927}"/>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37" name="Rectangle: Top Corners Rounded 36">
            <a:extLst>
              <a:ext uri="{FF2B5EF4-FFF2-40B4-BE49-F238E27FC236}">
                <a16:creationId xmlns:a16="http://schemas.microsoft.com/office/drawing/2014/main" id="{8E1F2D5D-4D69-11D3-39F0-B864CB7A48C2}"/>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9" name="TextBox 38">
            <a:extLst>
              <a:ext uri="{FF2B5EF4-FFF2-40B4-BE49-F238E27FC236}">
                <a16:creationId xmlns:a16="http://schemas.microsoft.com/office/drawing/2014/main" id="{E74E0EF4-6458-45B3-0B7C-BDDBAA3243FB}"/>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4" name="Title 3">
            <a:extLst>
              <a:ext uri="{FF2B5EF4-FFF2-40B4-BE49-F238E27FC236}">
                <a16:creationId xmlns:a16="http://schemas.microsoft.com/office/drawing/2014/main" id="{071BD0BE-E528-102C-45BB-1A21347FA50F}"/>
              </a:ext>
            </a:extLst>
          </p:cNvPr>
          <p:cNvSpPr>
            <a:spLocks noGrp="1"/>
          </p:cNvSpPr>
          <p:nvPr>
            <p:ph type="title"/>
          </p:nvPr>
        </p:nvSpPr>
        <p:spPr>
          <a:solidFill>
            <a:schemeClr val="bg1"/>
          </a:solidFill>
        </p:spPr>
        <p:txBody>
          <a:bodyPr/>
          <a:lstStyle/>
          <a:p>
            <a:r>
              <a:rPr lang="en-GB" sz="2300">
                <a:cs typeface="Arial"/>
              </a:rPr>
              <a:t>Face to Face appointments account for around 2/3 of all GP appointments </a:t>
            </a:r>
            <a:endParaRPr lang="en-GB" sz="2300"/>
          </a:p>
        </p:txBody>
      </p:sp>
      <p:sp>
        <p:nvSpPr>
          <p:cNvPr id="6" name="TextBox 5">
            <a:extLst>
              <a:ext uri="{FF2B5EF4-FFF2-40B4-BE49-F238E27FC236}">
                <a16:creationId xmlns:a16="http://schemas.microsoft.com/office/drawing/2014/main" id="{62AE7889-DD11-F683-0348-A9444CDAA7AB}"/>
              </a:ext>
            </a:extLst>
          </p:cNvPr>
          <p:cNvSpPr txBox="1"/>
          <p:nvPr/>
        </p:nvSpPr>
        <p:spPr>
          <a:xfrm>
            <a:off x="8344569" y="5839443"/>
            <a:ext cx="3166094" cy="230832"/>
          </a:xfrm>
          <a:prstGeom prst="rect">
            <a:avLst/>
          </a:prstGeom>
          <a:noFill/>
        </p:spPr>
        <p:txBody>
          <a:bodyPr wrap="square" rtlCol="0">
            <a:spAutoFit/>
          </a:bodyPr>
          <a:lstStyle/>
          <a:p>
            <a:pPr algn="r"/>
            <a:r>
              <a:rPr lang="en-GB" sz="900"/>
              <a:t>KPMG analysis of data shared by ICB &amp; NHS Digital</a:t>
            </a:r>
          </a:p>
        </p:txBody>
      </p:sp>
    </p:spTree>
    <p:extLst>
      <p:ext uri="{BB962C8B-B14F-4D97-AF65-F5344CB8AC3E}">
        <p14:creationId xmlns:p14="http://schemas.microsoft.com/office/powerpoint/2010/main" val="2075139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7684-D1A6-0586-65CE-F4B3DF9666F5}"/>
              </a:ext>
            </a:extLst>
          </p:cNvPr>
          <p:cNvSpPr>
            <a:spLocks noGrp="1"/>
          </p:cNvSpPr>
          <p:nvPr>
            <p:ph type="title"/>
          </p:nvPr>
        </p:nvSpPr>
        <p:spPr>
          <a:solidFill>
            <a:schemeClr val="bg1"/>
          </a:solidFill>
        </p:spPr>
        <p:txBody>
          <a:bodyPr/>
          <a:lstStyle/>
          <a:p>
            <a:r>
              <a:rPr lang="en-GB" sz="2300">
                <a:latin typeface="Arial"/>
                <a:cs typeface="Arial"/>
              </a:rPr>
              <a:t>There is variation in type and uptake of back-office technology solutions </a:t>
            </a:r>
            <a:endParaRPr lang="en-GB" sz="2800"/>
          </a:p>
        </p:txBody>
      </p:sp>
      <p:sp>
        <p:nvSpPr>
          <p:cNvPr id="25" name="Rectangle 24">
            <a:extLst>
              <a:ext uri="{FF2B5EF4-FFF2-40B4-BE49-F238E27FC236}">
                <a16:creationId xmlns:a16="http://schemas.microsoft.com/office/drawing/2014/main" id="{E04A14AA-1E51-A50D-FA54-F2092B867DE1}"/>
              </a:ext>
            </a:extLst>
          </p:cNvPr>
          <p:cNvSpPr/>
          <p:nvPr/>
        </p:nvSpPr>
        <p:spPr>
          <a:xfrm>
            <a:off x="670982" y="1558506"/>
            <a:ext cx="5425017" cy="4504669"/>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600"/>
              </a:spcAft>
              <a:buClrTx/>
              <a:buSzTx/>
              <a:buFontTx/>
              <a:buNone/>
              <a:tabLst/>
              <a:defRPr/>
            </a:pPr>
            <a:r>
              <a:rPr kumimoji="0" lang="en-GB" sz="1100" b="1" i="0" u="none" strike="noStrike" kern="0" cap="none" spc="0" normalizeH="0" baseline="0" noProof="0">
                <a:ln>
                  <a:noFill/>
                </a:ln>
                <a:solidFill>
                  <a:prstClr val="black"/>
                </a:solidFill>
                <a:effectLst/>
                <a:uLnTx/>
                <a:uFillTx/>
                <a:latin typeface="Arial"/>
                <a:ea typeface="+mn-ea"/>
                <a:cs typeface="+mn-cs"/>
              </a:rPr>
              <a:t>Multiple Electronic Patient Record Systems </a:t>
            </a:r>
            <a:endParaRPr kumimoji="0" lang="en-GB" sz="1100" b="0" i="0" u="none" strike="noStrike" kern="0" cap="none" spc="0" normalizeH="0" baseline="0" noProof="0">
              <a:ln>
                <a:noFill/>
              </a:ln>
              <a:solidFill>
                <a:prstClr val="black"/>
              </a:solidFill>
              <a:effectLst/>
              <a:uLnTx/>
              <a:uFillTx/>
              <a:latin typeface="Arial"/>
              <a:ea typeface="+mn-ea"/>
              <a:cs typeface="+mn-cs"/>
            </a:endParaRPr>
          </a:p>
          <a:p>
            <a:pPr marL="171450" marR="0" lvl="0" indent="-171450" algn="l"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0" cap="none" spc="0" normalizeH="0" baseline="0" noProof="0">
                <a:ln>
                  <a:noFill/>
                </a:ln>
                <a:solidFill>
                  <a:prstClr val="black"/>
                </a:solidFill>
                <a:effectLst/>
                <a:uLnTx/>
                <a:uFillTx/>
                <a:latin typeface="Arial"/>
                <a:ea typeface="+mn-ea"/>
                <a:cs typeface="+mn-cs"/>
              </a:rPr>
              <a:t>The are three electronic patient records (EPR) platforms in use for General Practice in BOB: EMIS, Vision and </a:t>
            </a:r>
            <a:r>
              <a:rPr kumimoji="0" lang="en-GB" sz="1100" b="0" i="0" u="none" strike="noStrike" kern="0" cap="none" spc="0" normalizeH="0" baseline="0" noProof="0" err="1">
                <a:ln>
                  <a:noFill/>
                </a:ln>
                <a:solidFill>
                  <a:prstClr val="black"/>
                </a:solidFill>
                <a:effectLst/>
                <a:uLnTx/>
                <a:uFillTx/>
                <a:latin typeface="Arial"/>
                <a:ea typeface="+mn-ea"/>
                <a:cs typeface="+mn-cs"/>
              </a:rPr>
              <a:t>SystmOne</a:t>
            </a:r>
            <a:r>
              <a:rPr kumimoji="0" lang="en-GB" sz="1100" b="0" i="0" u="none" strike="noStrike" kern="0" cap="none" spc="0" normalizeH="0" baseline="0" noProof="0">
                <a:ln>
                  <a:noFill/>
                </a:ln>
                <a:solidFill>
                  <a:prstClr val="black"/>
                </a:solidFill>
                <a:effectLst/>
                <a:uLnTx/>
                <a:uFillTx/>
                <a:latin typeface="Arial"/>
                <a:ea typeface="+mn-ea"/>
                <a:cs typeface="+mn-cs"/>
              </a:rPr>
              <a:t>. There are 152 on EMIS Practices, 2 on Vision and 3 on </a:t>
            </a:r>
            <a:r>
              <a:rPr kumimoji="0" lang="en-GB" sz="1100" b="0" i="0" u="none" strike="noStrike" kern="0" cap="none" spc="0" normalizeH="0" baseline="0" noProof="0" err="1">
                <a:ln>
                  <a:noFill/>
                </a:ln>
                <a:solidFill>
                  <a:prstClr val="black"/>
                </a:solidFill>
                <a:effectLst/>
                <a:uLnTx/>
                <a:uFillTx/>
                <a:latin typeface="Arial"/>
                <a:ea typeface="+mn-ea"/>
                <a:cs typeface="+mn-cs"/>
              </a:rPr>
              <a:t>SystmOne</a:t>
            </a:r>
            <a:r>
              <a:rPr kumimoji="0" lang="en-GB" sz="1100" b="0" i="0" u="none" strike="noStrike" kern="0" cap="none" spc="0" normalizeH="0" baseline="0" noProof="0">
                <a:ln>
                  <a:noFill/>
                </a:ln>
                <a:solidFill>
                  <a:prstClr val="black"/>
                </a:solidFill>
                <a:effectLst/>
                <a:uLnTx/>
                <a:uFillTx/>
                <a:latin typeface="Arial"/>
                <a:ea typeface="+mn-ea"/>
                <a:cs typeface="+mn-cs"/>
              </a:rPr>
              <a:t> (TPP). All systems have the ability to code patients’ clinical status which supports population health management, and management of incentive schemes such as QOF and Enhanced Services. </a:t>
            </a:r>
          </a:p>
          <a:p>
            <a:pPr marL="0" marR="0" lvl="0" indent="0" algn="l" defTabSz="914400" eaLnBrk="1" fontAlgn="auto" latinLnBrk="0" hangingPunct="1">
              <a:lnSpc>
                <a:spcPct val="100000"/>
              </a:lnSpc>
              <a:spcBef>
                <a:spcPts val="0"/>
              </a:spcBef>
              <a:spcAft>
                <a:spcPts val="600"/>
              </a:spcAft>
              <a:buClrTx/>
              <a:buSzTx/>
              <a:buFontTx/>
              <a:buNone/>
              <a:tabLst/>
              <a:defRPr/>
            </a:pPr>
            <a:r>
              <a:rPr kumimoji="0" lang="en-GB" sz="1100" b="1" i="0" u="none" strike="noStrike" kern="0" cap="none" spc="0" normalizeH="0" baseline="0" noProof="0">
                <a:ln>
                  <a:noFill/>
                </a:ln>
                <a:solidFill>
                  <a:prstClr val="black"/>
                </a:solidFill>
                <a:effectLst/>
                <a:uLnTx/>
                <a:uFillTx/>
                <a:latin typeface="Arial"/>
                <a:ea typeface="+mn-ea"/>
                <a:cs typeface="+mn-cs"/>
              </a:rPr>
              <a:t>Lower Than Average Use Of Electronic Referrals</a:t>
            </a:r>
            <a:endParaRPr kumimoji="0" lang="en-GB" sz="1100" b="0" i="0" u="none" strike="noStrike" kern="0" cap="none" spc="0" normalizeH="0" baseline="0" noProof="0">
              <a:ln>
                <a:noFill/>
              </a:ln>
              <a:solidFill>
                <a:prstClr val="black"/>
              </a:solidFill>
              <a:effectLst/>
              <a:uLnTx/>
              <a:uFillTx/>
              <a:latin typeface="Arial"/>
              <a:ea typeface="+mn-ea"/>
              <a:cs typeface="+mn-cs"/>
            </a:endParaRPr>
          </a:p>
          <a:p>
            <a:pPr marL="171450" indent="-171450" algn="l">
              <a:spcAft>
                <a:spcPts val="600"/>
              </a:spcAft>
              <a:buFont typeface="Arial" panose="020B0604020202020204" pitchFamily="34" charset="0"/>
              <a:buChar char="•"/>
              <a:defRPr/>
            </a:pPr>
            <a:r>
              <a:rPr kumimoji="0" lang="en-GB" sz="1100" b="0" i="0" u="none" strike="noStrike" kern="0" cap="none" spc="0" normalizeH="0" baseline="0" noProof="0">
                <a:ln>
                  <a:noFill/>
                </a:ln>
                <a:solidFill>
                  <a:prstClr val="black"/>
                </a:solidFill>
                <a:effectLst/>
                <a:uLnTx/>
                <a:uFillTx/>
                <a:latin typeface="Arial"/>
                <a:ea typeface="+mn-ea"/>
                <a:cs typeface="+mn-cs"/>
              </a:rPr>
              <a:t>The majority of practices in BOB are signed up to the NHS e-Referral Service (e-RS), </a:t>
            </a:r>
            <a:r>
              <a:rPr lang="en-GB" sz="1100">
                <a:solidFill>
                  <a:prstClr val="black"/>
                </a:solidFill>
              </a:rPr>
              <a:t>and e-RS is built into the EPR’s functionality. The e-RS system enables patients to monitor their referral progress and sometimes choose a secondary care provider of their choice. </a:t>
            </a:r>
            <a:r>
              <a:rPr kumimoji="0" lang="en-GB" sz="1100" b="0" i="0" u="none" strike="noStrike" kern="0" cap="none" spc="0" normalizeH="0" baseline="0" noProof="0">
                <a:ln>
                  <a:noFill/>
                </a:ln>
                <a:solidFill>
                  <a:prstClr val="black"/>
                </a:solidFill>
                <a:effectLst/>
                <a:uLnTx/>
                <a:uFillTx/>
                <a:latin typeface="Arial"/>
                <a:ea typeface="+mn-ea"/>
                <a:cs typeface="+mn-cs"/>
              </a:rPr>
              <a:t>National data shows over 8000 referrals were made to secondary care providers via the system on average over a 4-week rolling period. This is lower than the usual average ICB</a:t>
            </a:r>
            <a:r>
              <a:rPr kumimoji="0" lang="en-GB" sz="500" b="0" i="0" u="none" strike="noStrike" kern="0" cap="none" spc="0" normalizeH="0" baseline="0" noProof="0">
                <a:ln>
                  <a:noFill/>
                </a:ln>
                <a:solidFill>
                  <a:prstClr val="black"/>
                </a:solidFill>
                <a:effectLst/>
                <a:uLnTx/>
                <a:uFillTx/>
                <a:latin typeface="Arial"/>
                <a:ea typeface="+mn-ea"/>
                <a:cs typeface="+mn-cs"/>
              </a:rPr>
              <a:t>1</a:t>
            </a:r>
            <a:r>
              <a:rPr kumimoji="0" lang="en-GB" sz="1100" b="0" i="0" u="none" strike="noStrike" kern="0" cap="none" spc="0" normalizeH="0" baseline="0" noProof="0">
                <a:ln>
                  <a:noFill/>
                </a:ln>
                <a:solidFill>
                  <a:prstClr val="black"/>
                </a:solidFill>
                <a:effectLst/>
                <a:uLnTx/>
                <a:uFillTx/>
                <a:latin typeface="Arial"/>
                <a:ea typeface="+mn-ea"/>
                <a:cs typeface="+mn-cs"/>
              </a:rPr>
              <a:t>. </a:t>
            </a:r>
          </a:p>
          <a:p>
            <a:pPr algn="l">
              <a:spcAft>
                <a:spcPts val="600"/>
              </a:spcAft>
              <a:defRPr/>
            </a:pPr>
            <a:r>
              <a:rPr kumimoji="0" lang="en-GB" sz="1100" b="1" i="0" u="none" strike="noStrike" kern="0" cap="none" spc="0" normalizeH="0" baseline="0" noProof="0">
                <a:ln>
                  <a:noFill/>
                </a:ln>
                <a:solidFill>
                  <a:prstClr val="black"/>
                </a:solidFill>
                <a:effectLst/>
                <a:uLnTx/>
                <a:uFillTx/>
                <a:latin typeface="Arial"/>
                <a:ea typeface="+mn-ea"/>
                <a:cs typeface="+mn-cs"/>
              </a:rPr>
              <a:t>Electronic Prescribing Not Being Fully Utilised</a:t>
            </a:r>
            <a:endParaRPr kumimoji="0" lang="en-GB" sz="1100" b="0" i="0" u="none" strike="noStrike" kern="0" cap="none" spc="0" normalizeH="0" baseline="0" noProof="0">
              <a:ln>
                <a:noFill/>
              </a:ln>
              <a:solidFill>
                <a:prstClr val="black"/>
              </a:solidFill>
              <a:effectLst/>
              <a:uLnTx/>
              <a:uFillTx/>
              <a:latin typeface="Arial"/>
              <a:ea typeface="+mn-ea"/>
              <a:cs typeface="+mn-cs"/>
            </a:endParaRPr>
          </a:p>
          <a:p>
            <a:pPr marL="171450" marR="0" lvl="0" indent="-171450" algn="l"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100" b="0" i="0" u="none" strike="noStrike" kern="0" cap="none" spc="0" normalizeH="0" baseline="0" noProof="0">
                <a:ln>
                  <a:noFill/>
                </a:ln>
                <a:solidFill>
                  <a:prstClr val="black"/>
                </a:solidFill>
                <a:effectLst/>
                <a:uLnTx/>
                <a:uFillTx/>
                <a:latin typeface="Arial"/>
                <a:ea typeface="+mn-ea"/>
                <a:cs typeface="+mn-cs"/>
              </a:rPr>
              <a:t>Through the use of local electronic patient record systems over 1.9m patients in 96% of GP practices BOB are able to have their prescriptions electronically prescribed and issued via the Electronic Prescription Service (EPS), which transfers the prescription to the patient’s pharmacy of choice to be dispensed. However, the system has an 84% utilisation rate (approx. 2 </a:t>
            </a:r>
            <a:r>
              <a:rPr lang="en-GB" sz="1100">
                <a:solidFill>
                  <a:prstClr val="black"/>
                </a:solidFill>
                <a:latin typeface="Arial"/>
              </a:rPr>
              <a:t>million prescription items)</a:t>
            </a:r>
            <a:r>
              <a:rPr kumimoji="0" lang="en-GB" sz="1100" b="0" i="0" u="none" strike="noStrike" kern="0" cap="none" spc="0" normalizeH="0" baseline="0" noProof="0">
                <a:ln>
                  <a:noFill/>
                </a:ln>
                <a:solidFill>
                  <a:prstClr val="black"/>
                </a:solidFill>
                <a:effectLst/>
                <a:uLnTx/>
                <a:uFillTx/>
                <a:latin typeface="Arial"/>
                <a:ea typeface="+mn-ea"/>
                <a:cs typeface="+mn-cs"/>
              </a:rPr>
              <a:t> meaning manual prescription items are still being issued to pharmacies/dispensaries for the other 16% (approx. 300k prescription items).</a:t>
            </a:r>
          </a:p>
        </p:txBody>
      </p:sp>
      <p:pic>
        <p:nvPicPr>
          <p:cNvPr id="3" name="Graphic 2" descr="Internet outline">
            <a:extLst>
              <a:ext uri="{FF2B5EF4-FFF2-40B4-BE49-F238E27FC236}">
                <a16:creationId xmlns:a16="http://schemas.microsoft.com/office/drawing/2014/main" id="{14791FEE-90E3-CB96-F0E3-3489B0CE9F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3215" y="1558506"/>
            <a:ext cx="914400" cy="914400"/>
          </a:xfrm>
          <a:prstGeom prst="rect">
            <a:avLst/>
          </a:prstGeom>
        </p:spPr>
      </p:pic>
      <p:graphicFrame>
        <p:nvGraphicFramePr>
          <p:cNvPr id="19" name="Chart 18">
            <a:extLst>
              <a:ext uri="{FF2B5EF4-FFF2-40B4-BE49-F238E27FC236}">
                <a16:creationId xmlns:a16="http://schemas.microsoft.com/office/drawing/2014/main" id="{140CA0B5-673B-051A-8083-9C128E8B3C4C}"/>
              </a:ext>
            </a:extLst>
          </p:cNvPr>
          <p:cNvGraphicFramePr>
            <a:graphicFrameLocks/>
          </p:cNvGraphicFramePr>
          <p:nvPr>
            <p:extLst>
              <p:ext uri="{D42A27DB-BD31-4B8C-83A1-F6EECF244321}">
                <p14:modId xmlns:p14="http://schemas.microsoft.com/office/powerpoint/2010/main" val="211044599"/>
              </p:ext>
            </p:extLst>
          </p:nvPr>
        </p:nvGraphicFramePr>
        <p:xfrm>
          <a:off x="7384831" y="1702601"/>
          <a:ext cx="390658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Top Corners Rounded 5">
            <a:extLst>
              <a:ext uri="{FF2B5EF4-FFF2-40B4-BE49-F238E27FC236}">
                <a16:creationId xmlns:a16="http://schemas.microsoft.com/office/drawing/2014/main" id="{7E7A7D38-27B2-CD2B-F4F7-F1C25A357ABC}"/>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0" name="TextBox 9">
            <a:extLst>
              <a:ext uri="{FF2B5EF4-FFF2-40B4-BE49-F238E27FC236}">
                <a16:creationId xmlns:a16="http://schemas.microsoft.com/office/drawing/2014/main" id="{28A3A42B-CE42-2ECC-2DC9-FE82C102971E}"/>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4" name="Rectangle: Top Corners Rounded 13">
            <a:extLst>
              <a:ext uri="{FF2B5EF4-FFF2-40B4-BE49-F238E27FC236}">
                <a16:creationId xmlns:a16="http://schemas.microsoft.com/office/drawing/2014/main" id="{309DFF87-30DC-FD96-9CD2-8E9C41EEE73A}"/>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8" name="Rectangle: Top Corners Rounded 17">
            <a:extLst>
              <a:ext uri="{FF2B5EF4-FFF2-40B4-BE49-F238E27FC236}">
                <a16:creationId xmlns:a16="http://schemas.microsoft.com/office/drawing/2014/main" id="{E3F906E1-666F-938A-503E-35FC8272C122}"/>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1" name="TextBox 20">
            <a:extLst>
              <a:ext uri="{FF2B5EF4-FFF2-40B4-BE49-F238E27FC236}">
                <a16:creationId xmlns:a16="http://schemas.microsoft.com/office/drawing/2014/main" id="{41247528-2503-135F-EB7B-6B0CB5EAEB07}"/>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3" name="TextBox 22">
            <a:extLst>
              <a:ext uri="{FF2B5EF4-FFF2-40B4-BE49-F238E27FC236}">
                <a16:creationId xmlns:a16="http://schemas.microsoft.com/office/drawing/2014/main" id="{543B7E6F-FA50-E9D3-4439-F91704FD5AD7}"/>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6" name="Rectangle: Top Corners Rounded 25">
            <a:extLst>
              <a:ext uri="{FF2B5EF4-FFF2-40B4-BE49-F238E27FC236}">
                <a16:creationId xmlns:a16="http://schemas.microsoft.com/office/drawing/2014/main" id="{6E037A28-D46F-3D2B-2781-F679AE7BBA89}"/>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Rectangle: Top Corners Rounded 27">
            <a:extLst>
              <a:ext uri="{FF2B5EF4-FFF2-40B4-BE49-F238E27FC236}">
                <a16:creationId xmlns:a16="http://schemas.microsoft.com/office/drawing/2014/main" id="{977F340B-9F6B-A88F-E1BA-BE3B34F7D93F}"/>
              </a:ext>
            </a:extLst>
          </p:cNvPr>
          <p:cNvSpPr/>
          <p:nvPr/>
        </p:nvSpPr>
        <p:spPr>
          <a:xfrm rot="10800000">
            <a:off x="5775469"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76A3B428-6ADF-4DD7-83C4-D9730EB88A97}"/>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TextBox 31">
            <a:extLst>
              <a:ext uri="{FF2B5EF4-FFF2-40B4-BE49-F238E27FC236}">
                <a16:creationId xmlns:a16="http://schemas.microsoft.com/office/drawing/2014/main" id="{A3908B37-7BED-0AA8-D32D-432FA158FC12}"/>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4" name="TextBox 33">
            <a:extLst>
              <a:ext uri="{FF2B5EF4-FFF2-40B4-BE49-F238E27FC236}">
                <a16:creationId xmlns:a16="http://schemas.microsoft.com/office/drawing/2014/main" id="{D0393D2E-730B-474F-36E9-ABB7A7BCE6BF}"/>
              </a:ext>
            </a:extLst>
          </p:cNvPr>
          <p:cNvSpPr txBox="1"/>
          <p:nvPr/>
        </p:nvSpPr>
        <p:spPr>
          <a:xfrm>
            <a:off x="5773866"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8" name="TextBox 37">
            <a:extLst>
              <a:ext uri="{FF2B5EF4-FFF2-40B4-BE49-F238E27FC236}">
                <a16:creationId xmlns:a16="http://schemas.microsoft.com/office/drawing/2014/main" id="{BC2DE2C6-6132-8D5A-6F4C-9457A3FD836D}"/>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2" name="Rectangle: Top Corners Rounded 41">
            <a:extLst>
              <a:ext uri="{FF2B5EF4-FFF2-40B4-BE49-F238E27FC236}">
                <a16:creationId xmlns:a16="http://schemas.microsoft.com/office/drawing/2014/main" id="{306BB2A5-5EC7-7E0D-3DF4-171DF80FA988}"/>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6" name="TextBox 45">
            <a:extLst>
              <a:ext uri="{FF2B5EF4-FFF2-40B4-BE49-F238E27FC236}">
                <a16:creationId xmlns:a16="http://schemas.microsoft.com/office/drawing/2014/main" id="{AA227A71-3B7F-1A3C-4E96-DB35396CE0DC}"/>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4" name="TextBox 3">
            <a:extLst>
              <a:ext uri="{FF2B5EF4-FFF2-40B4-BE49-F238E27FC236}">
                <a16:creationId xmlns:a16="http://schemas.microsoft.com/office/drawing/2014/main" id="{4E0EA7CC-8470-EDB0-3642-726C3D528EAD}"/>
              </a:ext>
            </a:extLst>
          </p:cNvPr>
          <p:cNvSpPr txBox="1"/>
          <p:nvPr/>
        </p:nvSpPr>
        <p:spPr>
          <a:xfrm>
            <a:off x="8276968" y="4144629"/>
            <a:ext cx="3000375" cy="230832"/>
          </a:xfrm>
          <a:prstGeom prst="rect">
            <a:avLst/>
          </a:prstGeom>
          <a:noFill/>
        </p:spPr>
        <p:txBody>
          <a:bodyPr wrap="square" rtlCol="0">
            <a:spAutoFit/>
          </a:bodyPr>
          <a:lstStyle/>
          <a:p>
            <a:pPr algn="r"/>
            <a:r>
              <a:rPr lang="en-GB" sz="900"/>
              <a:t>*Data analysis provided by BOB</a:t>
            </a:r>
          </a:p>
        </p:txBody>
      </p:sp>
      <p:sp>
        <p:nvSpPr>
          <p:cNvPr id="7" name="TextBox 6">
            <a:extLst>
              <a:ext uri="{FF2B5EF4-FFF2-40B4-BE49-F238E27FC236}">
                <a16:creationId xmlns:a16="http://schemas.microsoft.com/office/drawing/2014/main" id="{C26E64B6-86EF-5950-E255-890BFEAB0547}"/>
              </a:ext>
            </a:extLst>
          </p:cNvPr>
          <p:cNvSpPr txBox="1"/>
          <p:nvPr/>
        </p:nvSpPr>
        <p:spPr>
          <a:xfrm>
            <a:off x="1136546" y="6200588"/>
            <a:ext cx="5603869" cy="507831"/>
          </a:xfrm>
          <a:prstGeom prst="rect">
            <a:avLst/>
          </a:prstGeom>
          <a:noFill/>
        </p:spPr>
        <p:txBody>
          <a:bodyPr wrap="square">
            <a:spAutoFit/>
          </a:bodyPr>
          <a:lstStyle/>
          <a:p>
            <a:pPr algn="l"/>
            <a:r>
              <a:rPr lang="en-GB" sz="900">
                <a:solidFill>
                  <a:prstClr val="black"/>
                </a:solidFill>
                <a:latin typeface="+mn-lt"/>
              </a:rPr>
              <a:t>1,eRS data source - </a:t>
            </a:r>
            <a:r>
              <a:rPr lang="en-GB" sz="900">
                <a:effectLst/>
                <a:latin typeface="+mn-lt"/>
                <a:hlinkClick r:id="rId6"/>
              </a:rPr>
              <a:t>https://digital.nhs.uk/dashboards/ers-open-data</a:t>
            </a:r>
            <a:endParaRPr lang="en-GB" sz="900">
              <a:effectLst/>
              <a:latin typeface="+mn-lt"/>
            </a:endParaRPr>
          </a:p>
          <a:p>
            <a:pPr algn="l"/>
            <a:r>
              <a:rPr lang="en-GB" sz="900">
                <a:latin typeface="+mn-lt"/>
              </a:rPr>
              <a:t>2,EPS data source - </a:t>
            </a:r>
            <a:r>
              <a:rPr lang="en-GB" sz="900">
                <a:latin typeface="+mn-lt"/>
                <a:hlinkClick r:id="rId7"/>
              </a:rPr>
              <a:t>https://digital.nhs.uk/data-and-information/data-tools-and-services/tools-for-accessing-data/deployment-and-utilisation-hub/electronic-prescription-service-deployment-and-utilisation-data</a:t>
            </a:r>
            <a:r>
              <a:rPr lang="en-GB" sz="900">
                <a:latin typeface="+mn-lt"/>
              </a:rPr>
              <a:t> </a:t>
            </a:r>
          </a:p>
        </p:txBody>
      </p:sp>
    </p:spTree>
    <p:extLst>
      <p:ext uri="{BB962C8B-B14F-4D97-AF65-F5344CB8AC3E}">
        <p14:creationId xmlns:p14="http://schemas.microsoft.com/office/powerpoint/2010/main" val="12572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6704-1AD3-8688-77B5-D385CA026C2E}"/>
              </a:ext>
            </a:extLst>
          </p:cNvPr>
          <p:cNvSpPr>
            <a:spLocks noGrp="1"/>
          </p:cNvSpPr>
          <p:nvPr>
            <p:ph type="ctrTitle"/>
          </p:nvPr>
        </p:nvSpPr>
        <p:spPr/>
        <p:txBody>
          <a:bodyPr/>
          <a:lstStyle/>
          <a:p>
            <a:r>
              <a:rPr lang="en-GB"/>
              <a:t>6. Information   </a:t>
            </a:r>
          </a:p>
        </p:txBody>
      </p:sp>
    </p:spTree>
    <p:extLst>
      <p:ext uri="{BB962C8B-B14F-4D97-AF65-F5344CB8AC3E}">
        <p14:creationId xmlns:p14="http://schemas.microsoft.com/office/powerpoint/2010/main" val="4288705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4F520F42-CE0B-4EF6-044A-29D18BE1A802}"/>
              </a:ext>
            </a:extLst>
          </p:cNvPr>
          <p:cNvSpPr>
            <a:spLocks noGrp="1"/>
          </p:cNvSpPr>
          <p:nvPr>
            <p:ph type="title"/>
          </p:nvPr>
        </p:nvSpPr>
        <p:spPr/>
        <p:txBody>
          <a:bodyPr/>
          <a:lstStyle/>
          <a:p>
            <a:r>
              <a:rPr lang="en-GB" sz="2300">
                <a:latin typeface="Arial"/>
                <a:cs typeface="Arial"/>
              </a:rPr>
              <a:t>Summary of findings and opportunities on Information </a:t>
            </a:r>
            <a:endParaRPr lang="en-GB" sz="2600"/>
          </a:p>
        </p:txBody>
      </p:sp>
      <p:sp>
        <p:nvSpPr>
          <p:cNvPr id="32" name="TextBox 31">
            <a:extLst>
              <a:ext uri="{FF2B5EF4-FFF2-40B4-BE49-F238E27FC236}">
                <a16:creationId xmlns:a16="http://schemas.microsoft.com/office/drawing/2014/main" id="{7545BBAA-7426-F73E-55AC-9046E5BAF4E9}"/>
              </a:ext>
            </a:extLst>
          </p:cNvPr>
          <p:cNvSpPr txBox="1"/>
          <p:nvPr/>
        </p:nvSpPr>
        <p:spPr>
          <a:xfrm>
            <a:off x="670982" y="1483091"/>
            <a:ext cx="10876234" cy="1031051"/>
          </a:xfrm>
          <a:prstGeom prst="rect">
            <a:avLst/>
          </a:prstGeom>
          <a:noFill/>
        </p:spPr>
        <p:txBody>
          <a:bodyPr wrap="square" rtlCol="0">
            <a:spAutoFit/>
          </a:bodyPr>
          <a:lstStyle/>
          <a:p>
            <a:pPr lvl="0">
              <a:spcAft>
                <a:spcPts val="600"/>
              </a:spcAft>
              <a:defRPr/>
            </a:pPr>
            <a:r>
              <a:rPr lang="en-GB" sz="1200" b="1">
                <a:solidFill>
                  <a:prstClr val="black"/>
                </a:solidFill>
                <a:latin typeface="Arial" panose="020B0604020202020204" pitchFamily="34" charset="0"/>
                <a:cs typeface="Arial" panose="020B0604020202020204" pitchFamily="34" charset="0"/>
              </a:rPr>
              <a:t>Information (or data and analytics) can be used across the system and within organisations to help with the following: 1) Understanding the health and social care needs of the population, 2) Planning services, 3) Delivering services and 4) Monitoring and evaluating progress – both from a quality and performance perspective. In reviewing data and analytics capacity for Primary Care across BOB the picture is mixed but maturing. </a:t>
            </a:r>
          </a:p>
          <a:p>
            <a:endParaRPr lang="en-GB" sz="1000" b="1">
              <a:latin typeface="+mn-lt"/>
            </a:endParaRPr>
          </a:p>
          <a:p>
            <a:endParaRPr lang="en-GB" sz="1000">
              <a:latin typeface="+mn-lt"/>
            </a:endParaRPr>
          </a:p>
        </p:txBody>
      </p:sp>
      <p:sp>
        <p:nvSpPr>
          <p:cNvPr id="2" name="Rectangle 1">
            <a:extLst>
              <a:ext uri="{FF2B5EF4-FFF2-40B4-BE49-F238E27FC236}">
                <a16:creationId xmlns:a16="http://schemas.microsoft.com/office/drawing/2014/main" id="{C1CCC4E2-9305-C2BC-492F-DD886CB84150}"/>
              </a:ext>
            </a:extLst>
          </p:cNvPr>
          <p:cNvSpPr/>
          <p:nvPr/>
        </p:nvSpPr>
        <p:spPr>
          <a:xfrm>
            <a:off x="670982" y="2451533"/>
            <a:ext cx="10876233" cy="2667188"/>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lvl="0" indent="-285750">
              <a:spcBef>
                <a:spcPts val="600"/>
              </a:spcBef>
              <a:spcAft>
                <a:spcPts val="600"/>
              </a:spcAft>
              <a:buClr>
                <a:schemeClr val="tx2"/>
              </a:buClr>
              <a:buFont typeface="Arial" panose="020B0604020202020204" pitchFamily="34" charset="0"/>
              <a:buChar char="•"/>
              <a:defRPr/>
            </a:pPr>
            <a:r>
              <a:rPr lang="en-GB" sz="1400">
                <a:solidFill>
                  <a:schemeClr val="tx1"/>
                </a:solidFill>
              </a:rPr>
              <a:t>Different systems and agreements are in place to access patient records </a:t>
            </a:r>
          </a:p>
          <a:p>
            <a:pPr marL="285750" lvl="0" indent="-285750">
              <a:spcBef>
                <a:spcPts val="600"/>
              </a:spcBef>
              <a:spcAft>
                <a:spcPts val="600"/>
              </a:spcAft>
              <a:buClr>
                <a:schemeClr val="tx2"/>
              </a:buClr>
              <a:buFont typeface="Arial" panose="020B0604020202020204" pitchFamily="34" charset="0"/>
              <a:buChar char="•"/>
              <a:defRPr/>
            </a:pPr>
            <a:r>
              <a:rPr lang="en-GB" sz="1400">
                <a:solidFill>
                  <a:schemeClr val="tx1"/>
                </a:solidFill>
              </a:rPr>
              <a:t>Improved Primary Care datasets are helping BOB to understand population health needs and plan for them.</a:t>
            </a:r>
          </a:p>
          <a:p>
            <a:pPr marL="285750" lvl="0" indent="-285750">
              <a:spcBef>
                <a:spcPts val="600"/>
              </a:spcBef>
              <a:spcAft>
                <a:spcPts val="600"/>
              </a:spcAft>
              <a:buClr>
                <a:schemeClr val="tx2"/>
              </a:buClr>
              <a:buFont typeface="Arial" panose="020B0604020202020204" pitchFamily="34" charset="0"/>
              <a:buChar char="•"/>
              <a:defRPr/>
            </a:pPr>
            <a:r>
              <a:rPr lang="en-GB" sz="1400">
                <a:solidFill>
                  <a:schemeClr val="tx1"/>
                </a:solidFill>
              </a:rPr>
              <a:t>BOB monitors quality and performance of Primary Care Services and reports regularly to the ICB Board.</a:t>
            </a:r>
          </a:p>
          <a:p>
            <a:pPr marL="285750" lvl="0" indent="-285750">
              <a:spcBef>
                <a:spcPts val="600"/>
              </a:spcBef>
              <a:spcAft>
                <a:spcPts val="600"/>
              </a:spcAft>
              <a:buClr>
                <a:schemeClr val="tx2"/>
              </a:buClr>
              <a:buFont typeface="Arial" panose="020B0604020202020204" pitchFamily="34" charset="0"/>
              <a:buChar char="•"/>
              <a:defRPr/>
            </a:pPr>
            <a:r>
              <a:rPr lang="en-GB" sz="1400">
                <a:solidFill>
                  <a:schemeClr val="tx1"/>
                </a:solidFill>
              </a:rPr>
              <a:t>Overall GP patient satisfaction, according to the national survey, varies from 44% to 94%. </a:t>
            </a:r>
          </a:p>
        </p:txBody>
      </p:sp>
      <p:grpSp>
        <p:nvGrpSpPr>
          <p:cNvPr id="3" name="Group 2">
            <a:extLst>
              <a:ext uri="{FF2B5EF4-FFF2-40B4-BE49-F238E27FC236}">
                <a16:creationId xmlns:a16="http://schemas.microsoft.com/office/drawing/2014/main" id="{47E7C7CF-4B1C-D100-FDAC-872F3FD70603}"/>
              </a:ext>
            </a:extLst>
          </p:cNvPr>
          <p:cNvGrpSpPr/>
          <p:nvPr/>
        </p:nvGrpSpPr>
        <p:grpSpPr>
          <a:xfrm>
            <a:off x="11105331" y="4635463"/>
            <a:ext cx="665725" cy="648170"/>
            <a:chOff x="9622406" y="4451876"/>
            <a:chExt cx="665725" cy="648170"/>
          </a:xfrm>
        </p:grpSpPr>
        <p:sp>
          <p:nvSpPr>
            <p:cNvPr id="4" name="Oval 3">
              <a:extLst>
                <a:ext uri="{FF2B5EF4-FFF2-40B4-BE49-F238E27FC236}">
                  <a16:creationId xmlns:a16="http://schemas.microsoft.com/office/drawing/2014/main" id="{B979D3F2-6E1D-EB3D-CEF3-826C9489212F}"/>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Research with solid fill">
              <a:extLst>
                <a:ext uri="{FF2B5EF4-FFF2-40B4-BE49-F238E27FC236}">
                  <a16:creationId xmlns:a16="http://schemas.microsoft.com/office/drawing/2014/main" id="{882D285D-DBE0-7B11-D5EB-13D3E53DC6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553" y="4499876"/>
              <a:ext cx="552578" cy="552578"/>
            </a:xfrm>
            <a:prstGeom prst="rect">
              <a:avLst/>
            </a:prstGeom>
          </p:spPr>
        </p:pic>
      </p:grpSp>
      <p:sp>
        <p:nvSpPr>
          <p:cNvPr id="7" name="Rectangle: Top Corners Rounded 6">
            <a:extLst>
              <a:ext uri="{FF2B5EF4-FFF2-40B4-BE49-F238E27FC236}">
                <a16:creationId xmlns:a16="http://schemas.microsoft.com/office/drawing/2014/main" id="{A445D73B-2F20-C47A-5AE4-AE1FC980F59B}"/>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9" name="TextBox 8">
            <a:extLst>
              <a:ext uri="{FF2B5EF4-FFF2-40B4-BE49-F238E27FC236}">
                <a16:creationId xmlns:a16="http://schemas.microsoft.com/office/drawing/2014/main" id="{6D324125-5C6D-FA08-FFB8-D1A103755E89}"/>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1" name="Rectangle: Top Corners Rounded 10">
            <a:extLst>
              <a:ext uri="{FF2B5EF4-FFF2-40B4-BE49-F238E27FC236}">
                <a16:creationId xmlns:a16="http://schemas.microsoft.com/office/drawing/2014/main" id="{A69C6C4A-15C3-441D-E783-286D122DB0B6}"/>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3" name="Rectangle: Top Corners Rounded 12">
            <a:extLst>
              <a:ext uri="{FF2B5EF4-FFF2-40B4-BE49-F238E27FC236}">
                <a16:creationId xmlns:a16="http://schemas.microsoft.com/office/drawing/2014/main" id="{2469F9B4-F3F7-3024-075C-3BFD9FBB04D1}"/>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TextBox 14">
            <a:extLst>
              <a:ext uri="{FF2B5EF4-FFF2-40B4-BE49-F238E27FC236}">
                <a16:creationId xmlns:a16="http://schemas.microsoft.com/office/drawing/2014/main" id="{3536CD91-EBC1-1CE4-6FF7-D19A63089777}"/>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7" name="TextBox 16">
            <a:extLst>
              <a:ext uri="{FF2B5EF4-FFF2-40B4-BE49-F238E27FC236}">
                <a16:creationId xmlns:a16="http://schemas.microsoft.com/office/drawing/2014/main" id="{6989EC7A-8501-A822-47EF-CF1E962C9B0F}"/>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19" name="Rectangle: Top Corners Rounded 18">
            <a:extLst>
              <a:ext uri="{FF2B5EF4-FFF2-40B4-BE49-F238E27FC236}">
                <a16:creationId xmlns:a16="http://schemas.microsoft.com/office/drawing/2014/main" id="{895EBC64-AA37-63E2-D4F7-C54EF40EAC72}"/>
              </a:ext>
            </a:extLst>
          </p:cNvPr>
          <p:cNvSpPr/>
          <p:nvPr/>
        </p:nvSpPr>
        <p:spPr>
          <a:xfrm rot="10800000">
            <a:off x="7121122"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2" name="Rectangle: Top Corners Rounded 21">
            <a:extLst>
              <a:ext uri="{FF2B5EF4-FFF2-40B4-BE49-F238E27FC236}">
                <a16:creationId xmlns:a16="http://schemas.microsoft.com/office/drawing/2014/main" id="{9AC27BF1-7DFF-ED1F-ABE1-8CE0664DF1EF}"/>
              </a:ext>
            </a:extLst>
          </p:cNvPr>
          <p:cNvSpPr/>
          <p:nvPr/>
        </p:nvSpPr>
        <p:spPr>
          <a:xfrm rot="10800000">
            <a:off x="5775469"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Rectangle: Top Corners Rounded 27">
            <a:extLst>
              <a:ext uri="{FF2B5EF4-FFF2-40B4-BE49-F238E27FC236}">
                <a16:creationId xmlns:a16="http://schemas.microsoft.com/office/drawing/2014/main" id="{70A5D11A-6759-1902-CD14-3C59E0D11938}"/>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TextBox 33">
            <a:extLst>
              <a:ext uri="{FF2B5EF4-FFF2-40B4-BE49-F238E27FC236}">
                <a16:creationId xmlns:a16="http://schemas.microsoft.com/office/drawing/2014/main" id="{25D050D4-CEF8-7449-FF93-419E47846BE9}"/>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8" name="TextBox 37">
            <a:extLst>
              <a:ext uri="{FF2B5EF4-FFF2-40B4-BE49-F238E27FC236}">
                <a16:creationId xmlns:a16="http://schemas.microsoft.com/office/drawing/2014/main" id="{0EEDE17D-51CB-12D1-29C7-7F4EB9FEFF48}"/>
              </a:ext>
            </a:extLst>
          </p:cNvPr>
          <p:cNvSpPr txBox="1"/>
          <p:nvPr/>
        </p:nvSpPr>
        <p:spPr>
          <a:xfrm>
            <a:off x="5773866" y="35540"/>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0" name="TextBox 39">
            <a:extLst>
              <a:ext uri="{FF2B5EF4-FFF2-40B4-BE49-F238E27FC236}">
                <a16:creationId xmlns:a16="http://schemas.microsoft.com/office/drawing/2014/main" id="{7B453B1A-5041-5931-0E9B-B4104225C103}"/>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2" name="Rectangle: Top Corners Rounded 41">
            <a:extLst>
              <a:ext uri="{FF2B5EF4-FFF2-40B4-BE49-F238E27FC236}">
                <a16:creationId xmlns:a16="http://schemas.microsoft.com/office/drawing/2014/main" id="{6D45A0CB-9FA2-DE95-9B11-58E679959103}"/>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4" name="TextBox 43">
            <a:extLst>
              <a:ext uri="{FF2B5EF4-FFF2-40B4-BE49-F238E27FC236}">
                <a16:creationId xmlns:a16="http://schemas.microsoft.com/office/drawing/2014/main" id="{9BCA14C8-CBB7-5DE2-1DF2-73832C5BD6A7}"/>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120860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ECE4976-412D-6463-CC18-E2ACE54095E8}"/>
              </a:ext>
            </a:extLst>
          </p:cNvPr>
          <p:cNvSpPr/>
          <p:nvPr/>
        </p:nvSpPr>
        <p:spPr>
          <a:xfrm>
            <a:off x="5181600" y="1216057"/>
            <a:ext cx="6571129" cy="492476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6C7DC195-B7F7-0076-4B8E-A7EC1AA39F2A}"/>
              </a:ext>
            </a:extLst>
          </p:cNvPr>
          <p:cNvSpPr>
            <a:spLocks noGrp="1"/>
          </p:cNvSpPr>
          <p:nvPr>
            <p:ph type="title"/>
          </p:nvPr>
        </p:nvSpPr>
        <p:spPr>
          <a:xfrm>
            <a:off x="669925" y="596900"/>
            <a:ext cx="10882313" cy="619157"/>
          </a:xfrm>
        </p:spPr>
        <p:txBody>
          <a:bodyPr/>
          <a:lstStyle/>
          <a:p>
            <a:r>
              <a:rPr lang="en-GB" sz="2300"/>
              <a:t>BOB’s population and context</a:t>
            </a:r>
          </a:p>
        </p:txBody>
      </p:sp>
      <p:sp>
        <p:nvSpPr>
          <p:cNvPr id="23" name="TextBox 22">
            <a:extLst>
              <a:ext uri="{FF2B5EF4-FFF2-40B4-BE49-F238E27FC236}">
                <a16:creationId xmlns:a16="http://schemas.microsoft.com/office/drawing/2014/main" id="{DAB8932A-3A86-4528-E7BE-7A140C82E09D}"/>
              </a:ext>
            </a:extLst>
          </p:cNvPr>
          <p:cNvSpPr txBox="1"/>
          <p:nvPr/>
        </p:nvSpPr>
        <p:spPr>
          <a:xfrm>
            <a:off x="7966226" y="6219906"/>
            <a:ext cx="3626691" cy="230832"/>
          </a:xfrm>
          <a:prstGeom prst="rect">
            <a:avLst/>
          </a:prstGeom>
          <a:noFill/>
        </p:spPr>
        <p:txBody>
          <a:bodyPr wrap="square" rtlCol="0">
            <a:spAutoFit/>
          </a:bodyPr>
          <a:lstStyle/>
          <a:p>
            <a:pPr algn="r"/>
            <a:r>
              <a:rPr lang="en-GB" sz="900"/>
              <a:t>Source: BOB fact pack and BOB Joint Forward Plan 2023</a:t>
            </a:r>
          </a:p>
        </p:txBody>
      </p:sp>
      <p:sp>
        <p:nvSpPr>
          <p:cNvPr id="31" name="Rectangle 30">
            <a:extLst>
              <a:ext uri="{FF2B5EF4-FFF2-40B4-BE49-F238E27FC236}">
                <a16:creationId xmlns:a16="http://schemas.microsoft.com/office/drawing/2014/main" id="{08C95E22-D7BE-2E92-1F7C-90E4344F5C11}"/>
              </a:ext>
            </a:extLst>
          </p:cNvPr>
          <p:cNvSpPr/>
          <p:nvPr/>
        </p:nvSpPr>
        <p:spPr>
          <a:xfrm>
            <a:off x="618564" y="1216057"/>
            <a:ext cx="4455459" cy="492476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C1742988-35BE-B48D-B302-2AFE035EDD8F}"/>
              </a:ext>
            </a:extLst>
          </p:cNvPr>
          <p:cNvSpPr txBox="1"/>
          <p:nvPr/>
        </p:nvSpPr>
        <p:spPr>
          <a:xfrm>
            <a:off x="1255059" y="2156947"/>
            <a:ext cx="3567952" cy="830997"/>
          </a:xfrm>
          <a:prstGeom prst="rect">
            <a:avLst/>
          </a:prstGeom>
          <a:noFill/>
        </p:spPr>
        <p:txBody>
          <a:bodyPr wrap="square">
            <a:spAutoFit/>
          </a:bodyPr>
          <a:lstStyle/>
          <a:p>
            <a:pPr algn="l"/>
            <a:r>
              <a:rPr lang="en-GB" sz="1200" b="1">
                <a:solidFill>
                  <a:schemeClr val="tx1"/>
                </a:solidFill>
              </a:rPr>
              <a:t>Our overall population size is anticipated to grow by 5% by 2042, over the same period the number of people aged over 65 is expected to increase by 37%. </a:t>
            </a:r>
          </a:p>
        </p:txBody>
      </p:sp>
      <p:sp>
        <p:nvSpPr>
          <p:cNvPr id="33" name="TextBox 32">
            <a:extLst>
              <a:ext uri="{FF2B5EF4-FFF2-40B4-BE49-F238E27FC236}">
                <a16:creationId xmlns:a16="http://schemas.microsoft.com/office/drawing/2014/main" id="{DB8963F8-E4C1-3020-F3D5-F6E5EC076921}"/>
              </a:ext>
            </a:extLst>
          </p:cNvPr>
          <p:cNvSpPr txBox="1"/>
          <p:nvPr/>
        </p:nvSpPr>
        <p:spPr>
          <a:xfrm>
            <a:off x="2120154" y="1346911"/>
            <a:ext cx="2178423" cy="307777"/>
          </a:xfrm>
          <a:prstGeom prst="rect">
            <a:avLst/>
          </a:prstGeom>
          <a:noFill/>
        </p:spPr>
        <p:txBody>
          <a:bodyPr wrap="square" rtlCol="0">
            <a:spAutoFit/>
          </a:bodyPr>
          <a:lstStyle/>
          <a:p>
            <a:r>
              <a:rPr lang="en-GB" sz="1400" b="1"/>
              <a:t>Our population</a:t>
            </a:r>
          </a:p>
        </p:txBody>
      </p:sp>
      <p:sp>
        <p:nvSpPr>
          <p:cNvPr id="34" name="TextBox 33">
            <a:extLst>
              <a:ext uri="{FF2B5EF4-FFF2-40B4-BE49-F238E27FC236}">
                <a16:creationId xmlns:a16="http://schemas.microsoft.com/office/drawing/2014/main" id="{330E8381-4D61-5692-675D-E02827F163C9}"/>
              </a:ext>
            </a:extLst>
          </p:cNvPr>
          <p:cNvSpPr txBox="1"/>
          <p:nvPr/>
        </p:nvSpPr>
        <p:spPr>
          <a:xfrm>
            <a:off x="1255059" y="4719569"/>
            <a:ext cx="3567952" cy="646331"/>
          </a:xfrm>
          <a:prstGeom prst="rect">
            <a:avLst/>
          </a:prstGeom>
          <a:noFill/>
        </p:spPr>
        <p:txBody>
          <a:bodyPr wrap="square">
            <a:spAutoFit/>
          </a:bodyPr>
          <a:lstStyle/>
          <a:p>
            <a:pPr algn="l"/>
            <a:r>
              <a:rPr lang="en-GB" sz="1200" b="1">
                <a:solidFill>
                  <a:schemeClr val="tx1"/>
                </a:solidFill>
              </a:rPr>
              <a:t>People who identify as white British make up 73% of residents. Although this differs from 53% in Reading to 85% in West Berkshire.</a:t>
            </a:r>
          </a:p>
        </p:txBody>
      </p:sp>
      <p:sp>
        <p:nvSpPr>
          <p:cNvPr id="35" name="TextBox 34">
            <a:extLst>
              <a:ext uri="{FF2B5EF4-FFF2-40B4-BE49-F238E27FC236}">
                <a16:creationId xmlns:a16="http://schemas.microsoft.com/office/drawing/2014/main" id="{A97C1839-FF44-75DC-577A-49A070E68FF6}"/>
              </a:ext>
            </a:extLst>
          </p:cNvPr>
          <p:cNvSpPr txBox="1"/>
          <p:nvPr/>
        </p:nvSpPr>
        <p:spPr>
          <a:xfrm>
            <a:off x="1255059" y="3530591"/>
            <a:ext cx="3567952" cy="646331"/>
          </a:xfrm>
          <a:prstGeom prst="rect">
            <a:avLst/>
          </a:prstGeom>
          <a:noFill/>
        </p:spPr>
        <p:txBody>
          <a:bodyPr wrap="square">
            <a:spAutoFit/>
          </a:bodyPr>
          <a:lstStyle/>
          <a:p>
            <a:pPr algn="l"/>
            <a:r>
              <a:rPr lang="en-GB" sz="1200" b="1">
                <a:solidFill>
                  <a:schemeClr val="tx1"/>
                </a:solidFill>
              </a:rPr>
              <a:t>Within BOB, Oxfordshire and Buckinghamshire will continue to have the highest proportion of over 75 year olds.</a:t>
            </a:r>
          </a:p>
        </p:txBody>
      </p:sp>
      <p:sp>
        <p:nvSpPr>
          <p:cNvPr id="36" name="TextBox 35">
            <a:extLst>
              <a:ext uri="{FF2B5EF4-FFF2-40B4-BE49-F238E27FC236}">
                <a16:creationId xmlns:a16="http://schemas.microsoft.com/office/drawing/2014/main" id="{20F1CF38-3C8E-664B-E3E0-CE9D8187E9A1}"/>
              </a:ext>
            </a:extLst>
          </p:cNvPr>
          <p:cNvSpPr txBox="1"/>
          <p:nvPr/>
        </p:nvSpPr>
        <p:spPr>
          <a:xfrm>
            <a:off x="7167281" y="1346911"/>
            <a:ext cx="2904565" cy="307777"/>
          </a:xfrm>
          <a:prstGeom prst="rect">
            <a:avLst/>
          </a:prstGeom>
          <a:noFill/>
        </p:spPr>
        <p:txBody>
          <a:bodyPr wrap="square" rtlCol="0">
            <a:spAutoFit/>
          </a:bodyPr>
          <a:lstStyle/>
          <a:p>
            <a:r>
              <a:rPr lang="en-GB" sz="1400" b="1">
                <a:solidFill>
                  <a:schemeClr val="bg1"/>
                </a:solidFill>
              </a:rPr>
              <a:t>Health needs and inequalities </a:t>
            </a:r>
          </a:p>
        </p:txBody>
      </p:sp>
      <p:sp>
        <p:nvSpPr>
          <p:cNvPr id="37" name="TextBox 36">
            <a:extLst>
              <a:ext uri="{FF2B5EF4-FFF2-40B4-BE49-F238E27FC236}">
                <a16:creationId xmlns:a16="http://schemas.microsoft.com/office/drawing/2014/main" id="{437AB6CD-105D-1849-E5AE-44AC944E7B77}"/>
              </a:ext>
            </a:extLst>
          </p:cNvPr>
          <p:cNvSpPr txBox="1"/>
          <p:nvPr/>
        </p:nvSpPr>
        <p:spPr>
          <a:xfrm>
            <a:off x="6111688" y="2430868"/>
            <a:ext cx="5472000" cy="461665"/>
          </a:xfrm>
          <a:prstGeom prst="rect">
            <a:avLst/>
          </a:prstGeom>
          <a:noFill/>
        </p:spPr>
        <p:txBody>
          <a:bodyPr wrap="square">
            <a:spAutoFit/>
          </a:bodyPr>
          <a:lstStyle/>
          <a:p>
            <a:pPr algn="l"/>
            <a:r>
              <a:rPr lang="en-GB" sz="1200" b="1">
                <a:solidFill>
                  <a:schemeClr val="bg1"/>
                </a:solidFill>
              </a:rPr>
              <a:t>Across BOB, 3 in 5 adults are overweight or obese. 68% of adults with a learning disability are overweight. </a:t>
            </a:r>
          </a:p>
        </p:txBody>
      </p:sp>
      <p:sp>
        <p:nvSpPr>
          <p:cNvPr id="38" name="TextBox 37">
            <a:extLst>
              <a:ext uri="{FF2B5EF4-FFF2-40B4-BE49-F238E27FC236}">
                <a16:creationId xmlns:a16="http://schemas.microsoft.com/office/drawing/2014/main" id="{74DE8B17-AB03-97CE-659F-4C0EEEA90AB3}"/>
              </a:ext>
            </a:extLst>
          </p:cNvPr>
          <p:cNvSpPr txBox="1"/>
          <p:nvPr/>
        </p:nvSpPr>
        <p:spPr>
          <a:xfrm>
            <a:off x="6111688" y="3039688"/>
            <a:ext cx="5472000" cy="461665"/>
          </a:xfrm>
          <a:prstGeom prst="rect">
            <a:avLst/>
          </a:prstGeom>
          <a:noFill/>
        </p:spPr>
        <p:txBody>
          <a:bodyPr wrap="square">
            <a:spAutoFit/>
          </a:bodyPr>
          <a:lstStyle/>
          <a:p>
            <a:pPr algn="l"/>
            <a:r>
              <a:rPr lang="en-GB" sz="1200" b="1">
                <a:solidFill>
                  <a:schemeClr val="bg1"/>
                </a:solidFill>
              </a:rPr>
              <a:t>Around 12% of adults have a recorded diagnosis of depression and 0.8% have a severe mental illness. </a:t>
            </a:r>
          </a:p>
        </p:txBody>
      </p:sp>
      <p:sp>
        <p:nvSpPr>
          <p:cNvPr id="39" name="TextBox 38">
            <a:extLst>
              <a:ext uri="{FF2B5EF4-FFF2-40B4-BE49-F238E27FC236}">
                <a16:creationId xmlns:a16="http://schemas.microsoft.com/office/drawing/2014/main" id="{3CFD43B1-940B-F9D2-19C1-C0A8419C8B91}"/>
              </a:ext>
            </a:extLst>
          </p:cNvPr>
          <p:cNvSpPr txBox="1"/>
          <p:nvPr/>
        </p:nvSpPr>
        <p:spPr>
          <a:xfrm>
            <a:off x="6111685" y="1822048"/>
            <a:ext cx="5472000" cy="461665"/>
          </a:xfrm>
          <a:prstGeom prst="rect">
            <a:avLst/>
          </a:prstGeom>
          <a:noFill/>
        </p:spPr>
        <p:txBody>
          <a:bodyPr wrap="square">
            <a:spAutoFit/>
          </a:bodyPr>
          <a:lstStyle/>
          <a:p>
            <a:pPr algn="l"/>
            <a:r>
              <a:rPr lang="en-GB" sz="1200" b="1">
                <a:solidFill>
                  <a:schemeClr val="bg1"/>
                </a:solidFill>
              </a:rPr>
              <a:t>c.60,000 people in BOB live in an area that is in the bottom 20% of areas nationally as defined by deprivation. </a:t>
            </a:r>
          </a:p>
        </p:txBody>
      </p:sp>
      <p:sp>
        <p:nvSpPr>
          <p:cNvPr id="40" name="TextBox 39">
            <a:extLst>
              <a:ext uri="{FF2B5EF4-FFF2-40B4-BE49-F238E27FC236}">
                <a16:creationId xmlns:a16="http://schemas.microsoft.com/office/drawing/2014/main" id="{BBE412D8-BCAD-AEA2-F0ED-871BF69790D7}"/>
              </a:ext>
            </a:extLst>
          </p:cNvPr>
          <p:cNvSpPr txBox="1"/>
          <p:nvPr/>
        </p:nvSpPr>
        <p:spPr>
          <a:xfrm>
            <a:off x="6111688" y="3648508"/>
            <a:ext cx="5472000" cy="276999"/>
          </a:xfrm>
          <a:prstGeom prst="rect">
            <a:avLst/>
          </a:prstGeom>
          <a:noFill/>
        </p:spPr>
        <p:txBody>
          <a:bodyPr wrap="square">
            <a:spAutoFit/>
          </a:bodyPr>
          <a:lstStyle/>
          <a:p>
            <a:pPr algn="l"/>
            <a:r>
              <a:rPr lang="en-GB" sz="1200" b="1">
                <a:solidFill>
                  <a:schemeClr val="bg1"/>
                </a:solidFill>
              </a:rPr>
              <a:t>Estimated 60% of people over 60 have one or more long term conditions. </a:t>
            </a:r>
          </a:p>
        </p:txBody>
      </p:sp>
      <p:sp>
        <p:nvSpPr>
          <p:cNvPr id="41" name="TextBox 40">
            <a:extLst>
              <a:ext uri="{FF2B5EF4-FFF2-40B4-BE49-F238E27FC236}">
                <a16:creationId xmlns:a16="http://schemas.microsoft.com/office/drawing/2014/main" id="{107C108C-630E-F07B-970C-CE133E5B7156}"/>
              </a:ext>
            </a:extLst>
          </p:cNvPr>
          <p:cNvSpPr txBox="1"/>
          <p:nvPr/>
        </p:nvSpPr>
        <p:spPr>
          <a:xfrm>
            <a:off x="6111688" y="4072662"/>
            <a:ext cx="5472000" cy="461665"/>
          </a:xfrm>
          <a:prstGeom prst="rect">
            <a:avLst/>
          </a:prstGeom>
          <a:noFill/>
        </p:spPr>
        <p:txBody>
          <a:bodyPr wrap="square">
            <a:spAutoFit/>
          </a:bodyPr>
          <a:lstStyle/>
          <a:p>
            <a:pPr algn="l"/>
            <a:r>
              <a:rPr lang="en-GB" sz="1200" b="1">
                <a:solidFill>
                  <a:schemeClr val="bg1"/>
                </a:solidFill>
              </a:rPr>
              <a:t>People in our more deprived areas develop poor health 10-15 years earlier than those in less. </a:t>
            </a:r>
          </a:p>
        </p:txBody>
      </p:sp>
      <p:sp>
        <p:nvSpPr>
          <p:cNvPr id="42" name="TextBox 41">
            <a:extLst>
              <a:ext uri="{FF2B5EF4-FFF2-40B4-BE49-F238E27FC236}">
                <a16:creationId xmlns:a16="http://schemas.microsoft.com/office/drawing/2014/main" id="{A7EB7747-C3DB-E6A3-FB08-7E1E744E199D}"/>
              </a:ext>
            </a:extLst>
          </p:cNvPr>
          <p:cNvSpPr txBox="1"/>
          <p:nvPr/>
        </p:nvSpPr>
        <p:spPr>
          <a:xfrm>
            <a:off x="6065462" y="4681482"/>
            <a:ext cx="5472000" cy="646331"/>
          </a:xfrm>
          <a:prstGeom prst="rect">
            <a:avLst/>
          </a:prstGeom>
          <a:noFill/>
        </p:spPr>
        <p:txBody>
          <a:bodyPr wrap="square">
            <a:spAutoFit/>
          </a:bodyPr>
          <a:lstStyle/>
          <a:p>
            <a:pPr algn="l"/>
            <a:r>
              <a:rPr lang="en-GB" sz="1200" b="1">
                <a:solidFill>
                  <a:schemeClr val="bg1"/>
                </a:solidFill>
              </a:rPr>
              <a:t>BOB has 8.8 care home beds per 100 people 75+ in comparison to the national average of 10.8 as well as a slightly smaller 16+ population with a caring responsibility.</a:t>
            </a:r>
          </a:p>
        </p:txBody>
      </p:sp>
      <p:pic>
        <p:nvPicPr>
          <p:cNvPr id="45" name="Graphic 44" descr="User outline">
            <a:extLst>
              <a:ext uri="{FF2B5EF4-FFF2-40B4-BE49-F238E27FC236}">
                <a16:creationId xmlns:a16="http://schemas.microsoft.com/office/drawing/2014/main" id="{463E42FF-10C3-DC40-F355-423DDE2089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0647" y="3571007"/>
            <a:ext cx="432000" cy="432000"/>
          </a:xfrm>
          <a:prstGeom prst="rect">
            <a:avLst/>
          </a:prstGeom>
        </p:spPr>
      </p:pic>
      <p:pic>
        <p:nvPicPr>
          <p:cNvPr id="47" name="Graphic 46" descr="Head with gears outline">
            <a:extLst>
              <a:ext uri="{FF2B5EF4-FFF2-40B4-BE49-F238E27FC236}">
                <a16:creationId xmlns:a16="http://schemas.microsoft.com/office/drawing/2014/main" id="{95BE8005-C02E-31BB-0B8B-E6F47C017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0647" y="3054520"/>
            <a:ext cx="432000" cy="432000"/>
          </a:xfrm>
          <a:prstGeom prst="rect">
            <a:avLst/>
          </a:prstGeom>
        </p:spPr>
      </p:pic>
      <p:pic>
        <p:nvPicPr>
          <p:cNvPr id="49" name="Graphic 48" descr="Cycle with people with solid fill">
            <a:extLst>
              <a:ext uri="{FF2B5EF4-FFF2-40B4-BE49-F238E27FC236}">
                <a16:creationId xmlns:a16="http://schemas.microsoft.com/office/drawing/2014/main" id="{F4DF923D-747F-95D2-FB32-5DA8D89EF7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0647" y="1851320"/>
            <a:ext cx="432000" cy="432000"/>
          </a:xfrm>
          <a:prstGeom prst="rect">
            <a:avLst/>
          </a:prstGeom>
        </p:spPr>
      </p:pic>
      <p:pic>
        <p:nvPicPr>
          <p:cNvPr id="51" name="Graphic 50" descr="Care with solid fill">
            <a:extLst>
              <a:ext uri="{FF2B5EF4-FFF2-40B4-BE49-F238E27FC236}">
                <a16:creationId xmlns:a16="http://schemas.microsoft.com/office/drawing/2014/main" id="{20FCAB8D-FB97-25D9-30EC-6EE7506488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10647" y="4093531"/>
            <a:ext cx="432000" cy="432000"/>
          </a:xfrm>
          <a:prstGeom prst="rect">
            <a:avLst/>
          </a:prstGeom>
        </p:spPr>
      </p:pic>
      <p:pic>
        <p:nvPicPr>
          <p:cNvPr id="53" name="Graphic 52" descr="Chemicals with solid fill">
            <a:extLst>
              <a:ext uri="{FF2B5EF4-FFF2-40B4-BE49-F238E27FC236}">
                <a16:creationId xmlns:a16="http://schemas.microsoft.com/office/drawing/2014/main" id="{84920090-5FF8-5B30-76B0-3FFA0ACD2D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10647" y="2428359"/>
            <a:ext cx="432000" cy="432000"/>
          </a:xfrm>
          <a:prstGeom prst="rect">
            <a:avLst/>
          </a:prstGeom>
        </p:spPr>
      </p:pic>
      <p:pic>
        <p:nvPicPr>
          <p:cNvPr id="55" name="Graphic 54" descr="Heart with pulse with solid fill">
            <a:extLst>
              <a:ext uri="{FF2B5EF4-FFF2-40B4-BE49-F238E27FC236}">
                <a16:creationId xmlns:a16="http://schemas.microsoft.com/office/drawing/2014/main" id="{8231ADB0-7BA9-DA36-D77D-4096305BD62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10647" y="4788647"/>
            <a:ext cx="432000" cy="432000"/>
          </a:xfrm>
          <a:prstGeom prst="rect">
            <a:avLst/>
          </a:prstGeom>
        </p:spPr>
      </p:pic>
      <p:pic>
        <p:nvPicPr>
          <p:cNvPr id="59" name="Graphic 58" descr="Bar graph with upward trend with solid fill">
            <a:extLst>
              <a:ext uri="{FF2B5EF4-FFF2-40B4-BE49-F238E27FC236}">
                <a16:creationId xmlns:a16="http://schemas.microsoft.com/office/drawing/2014/main" id="{A9032914-8866-51B1-7450-16C76D1AA2C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5683" y="2370688"/>
            <a:ext cx="432000" cy="432000"/>
          </a:xfrm>
          <a:prstGeom prst="rect">
            <a:avLst/>
          </a:prstGeom>
        </p:spPr>
      </p:pic>
      <p:pic>
        <p:nvPicPr>
          <p:cNvPr id="61" name="Graphic 60" descr="Cheers outline">
            <a:extLst>
              <a:ext uri="{FF2B5EF4-FFF2-40B4-BE49-F238E27FC236}">
                <a16:creationId xmlns:a16="http://schemas.microsoft.com/office/drawing/2014/main" id="{1BF9C378-BDAB-1C8F-19E8-A2C335F52DE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5683" y="4865124"/>
            <a:ext cx="432000" cy="432000"/>
          </a:xfrm>
          <a:prstGeom prst="rect">
            <a:avLst/>
          </a:prstGeom>
        </p:spPr>
      </p:pic>
      <p:pic>
        <p:nvPicPr>
          <p:cNvPr id="65" name="Graphic 64" descr="Open hand with plant outline">
            <a:extLst>
              <a:ext uri="{FF2B5EF4-FFF2-40B4-BE49-F238E27FC236}">
                <a16:creationId xmlns:a16="http://schemas.microsoft.com/office/drawing/2014/main" id="{A7F32A2C-6B63-3366-D78B-FF4DBF51E1C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5683" y="3678440"/>
            <a:ext cx="432000" cy="432000"/>
          </a:xfrm>
          <a:prstGeom prst="rect">
            <a:avLst/>
          </a:prstGeom>
        </p:spPr>
      </p:pic>
      <p:sp>
        <p:nvSpPr>
          <p:cNvPr id="4" name="TextBox 3">
            <a:extLst>
              <a:ext uri="{FF2B5EF4-FFF2-40B4-BE49-F238E27FC236}">
                <a16:creationId xmlns:a16="http://schemas.microsoft.com/office/drawing/2014/main" id="{03689651-14E2-1423-3AA9-3B85F0ADD74C}"/>
              </a:ext>
            </a:extLst>
          </p:cNvPr>
          <p:cNvSpPr txBox="1"/>
          <p:nvPr/>
        </p:nvSpPr>
        <p:spPr>
          <a:xfrm>
            <a:off x="6057477" y="5474966"/>
            <a:ext cx="5535440" cy="461665"/>
          </a:xfrm>
          <a:prstGeom prst="rect">
            <a:avLst/>
          </a:prstGeom>
          <a:noFill/>
        </p:spPr>
        <p:txBody>
          <a:bodyPr wrap="square">
            <a:spAutoFit/>
          </a:bodyPr>
          <a:lstStyle/>
          <a:p>
            <a:r>
              <a:rPr lang="en-GB" sz="1200" b="1">
                <a:solidFill>
                  <a:schemeClr val="bg1"/>
                </a:solidFill>
                <a:effectLst/>
                <a:latin typeface="+mn-lt"/>
              </a:rPr>
              <a:t>Deprived patients in Berkshire West and Oxfordshire are overrepresented in emergency admissions</a:t>
            </a:r>
            <a:endParaRPr lang="en-GB" sz="1200" b="1">
              <a:solidFill>
                <a:schemeClr val="bg1"/>
              </a:solidFill>
              <a:latin typeface="+mn-lt"/>
            </a:endParaRPr>
          </a:p>
        </p:txBody>
      </p:sp>
      <p:pic>
        <p:nvPicPr>
          <p:cNvPr id="6" name="Graphic 5" descr="Hospital with solid fill">
            <a:extLst>
              <a:ext uri="{FF2B5EF4-FFF2-40B4-BE49-F238E27FC236}">
                <a16:creationId xmlns:a16="http://schemas.microsoft.com/office/drawing/2014/main" id="{3B6472E2-74CC-3404-47DA-359AA2BE6C7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71689" y="5474966"/>
            <a:ext cx="432000" cy="432000"/>
          </a:xfrm>
          <a:prstGeom prst="rect">
            <a:avLst/>
          </a:prstGeom>
        </p:spPr>
      </p:pic>
    </p:spTree>
    <p:extLst>
      <p:ext uri="{BB962C8B-B14F-4D97-AF65-F5344CB8AC3E}">
        <p14:creationId xmlns:p14="http://schemas.microsoft.com/office/powerpoint/2010/main" val="24479738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DD4753-FF77-2B08-B12F-D7D3F13B0A31}"/>
              </a:ext>
            </a:extLst>
          </p:cNvPr>
          <p:cNvSpPr>
            <a:spLocks noGrp="1"/>
          </p:cNvSpPr>
          <p:nvPr>
            <p:ph type="title"/>
          </p:nvPr>
        </p:nvSpPr>
        <p:spPr>
          <a:xfrm>
            <a:off x="670983" y="596900"/>
            <a:ext cx="10876233" cy="535455"/>
          </a:xfrm>
          <a:solidFill>
            <a:schemeClr val="bg1"/>
          </a:solidFill>
        </p:spPr>
        <p:txBody>
          <a:bodyPr/>
          <a:lstStyle/>
          <a:p>
            <a:pPr algn="l"/>
            <a:r>
              <a:rPr lang="en-GB" sz="2300">
                <a:latin typeface="+mn-lt"/>
                <a:cs typeface="Arial"/>
              </a:rPr>
              <a:t>Different systems and agreements are in place to access shared care records </a:t>
            </a:r>
          </a:p>
        </p:txBody>
      </p:sp>
      <p:sp>
        <p:nvSpPr>
          <p:cNvPr id="10" name="TextBox 9">
            <a:extLst>
              <a:ext uri="{FF2B5EF4-FFF2-40B4-BE49-F238E27FC236}">
                <a16:creationId xmlns:a16="http://schemas.microsoft.com/office/drawing/2014/main" id="{60C34EE4-873B-9F8B-6737-009871E2D98A}"/>
              </a:ext>
            </a:extLst>
          </p:cNvPr>
          <p:cNvSpPr txBox="1"/>
          <p:nvPr/>
        </p:nvSpPr>
        <p:spPr>
          <a:xfrm>
            <a:off x="669925" y="1596175"/>
            <a:ext cx="10876233" cy="1912933"/>
          </a:xfrm>
          <a:prstGeom prst="rect">
            <a:avLst/>
          </a:prstGeom>
          <a:solidFill>
            <a:schemeClr val="bg1"/>
          </a:solidFill>
          <a:ln w="12700">
            <a:solidFill>
              <a:schemeClr val="tx2"/>
            </a:solidFill>
          </a:ln>
        </p:spPr>
        <p:txBody>
          <a:bodyPr wrap="square" lIns="90000" tIns="108000" rIns="90000" bIns="108000" rtlCol="0">
            <a:noAutofit/>
          </a:bodyPr>
          <a:lstStyle/>
          <a:p>
            <a:pPr>
              <a:spcAft>
                <a:spcPts val="600"/>
              </a:spcAft>
            </a:pPr>
            <a:endParaRPr lang="en-GB" sz="1100" b="1">
              <a:latin typeface="+mn-lt"/>
            </a:endParaRPr>
          </a:p>
          <a:p>
            <a:pPr>
              <a:spcAft>
                <a:spcPts val="600"/>
              </a:spcAft>
            </a:pPr>
            <a:r>
              <a:rPr lang="en-GB" sz="1100" b="1">
                <a:latin typeface="+mn-lt"/>
              </a:rPr>
              <a:t>Buckinghamshire and Berkshire West are part of a Thames Valley Shared Care Record agreement that will help Primary Care, Secondary Care and local authorities to share records and enable patients to view their own records.</a:t>
            </a:r>
            <a:endParaRPr lang="en-GB" sz="1100">
              <a:latin typeface="+mn-lt"/>
            </a:endParaRPr>
          </a:p>
          <a:p>
            <a:pPr>
              <a:spcAft>
                <a:spcPts val="600"/>
              </a:spcAft>
            </a:pPr>
            <a:r>
              <a:rPr lang="en-GB" sz="1100">
                <a:latin typeface="+mn-lt"/>
              </a:rPr>
              <a:t>Buckinghamshire and Berkshire West use </a:t>
            </a:r>
            <a:r>
              <a:rPr lang="en-GB" sz="1100" err="1">
                <a:latin typeface="+mn-lt"/>
              </a:rPr>
              <a:t>Graphnet</a:t>
            </a:r>
            <a:r>
              <a:rPr lang="en-GB" sz="1100">
                <a:latin typeface="+mn-lt"/>
              </a:rPr>
              <a:t> to access the Shared Care Record (Connected Care programme) which provides patient-level health data from Primary, Secondary and Community Care.</a:t>
            </a:r>
          </a:p>
          <a:p>
            <a:pPr>
              <a:spcAft>
                <a:spcPts val="600"/>
              </a:spcAft>
            </a:pPr>
            <a:r>
              <a:rPr lang="en-GB" sz="1100">
                <a:latin typeface="+mn-lt"/>
              </a:rPr>
              <a:t>The Connected Care Programme enables the 102 GP practices, Royal Berkshire NHS Foundation Trust, Frimley Health NHS Foundation Trust, Berkshire Healthcare NHS Foundation Trust, South Central Ambulance Service, and the six local authorities across the county to share records – and enable patients to view their own records.</a:t>
            </a:r>
          </a:p>
          <a:p>
            <a:pPr>
              <a:spcAft>
                <a:spcPts val="600"/>
              </a:spcAft>
            </a:pPr>
            <a:r>
              <a:rPr lang="en-GB" sz="1100">
                <a:latin typeface="+mn-lt"/>
              </a:rPr>
              <a:t>Berkshire West and Buckinghamshire will be moving onto the Thames Valley Shared Care Record soon.</a:t>
            </a:r>
          </a:p>
        </p:txBody>
      </p:sp>
      <p:sp>
        <p:nvSpPr>
          <p:cNvPr id="5" name="Rectangle: Top Corners Rounded 4">
            <a:extLst>
              <a:ext uri="{FF2B5EF4-FFF2-40B4-BE49-F238E27FC236}">
                <a16:creationId xmlns:a16="http://schemas.microsoft.com/office/drawing/2014/main" id="{00D34B65-0C68-053F-C9C6-99B243E11C5C}"/>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 name="TextBox 6">
            <a:extLst>
              <a:ext uri="{FF2B5EF4-FFF2-40B4-BE49-F238E27FC236}">
                <a16:creationId xmlns:a16="http://schemas.microsoft.com/office/drawing/2014/main" id="{27E86EAD-2BE6-2CF1-49C4-7ED86BC02DF0}"/>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1" name="Rectangle: Top Corners Rounded 10">
            <a:extLst>
              <a:ext uri="{FF2B5EF4-FFF2-40B4-BE49-F238E27FC236}">
                <a16:creationId xmlns:a16="http://schemas.microsoft.com/office/drawing/2014/main" id="{B578710D-2492-35AF-10D2-641A8329A896}"/>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Rectangle: Top Corners Rounded 14">
            <a:extLst>
              <a:ext uri="{FF2B5EF4-FFF2-40B4-BE49-F238E27FC236}">
                <a16:creationId xmlns:a16="http://schemas.microsoft.com/office/drawing/2014/main" id="{BE4758D1-6C6F-118E-7B4E-B76E214963FA}"/>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9" name="TextBox 18">
            <a:extLst>
              <a:ext uri="{FF2B5EF4-FFF2-40B4-BE49-F238E27FC236}">
                <a16:creationId xmlns:a16="http://schemas.microsoft.com/office/drawing/2014/main" id="{E63083DC-AA0A-E26A-654C-2229C13F0C4B}"/>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2" name="TextBox 21">
            <a:extLst>
              <a:ext uri="{FF2B5EF4-FFF2-40B4-BE49-F238E27FC236}">
                <a16:creationId xmlns:a16="http://schemas.microsoft.com/office/drawing/2014/main" id="{012526C5-0C40-2B09-F669-E301E20055EB}"/>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4" name="Rectangle: Top Corners Rounded 23">
            <a:extLst>
              <a:ext uri="{FF2B5EF4-FFF2-40B4-BE49-F238E27FC236}">
                <a16:creationId xmlns:a16="http://schemas.microsoft.com/office/drawing/2014/main" id="{9195C7C4-0E52-BF8D-FA97-F073A5A0F7E1}"/>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6" name="Rectangle: Top Corners Rounded 25">
            <a:extLst>
              <a:ext uri="{FF2B5EF4-FFF2-40B4-BE49-F238E27FC236}">
                <a16:creationId xmlns:a16="http://schemas.microsoft.com/office/drawing/2014/main" id="{89591DA3-2F0E-B88D-D7FD-1D825BE18837}"/>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Rectangle: Top Corners Rounded 27">
            <a:extLst>
              <a:ext uri="{FF2B5EF4-FFF2-40B4-BE49-F238E27FC236}">
                <a16:creationId xmlns:a16="http://schemas.microsoft.com/office/drawing/2014/main" id="{78CC84C2-877B-AA12-FB92-8044511ED8E3}"/>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TextBox 29">
            <a:extLst>
              <a:ext uri="{FF2B5EF4-FFF2-40B4-BE49-F238E27FC236}">
                <a16:creationId xmlns:a16="http://schemas.microsoft.com/office/drawing/2014/main" id="{8F0E6D5B-FA10-5864-8F6C-36070556618A}"/>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2" name="TextBox 31">
            <a:extLst>
              <a:ext uri="{FF2B5EF4-FFF2-40B4-BE49-F238E27FC236}">
                <a16:creationId xmlns:a16="http://schemas.microsoft.com/office/drawing/2014/main" id="{CA088940-56B1-8466-6AFF-9EC5DF08E3F8}"/>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4" name="TextBox 33">
            <a:extLst>
              <a:ext uri="{FF2B5EF4-FFF2-40B4-BE49-F238E27FC236}">
                <a16:creationId xmlns:a16="http://schemas.microsoft.com/office/drawing/2014/main" id="{BB7D5FB7-0F35-C96F-6106-CEA67723BFFE}"/>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36" name="Rectangle: Top Corners Rounded 35">
            <a:extLst>
              <a:ext uri="{FF2B5EF4-FFF2-40B4-BE49-F238E27FC236}">
                <a16:creationId xmlns:a16="http://schemas.microsoft.com/office/drawing/2014/main" id="{BEB08CE4-9ABE-57A4-DCD6-E0AFB578305A}"/>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TextBox 39">
            <a:extLst>
              <a:ext uri="{FF2B5EF4-FFF2-40B4-BE49-F238E27FC236}">
                <a16:creationId xmlns:a16="http://schemas.microsoft.com/office/drawing/2014/main" id="{FB047CDF-BCB6-1BA3-1ACF-D6862355C06E}"/>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9" name="Rectangle 8">
            <a:extLst>
              <a:ext uri="{FF2B5EF4-FFF2-40B4-BE49-F238E27FC236}">
                <a16:creationId xmlns:a16="http://schemas.microsoft.com/office/drawing/2014/main" id="{6764384D-6CFE-8EBA-0A57-15FA5F1E754E}"/>
              </a:ext>
            </a:extLst>
          </p:cNvPr>
          <p:cNvSpPr/>
          <p:nvPr/>
        </p:nvSpPr>
        <p:spPr>
          <a:xfrm>
            <a:off x="669925" y="4023314"/>
            <a:ext cx="10876233" cy="967083"/>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a:rPr>
              <a:t>At present, Oxfordshire is not yet part of the Connected Care initiative, but records are shared between providers via Oracle Health (HIE). However, General Practices in Oxfordshire will also be moving onto the Thames Valley Shared Care Record.</a:t>
            </a:r>
          </a:p>
        </p:txBody>
      </p:sp>
      <p:sp>
        <p:nvSpPr>
          <p:cNvPr id="12" name="TextBox 11">
            <a:extLst>
              <a:ext uri="{FF2B5EF4-FFF2-40B4-BE49-F238E27FC236}">
                <a16:creationId xmlns:a16="http://schemas.microsoft.com/office/drawing/2014/main" id="{68713793-18B4-3CB4-5A85-E2B90C252C04}"/>
              </a:ext>
            </a:extLst>
          </p:cNvPr>
          <p:cNvSpPr txBox="1"/>
          <p:nvPr/>
        </p:nvSpPr>
        <p:spPr>
          <a:xfrm>
            <a:off x="1004207" y="3884814"/>
            <a:ext cx="1297299" cy="276999"/>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GB" sz="1200" b="1" i="0" u="none" strike="noStrike" kern="0" cap="none" spc="0" normalizeH="0" baseline="0" noProof="0">
                <a:ln>
                  <a:noFill/>
                </a:ln>
                <a:solidFill>
                  <a:sysClr val="windowText" lastClr="000000"/>
                </a:solidFill>
                <a:effectLst/>
                <a:uLnTx/>
                <a:uFillTx/>
                <a:latin typeface="Arial"/>
              </a:rPr>
              <a:t>  Oxfordshire  </a:t>
            </a:r>
          </a:p>
        </p:txBody>
      </p:sp>
      <p:sp>
        <p:nvSpPr>
          <p:cNvPr id="17" name="TextBox 16">
            <a:extLst>
              <a:ext uri="{FF2B5EF4-FFF2-40B4-BE49-F238E27FC236}">
                <a16:creationId xmlns:a16="http://schemas.microsoft.com/office/drawing/2014/main" id="{EF693D3B-2BAD-AA99-6103-C5157D205D57}"/>
              </a:ext>
            </a:extLst>
          </p:cNvPr>
          <p:cNvSpPr txBox="1"/>
          <p:nvPr/>
        </p:nvSpPr>
        <p:spPr>
          <a:xfrm>
            <a:off x="898549" y="1454421"/>
            <a:ext cx="3237268" cy="276999"/>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300"/>
              </a:spcAft>
              <a:buClrTx/>
              <a:buSzTx/>
              <a:buFontTx/>
              <a:buNone/>
              <a:tabLst/>
              <a:defRPr/>
            </a:pPr>
            <a:r>
              <a:rPr kumimoji="0" lang="en-GB" sz="1200" b="1" i="0" u="none" strike="noStrike" kern="0" cap="none" spc="0" normalizeH="0" baseline="0" noProof="0">
                <a:ln>
                  <a:noFill/>
                </a:ln>
                <a:solidFill>
                  <a:sysClr val="windowText" lastClr="000000"/>
                </a:solidFill>
                <a:effectLst/>
                <a:uLnTx/>
                <a:uFillTx/>
                <a:latin typeface="Arial"/>
              </a:rPr>
              <a:t>Berkshire West and Buckinghamshire</a:t>
            </a:r>
          </a:p>
        </p:txBody>
      </p:sp>
    </p:spTree>
    <p:extLst>
      <p:ext uri="{BB962C8B-B14F-4D97-AF65-F5344CB8AC3E}">
        <p14:creationId xmlns:p14="http://schemas.microsoft.com/office/powerpoint/2010/main" val="181204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7684-D1A6-0586-65CE-F4B3DF9666F5}"/>
              </a:ext>
            </a:extLst>
          </p:cNvPr>
          <p:cNvSpPr>
            <a:spLocks noGrp="1"/>
          </p:cNvSpPr>
          <p:nvPr>
            <p:ph type="title"/>
          </p:nvPr>
        </p:nvSpPr>
        <p:spPr>
          <a:solidFill>
            <a:schemeClr val="bg1"/>
          </a:solidFill>
        </p:spPr>
        <p:txBody>
          <a:bodyPr/>
          <a:lstStyle/>
          <a:p>
            <a:r>
              <a:rPr lang="en-GB" sz="2300">
                <a:latin typeface="Arial"/>
                <a:cs typeface="Arial"/>
              </a:rPr>
              <a:t>Improved Primary Care datasets are helping BOB to understand population health needs and plan for them </a:t>
            </a:r>
            <a:endParaRPr lang="en-GB" sz="2600"/>
          </a:p>
        </p:txBody>
      </p:sp>
      <p:sp>
        <p:nvSpPr>
          <p:cNvPr id="25" name="Rectangle 24">
            <a:extLst>
              <a:ext uri="{FF2B5EF4-FFF2-40B4-BE49-F238E27FC236}">
                <a16:creationId xmlns:a16="http://schemas.microsoft.com/office/drawing/2014/main" id="{E04A14AA-1E51-A50D-FA54-F2092B867DE1}"/>
              </a:ext>
            </a:extLst>
          </p:cNvPr>
          <p:cNvSpPr/>
          <p:nvPr/>
        </p:nvSpPr>
        <p:spPr>
          <a:xfrm>
            <a:off x="680137" y="1627287"/>
            <a:ext cx="3492178" cy="2173436"/>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t" latinLnBrk="0" hangingPunct="1">
              <a:lnSpc>
                <a:spcPct val="100000"/>
              </a:lnSpc>
              <a:spcBef>
                <a:spcPts val="0"/>
              </a:spcBef>
              <a:spcAft>
                <a:spcPts val="0"/>
              </a:spcAft>
              <a:buClrTx/>
              <a:buSzTx/>
              <a:tabLst/>
              <a:defRPr/>
            </a:pPr>
            <a:endParaRPr lang="en-GB" sz="1000" i="0" u="none" strike="noStrike">
              <a:solidFill>
                <a:schemeClr val="tx1"/>
              </a:solidFill>
              <a:effectLst/>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1AF4E0D-7E6D-EB18-50B6-FFA1B3614D55}"/>
              </a:ext>
            </a:extLst>
          </p:cNvPr>
          <p:cNvSpPr/>
          <p:nvPr/>
        </p:nvSpPr>
        <p:spPr>
          <a:xfrm>
            <a:off x="924482" y="1545984"/>
            <a:ext cx="2993884" cy="184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Understanding Population Health Needs </a:t>
            </a:r>
          </a:p>
        </p:txBody>
      </p:sp>
      <p:sp>
        <p:nvSpPr>
          <p:cNvPr id="3" name="Rectangle 2">
            <a:extLst>
              <a:ext uri="{FF2B5EF4-FFF2-40B4-BE49-F238E27FC236}">
                <a16:creationId xmlns:a16="http://schemas.microsoft.com/office/drawing/2014/main" id="{F78B312A-7922-BD7C-7D9A-67177E796447}"/>
              </a:ext>
            </a:extLst>
          </p:cNvPr>
          <p:cNvSpPr/>
          <p:nvPr/>
        </p:nvSpPr>
        <p:spPr>
          <a:xfrm>
            <a:off x="4351092" y="1615471"/>
            <a:ext cx="7201146" cy="2185252"/>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457200" rtl="0" eaLnBrk="1" fontAlgn="t" latinLnBrk="0" hangingPunct="1">
              <a:lnSpc>
                <a:spcPct val="100000"/>
              </a:lnSpc>
              <a:spcBef>
                <a:spcPts val="0"/>
              </a:spcBef>
              <a:spcAft>
                <a:spcPts val="0"/>
              </a:spcAft>
              <a:buClrTx/>
              <a:buSzTx/>
              <a:tabLst/>
              <a:defRPr/>
            </a:pPr>
            <a:endParaRPr lang="en-GB" sz="1000" i="0" u="none" strike="noStrike">
              <a:solidFill>
                <a:schemeClr val="tx1"/>
              </a:solidFill>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AD5C6878-AC5E-D21E-F49D-3BE26B6F5606}"/>
              </a:ext>
            </a:extLst>
          </p:cNvPr>
          <p:cNvSpPr/>
          <p:nvPr/>
        </p:nvSpPr>
        <p:spPr>
          <a:xfrm>
            <a:off x="4884851" y="1545794"/>
            <a:ext cx="2047311" cy="184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Service Planning </a:t>
            </a:r>
          </a:p>
        </p:txBody>
      </p:sp>
      <p:sp>
        <p:nvSpPr>
          <p:cNvPr id="27" name="TextBox 26">
            <a:extLst>
              <a:ext uri="{FF2B5EF4-FFF2-40B4-BE49-F238E27FC236}">
                <a16:creationId xmlns:a16="http://schemas.microsoft.com/office/drawing/2014/main" id="{A206F08E-D2B5-3019-A506-289322BC4333}"/>
              </a:ext>
            </a:extLst>
          </p:cNvPr>
          <p:cNvSpPr txBox="1"/>
          <p:nvPr/>
        </p:nvSpPr>
        <p:spPr>
          <a:xfrm>
            <a:off x="4429816" y="1726716"/>
            <a:ext cx="6903590" cy="2092881"/>
          </a:xfrm>
          <a:prstGeom prst="rect">
            <a:avLst/>
          </a:prstGeom>
          <a:noFill/>
        </p:spPr>
        <p:txBody>
          <a:bodyPr wrap="square" lIns="0" tIns="0" rIns="0" bIns="0" rtlCol="0">
            <a:spAutoFit/>
          </a:bodyPr>
          <a:lstStyle/>
          <a:p>
            <a:pPr algn="l" defTabSz="457200" rtl="0" fontAlgn="t">
              <a:defRPr/>
            </a:pPr>
            <a:r>
              <a:rPr lang="en-GB" sz="1100" b="1">
                <a:solidFill>
                  <a:schemeClr val="tx1"/>
                </a:solidFill>
                <a:latin typeface="Arial" panose="020B0604020202020204" pitchFamily="34" charset="0"/>
                <a:cs typeface="Arial" panose="020B0604020202020204" pitchFamily="34" charset="0"/>
              </a:rPr>
              <a:t>A good understanding of demand and capacity is pivotal to longer term planning of services, for finance, estates, and workforce</a:t>
            </a:r>
          </a:p>
          <a:p>
            <a:pPr algn="l" defTabSz="457200" rtl="0" fontAlgn="t">
              <a:defRPr/>
            </a:pPr>
            <a:endParaRPr lang="en-GB" sz="1100" b="1">
              <a:solidFill>
                <a:schemeClr val="tx1"/>
              </a:solidFill>
              <a:latin typeface="Arial" panose="020B0604020202020204" pitchFamily="34" charset="0"/>
              <a:cs typeface="Arial" panose="020B0604020202020204" pitchFamily="34" charset="0"/>
            </a:endParaRPr>
          </a:p>
          <a:p>
            <a:pPr algn="l" defTabSz="457200" rtl="0" fontAlgn="t">
              <a:defRPr/>
            </a:pPr>
            <a:r>
              <a:rPr lang="en-GB" sz="1100" b="1">
                <a:solidFill>
                  <a:schemeClr val="tx1"/>
                </a:solidFill>
                <a:latin typeface="Arial" panose="020B0604020202020204" pitchFamily="34" charset="0"/>
                <a:cs typeface="Arial" panose="020B0604020202020204" pitchFamily="34" charset="0"/>
              </a:rPr>
              <a:t>Demand data</a:t>
            </a:r>
            <a:r>
              <a:rPr lang="en-GB" sz="110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BOB has acknowledged variation in the quality of demand data for primary care and introduced use of a consistent demand and capacity tool to mitigate this. </a:t>
            </a:r>
          </a:p>
          <a:p>
            <a:pPr algn="l" defTabSz="457200" rtl="0" fontAlgn="t">
              <a:defRPr/>
            </a:pPr>
            <a:endParaRPr lang="en-GB" sz="1000">
              <a:solidFill>
                <a:schemeClr val="tx1"/>
              </a:solidFill>
              <a:latin typeface="Arial" panose="020B0604020202020204" pitchFamily="34" charset="0"/>
              <a:cs typeface="Arial" panose="020B0604020202020204" pitchFamily="34" charset="0"/>
            </a:endParaRPr>
          </a:p>
          <a:p>
            <a:pPr algn="l" defTabSz="457200" rtl="0" fontAlgn="t">
              <a:defRPr/>
            </a:pPr>
            <a:r>
              <a:rPr lang="en-GB" sz="1100" b="1">
                <a:solidFill>
                  <a:schemeClr val="tx1"/>
                </a:solidFill>
                <a:latin typeface="Arial" panose="020B0604020202020204" pitchFamily="34" charset="0"/>
                <a:cs typeface="Arial" panose="020B0604020202020204" pitchFamily="34" charset="0"/>
              </a:rPr>
              <a:t>Workforce data: </a:t>
            </a:r>
            <a:r>
              <a:rPr lang="en-GB" sz="1000">
                <a:solidFill>
                  <a:schemeClr val="tx1"/>
                </a:solidFill>
                <a:latin typeface="Arial" panose="020B0604020202020204" pitchFamily="34" charset="0"/>
                <a:cs typeface="Arial" panose="020B0604020202020204" pitchFamily="34" charset="0"/>
              </a:rPr>
              <a:t>Practices are not required to provide their primary care workforce data to the ICB. While there is good quality data on the ARRS roles, there is a lack of national reporting via National Workforce Reporting Service (NWRS) and into NHS Digital centrally-held good quality data for the rest of general practice, which limits the ability to undertake strategic workforce planning in an integrated way across the system. </a:t>
            </a:r>
          </a:p>
          <a:p>
            <a:pPr algn="l" defTabSz="457200" rtl="0" fontAlgn="t">
              <a:defRPr/>
            </a:pPr>
            <a:endParaRPr lang="en-GB" sz="1000">
              <a:solidFill>
                <a:schemeClr val="tx1"/>
              </a:solidFill>
              <a:latin typeface="Arial" panose="020B0604020202020204" pitchFamily="34" charset="0"/>
              <a:cs typeface="Arial" panose="020B0604020202020204" pitchFamily="34" charset="0"/>
            </a:endParaRPr>
          </a:p>
          <a:p>
            <a:pPr algn="l" defTabSz="457200" rtl="0" fontAlgn="t">
              <a:defRPr/>
            </a:pPr>
            <a:r>
              <a:rPr lang="en-GB" sz="1100" b="1">
                <a:solidFill>
                  <a:schemeClr val="tx1"/>
                </a:solidFill>
                <a:latin typeface="Arial" panose="020B0604020202020204" pitchFamily="34" charset="0"/>
                <a:cs typeface="Arial" panose="020B0604020202020204" pitchFamily="34" charset="0"/>
              </a:rPr>
              <a:t>Service planning: </a:t>
            </a:r>
            <a:r>
              <a:rPr lang="en-GB" sz="1000">
                <a:solidFill>
                  <a:schemeClr val="tx1"/>
                </a:solidFill>
                <a:latin typeface="Arial" panose="020B0604020202020204" pitchFamily="34" charset="0"/>
                <a:cs typeface="Arial" panose="020B0604020202020204" pitchFamily="34" charset="0"/>
              </a:rPr>
              <a:t>Some practices are now using population health data to help plan services – both for the long term but even just for winter surge planning (see below). </a:t>
            </a:r>
          </a:p>
        </p:txBody>
      </p:sp>
      <p:sp>
        <p:nvSpPr>
          <p:cNvPr id="29" name="TextBox 28">
            <a:extLst>
              <a:ext uri="{FF2B5EF4-FFF2-40B4-BE49-F238E27FC236}">
                <a16:creationId xmlns:a16="http://schemas.microsoft.com/office/drawing/2014/main" id="{376C4C7B-29B1-D92D-A02A-82CD12DE10EB}"/>
              </a:ext>
            </a:extLst>
          </p:cNvPr>
          <p:cNvSpPr txBox="1"/>
          <p:nvPr/>
        </p:nvSpPr>
        <p:spPr>
          <a:xfrm>
            <a:off x="807147" y="1846788"/>
            <a:ext cx="3255969" cy="1646605"/>
          </a:xfrm>
          <a:prstGeom prst="rect">
            <a:avLst/>
          </a:prstGeom>
          <a:noFill/>
        </p:spPr>
        <p:txBody>
          <a:bodyPr wrap="square" lIns="0" tIns="0" rIns="0" bIns="0" rtlCol="0">
            <a:spAutoFit/>
          </a:bodyPr>
          <a:lstStyle/>
          <a:p>
            <a:r>
              <a:rPr lang="en-GB" sz="1100" b="1">
                <a:solidFill>
                  <a:prstClr val="black"/>
                </a:solidFill>
                <a:latin typeface="Arial" panose="020B0604020202020204" pitchFamily="34" charset="0"/>
                <a:ea typeface="+mn-ea"/>
                <a:cs typeface="Arial" panose="020B0604020202020204" pitchFamily="34" charset="0"/>
              </a:rPr>
              <a:t>T</a:t>
            </a:r>
            <a:r>
              <a:rPr kumimoji="0" lang="en-GB" sz="11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 Shared Care Agreement is providing a much more granular picture of population health needs at place, neighbourhood and practice level</a:t>
            </a:r>
          </a:p>
          <a:p>
            <a:endParaRPr lang="en-GB" sz="1100" b="1">
              <a:solidFill>
                <a:prstClr val="black"/>
              </a:solidFill>
              <a:latin typeface="Arial" panose="020B0604020202020204" pitchFamily="34" charset="0"/>
              <a:ea typeface="+mn-ea"/>
              <a:cs typeface="Arial" panose="020B0604020202020204" pitchFamily="34" charset="0"/>
            </a:endParaRPr>
          </a:p>
          <a:p>
            <a:r>
              <a:rPr lang="en-GB" sz="1000">
                <a:solidFill>
                  <a:prstClr val="black"/>
                </a:solidFill>
                <a:latin typeface="Arial" panose="020B0604020202020204" pitchFamily="34" charset="0"/>
                <a:ea typeface="+mn-ea"/>
                <a:cs typeface="Arial" panose="020B0604020202020204" pitchFamily="34" charset="0"/>
              </a:rPr>
              <a:t>However, in order to gain greater insight, BOB will need to expand input both geographically (by incorporating Oxfordshire) and technically (by incorporating more service providers e.g. Community Services). It will also require expertise and capability to interpret the data, to design interventions and to implement them.  </a:t>
            </a:r>
            <a:endParaRPr lang="en-GB" sz="1000"/>
          </a:p>
        </p:txBody>
      </p:sp>
      <p:pic>
        <p:nvPicPr>
          <p:cNvPr id="37" name="Picture 36">
            <a:extLst>
              <a:ext uri="{FF2B5EF4-FFF2-40B4-BE49-F238E27FC236}">
                <a16:creationId xmlns:a16="http://schemas.microsoft.com/office/drawing/2014/main" id="{A83CF9A1-4965-01EC-EAF8-1AC64ADF4835}"/>
              </a:ext>
            </a:extLst>
          </p:cNvPr>
          <p:cNvPicPr>
            <a:picLocks noChangeAspect="1"/>
          </p:cNvPicPr>
          <p:nvPr/>
        </p:nvPicPr>
        <p:blipFill>
          <a:blip r:embed="rId3"/>
          <a:stretch>
            <a:fillRect/>
          </a:stretch>
        </p:blipFill>
        <p:spPr>
          <a:xfrm>
            <a:off x="1688204" y="3878272"/>
            <a:ext cx="8249722" cy="2830084"/>
          </a:xfrm>
          <a:prstGeom prst="rect">
            <a:avLst/>
          </a:prstGeom>
        </p:spPr>
      </p:pic>
      <p:sp>
        <p:nvSpPr>
          <p:cNvPr id="5" name="Rectangle: Top Corners Rounded 4">
            <a:extLst>
              <a:ext uri="{FF2B5EF4-FFF2-40B4-BE49-F238E27FC236}">
                <a16:creationId xmlns:a16="http://schemas.microsoft.com/office/drawing/2014/main" id="{98A62648-4350-5B52-787A-CFB42CB81BA3}"/>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 name="TextBox 6">
            <a:extLst>
              <a:ext uri="{FF2B5EF4-FFF2-40B4-BE49-F238E27FC236}">
                <a16:creationId xmlns:a16="http://schemas.microsoft.com/office/drawing/2014/main" id="{D54F102C-6EFF-2C87-F5D7-6446CD64E4CD}"/>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9" name="Rectangle: Top Corners Rounded 8">
            <a:extLst>
              <a:ext uri="{FF2B5EF4-FFF2-40B4-BE49-F238E27FC236}">
                <a16:creationId xmlns:a16="http://schemas.microsoft.com/office/drawing/2014/main" id="{B0C32E37-6C49-41CD-096D-FB70D6D33F52}"/>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1" name="Rectangle: Top Corners Rounded 10">
            <a:extLst>
              <a:ext uri="{FF2B5EF4-FFF2-40B4-BE49-F238E27FC236}">
                <a16:creationId xmlns:a16="http://schemas.microsoft.com/office/drawing/2014/main" id="{B7D4A206-2F57-A464-94B0-B27C5895A38E}"/>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3" name="TextBox 12">
            <a:extLst>
              <a:ext uri="{FF2B5EF4-FFF2-40B4-BE49-F238E27FC236}">
                <a16:creationId xmlns:a16="http://schemas.microsoft.com/office/drawing/2014/main" id="{1F4D59E6-8372-DDF4-02BF-56C88D998988}"/>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5" name="TextBox 14">
            <a:extLst>
              <a:ext uri="{FF2B5EF4-FFF2-40B4-BE49-F238E27FC236}">
                <a16:creationId xmlns:a16="http://schemas.microsoft.com/office/drawing/2014/main" id="{DB2F08AC-5CE6-484E-5D15-93AFACE4F339}"/>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17" name="Rectangle: Top Corners Rounded 16">
            <a:extLst>
              <a:ext uri="{FF2B5EF4-FFF2-40B4-BE49-F238E27FC236}">
                <a16:creationId xmlns:a16="http://schemas.microsoft.com/office/drawing/2014/main" id="{E506DA71-EF76-2186-0E28-8F2D4DD48FAC}"/>
              </a:ext>
            </a:extLst>
          </p:cNvPr>
          <p:cNvSpPr/>
          <p:nvPr/>
        </p:nvSpPr>
        <p:spPr>
          <a:xfrm rot="10800000">
            <a:off x="7121122"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Rectangle: Top Corners Rounded 19">
            <a:extLst>
              <a:ext uri="{FF2B5EF4-FFF2-40B4-BE49-F238E27FC236}">
                <a16:creationId xmlns:a16="http://schemas.microsoft.com/office/drawing/2014/main" id="{C295F396-09EB-9DB0-D859-FD45F88B56BA}"/>
              </a:ext>
            </a:extLst>
          </p:cNvPr>
          <p:cNvSpPr/>
          <p:nvPr/>
        </p:nvSpPr>
        <p:spPr>
          <a:xfrm rot="10800000">
            <a:off x="5775469"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4" name="Rectangle: Top Corners Rounded 23">
            <a:extLst>
              <a:ext uri="{FF2B5EF4-FFF2-40B4-BE49-F238E27FC236}">
                <a16:creationId xmlns:a16="http://schemas.microsoft.com/office/drawing/2014/main" id="{E11A7B14-C6F3-9CD0-B789-6289721C0B51}"/>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3" name="TextBox 32">
            <a:extLst>
              <a:ext uri="{FF2B5EF4-FFF2-40B4-BE49-F238E27FC236}">
                <a16:creationId xmlns:a16="http://schemas.microsoft.com/office/drawing/2014/main" id="{A2743B0D-ADE3-C52F-7E8F-16075A0E248B}"/>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9" name="TextBox 38">
            <a:extLst>
              <a:ext uri="{FF2B5EF4-FFF2-40B4-BE49-F238E27FC236}">
                <a16:creationId xmlns:a16="http://schemas.microsoft.com/office/drawing/2014/main" id="{70A98631-DFAB-F0A4-2E55-030E38ED4543}"/>
              </a:ext>
            </a:extLst>
          </p:cNvPr>
          <p:cNvSpPr txBox="1"/>
          <p:nvPr/>
        </p:nvSpPr>
        <p:spPr>
          <a:xfrm>
            <a:off x="5773866" y="35540"/>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3" name="TextBox 42">
            <a:extLst>
              <a:ext uri="{FF2B5EF4-FFF2-40B4-BE49-F238E27FC236}">
                <a16:creationId xmlns:a16="http://schemas.microsoft.com/office/drawing/2014/main" id="{0617753A-1DE3-E733-7ACC-2F1D0F44FDC8}"/>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7" name="Rectangle: Top Corners Rounded 46">
            <a:extLst>
              <a:ext uri="{FF2B5EF4-FFF2-40B4-BE49-F238E27FC236}">
                <a16:creationId xmlns:a16="http://schemas.microsoft.com/office/drawing/2014/main" id="{EDDF603D-8A0A-019C-C680-D44D0B036865}"/>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1" name="TextBox 50">
            <a:extLst>
              <a:ext uri="{FF2B5EF4-FFF2-40B4-BE49-F238E27FC236}">
                <a16:creationId xmlns:a16="http://schemas.microsoft.com/office/drawing/2014/main" id="{8A90BBD1-5CAD-6D0F-167E-8BE8122284EF}"/>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10" name="TextBox 9">
            <a:extLst>
              <a:ext uri="{FF2B5EF4-FFF2-40B4-BE49-F238E27FC236}">
                <a16:creationId xmlns:a16="http://schemas.microsoft.com/office/drawing/2014/main" id="{649227FD-63CE-1EB9-1EFD-A0636B9F9F43}"/>
              </a:ext>
            </a:extLst>
          </p:cNvPr>
          <p:cNvSpPr txBox="1"/>
          <p:nvPr/>
        </p:nvSpPr>
        <p:spPr>
          <a:xfrm>
            <a:off x="1526874" y="6603837"/>
            <a:ext cx="8411051" cy="230832"/>
          </a:xfrm>
          <a:prstGeom prst="rect">
            <a:avLst/>
          </a:prstGeom>
          <a:solidFill>
            <a:schemeClr val="bg1"/>
          </a:solidFill>
        </p:spPr>
        <p:txBody>
          <a:bodyPr wrap="square">
            <a:spAutoFit/>
          </a:bodyPr>
          <a:lstStyle/>
          <a:p>
            <a:pPr marL="25400" marR="0" lvl="0" indent="0" algn="r" defTabSz="914400" eaLnBrk="1" fontAlgn="auto" latinLnBrk="0" hangingPunct="1">
              <a:lnSpc>
                <a:spcPct val="100000"/>
              </a:lnSpc>
              <a:spcBef>
                <a:spcPts val="200"/>
              </a:spcBef>
              <a:spcAft>
                <a:spcPts val="0"/>
              </a:spcAft>
              <a:buClrTx/>
              <a:buSzTx/>
              <a:buFontTx/>
              <a:buNone/>
              <a:tabLst/>
              <a:defRPr/>
            </a:pPr>
            <a:r>
              <a:rPr kumimoji="0" lang="en-GB" sz="900" b="1" i="0" u="none" strike="noStrike" kern="0" cap="none" spc="0" normalizeH="0" baseline="0" noProof="0">
                <a:ln>
                  <a:noFill/>
                </a:ln>
                <a:solidFill>
                  <a:prstClr val="black"/>
                </a:solidFill>
                <a:effectLst/>
                <a:uLnTx/>
                <a:uFillTx/>
              </a:rPr>
              <a:t>PNG</a:t>
            </a:r>
            <a:r>
              <a:rPr kumimoji="0" lang="en-GB" sz="900" b="1" i="0" u="none" strike="noStrike" kern="0" cap="none" spc="-80" normalizeH="0" baseline="0" noProof="0">
                <a:ln>
                  <a:noFill/>
                </a:ln>
                <a:solidFill>
                  <a:prstClr val="black"/>
                </a:solidFill>
                <a:effectLst/>
                <a:uLnTx/>
                <a:uFillTx/>
              </a:rPr>
              <a:t> </a:t>
            </a:r>
            <a:r>
              <a:rPr kumimoji="0" lang="en-GB" sz="900" b="1" i="0" u="none" strike="noStrike" kern="0" cap="none" spc="0" normalizeH="0" baseline="0" noProof="0">
                <a:ln>
                  <a:noFill/>
                </a:ln>
                <a:solidFill>
                  <a:prstClr val="black"/>
                </a:solidFill>
                <a:effectLst/>
                <a:uLnTx/>
                <a:uFillTx/>
              </a:rPr>
              <a:t>Segmentation</a:t>
            </a:r>
            <a:r>
              <a:rPr kumimoji="0" lang="en-GB" sz="900" b="1" i="0" u="none" strike="noStrike" kern="0" cap="none" spc="-90" normalizeH="0" baseline="0" noProof="0">
                <a:ln>
                  <a:noFill/>
                </a:ln>
                <a:solidFill>
                  <a:prstClr val="black"/>
                </a:solidFill>
                <a:effectLst/>
                <a:uLnTx/>
                <a:uFillTx/>
              </a:rPr>
              <a:t> </a:t>
            </a:r>
            <a:r>
              <a:rPr kumimoji="0" lang="en-GB" sz="900" b="1" i="0" u="none" strike="noStrike" kern="0" cap="none" spc="0" normalizeH="0" baseline="0" noProof="0">
                <a:ln>
                  <a:noFill/>
                </a:ln>
                <a:solidFill>
                  <a:prstClr val="black"/>
                </a:solidFill>
                <a:effectLst/>
                <a:uLnTx/>
                <a:uFillTx/>
              </a:rPr>
              <a:t>information</a:t>
            </a:r>
            <a:r>
              <a:rPr kumimoji="0" lang="en-GB" sz="900" b="1" i="0" u="none" strike="noStrike" kern="0" cap="none" spc="-70" normalizeH="0" baseline="0" noProof="0">
                <a:ln>
                  <a:noFill/>
                </a:ln>
                <a:solidFill>
                  <a:prstClr val="black"/>
                </a:solidFill>
                <a:effectLst/>
                <a:uLnTx/>
                <a:uFillTx/>
              </a:rPr>
              <a:t> </a:t>
            </a:r>
            <a:r>
              <a:rPr kumimoji="0" lang="en-GB" sz="900" b="1" i="0" u="none" strike="noStrike" kern="0" cap="none" spc="-40" normalizeH="0" baseline="0" noProof="0">
                <a:ln>
                  <a:noFill/>
                </a:ln>
                <a:solidFill>
                  <a:prstClr val="black"/>
                </a:solidFill>
                <a:effectLst/>
                <a:uLnTx/>
                <a:uFillTx/>
              </a:rPr>
              <a:t>pack </a:t>
            </a:r>
            <a:r>
              <a:rPr kumimoji="0" lang="en-GB" sz="900" b="0" i="0" u="none" strike="noStrike" kern="0" cap="none" spc="0" normalizeH="0" baseline="0" noProof="0">
                <a:ln>
                  <a:noFill/>
                </a:ln>
                <a:solidFill>
                  <a:prstClr val="black"/>
                </a:solidFill>
                <a:effectLst/>
                <a:uLnTx/>
                <a:uFillTx/>
              </a:rPr>
              <a:t>V2</a:t>
            </a:r>
            <a:r>
              <a:rPr kumimoji="0" lang="en-GB" sz="900" b="0" i="0" u="none" strike="noStrike" kern="0" cap="none" spc="-10" normalizeH="0" baseline="0" noProof="0">
                <a:ln>
                  <a:noFill/>
                </a:ln>
                <a:solidFill>
                  <a:prstClr val="black"/>
                </a:solidFill>
                <a:effectLst/>
                <a:uLnTx/>
                <a:uFillTx/>
              </a:rPr>
              <a:t> </a:t>
            </a:r>
            <a:r>
              <a:rPr kumimoji="0" lang="en-GB" sz="900" b="0" i="0" u="none" strike="noStrike" kern="0" cap="none" spc="0" normalizeH="0" baseline="0" noProof="0">
                <a:ln>
                  <a:noFill/>
                </a:ln>
                <a:solidFill>
                  <a:prstClr val="black"/>
                </a:solidFill>
                <a:effectLst/>
                <a:uLnTx/>
                <a:uFillTx/>
              </a:rPr>
              <a:t>– October </a:t>
            </a:r>
            <a:r>
              <a:rPr kumimoji="0" lang="en-GB" sz="900" b="0" i="0" u="none" strike="noStrike" kern="0" cap="none" spc="-40" normalizeH="0" baseline="0" noProof="0">
                <a:ln>
                  <a:noFill/>
                </a:ln>
                <a:solidFill>
                  <a:prstClr val="black"/>
                </a:solidFill>
                <a:effectLst/>
                <a:uLnTx/>
                <a:uFillTx/>
              </a:rPr>
              <a:t>2023</a:t>
            </a:r>
            <a:endParaRPr kumimoji="0" lang="en-GB" sz="9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71510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7D6DB35-96DD-F8B0-861D-3784A45EC3BB}"/>
              </a:ext>
            </a:extLst>
          </p:cNvPr>
          <p:cNvSpPr>
            <a:spLocks noGrp="1"/>
          </p:cNvSpPr>
          <p:nvPr>
            <p:ph type="title"/>
          </p:nvPr>
        </p:nvSpPr>
        <p:spPr>
          <a:xfrm>
            <a:off x="670983" y="596900"/>
            <a:ext cx="10876233" cy="774700"/>
          </a:xfrm>
          <a:solidFill>
            <a:schemeClr val="bg1"/>
          </a:solidFill>
        </p:spPr>
        <p:txBody>
          <a:bodyPr/>
          <a:lstStyle/>
          <a:p>
            <a:r>
              <a:rPr lang="en-GB" sz="2300">
                <a:latin typeface="Arial"/>
                <a:cs typeface="Arial"/>
              </a:rPr>
              <a:t>Patient satisfaction varies from 44% to 94% according to national surveys</a:t>
            </a:r>
            <a:endParaRPr lang="en-GB" sz="2300"/>
          </a:p>
        </p:txBody>
      </p:sp>
      <p:graphicFrame>
        <p:nvGraphicFramePr>
          <p:cNvPr id="3" name="D_0ec0618eb0b59b3f_CalcTable">
            <a:extLst>
              <a:ext uri="{FF2B5EF4-FFF2-40B4-BE49-F238E27FC236}">
                <a16:creationId xmlns:a16="http://schemas.microsoft.com/office/drawing/2014/main" id="{19F3E56D-DA99-ED74-404E-2E3BEFF02114}"/>
              </a:ext>
            </a:extLst>
          </p:cNvPr>
          <p:cNvGraphicFramePr>
            <a:graphicFrameLocks noGrp="1"/>
          </p:cNvGraphicFramePr>
          <p:nvPr>
            <p:extLst>
              <p:ext uri="{D42A27DB-BD31-4B8C-83A1-F6EECF244321}">
                <p14:modId xmlns:p14="http://schemas.microsoft.com/office/powerpoint/2010/main" val="1663687166"/>
              </p:ext>
            </p:extLst>
          </p:nvPr>
        </p:nvGraphicFramePr>
        <p:xfrm>
          <a:off x="4813279" y="1721693"/>
          <a:ext cx="3239999" cy="4421760"/>
        </p:xfrm>
        <a:graphic>
          <a:graphicData uri="http://schemas.openxmlformats.org/drawingml/2006/table">
            <a:tbl>
              <a:tblPr firstRow="1" bandRow="1">
                <a:tableStyleId>{7DF18680-E054-41AD-8BC1-D1AEF772440D}</a:tableStyleId>
              </a:tblPr>
              <a:tblGrid>
                <a:gridCol w="1501463">
                  <a:extLst>
                    <a:ext uri="{9D8B030D-6E8A-4147-A177-3AD203B41FA5}">
                      <a16:colId xmlns:a16="http://schemas.microsoft.com/office/drawing/2014/main" val="1319064662"/>
                    </a:ext>
                  </a:extLst>
                </a:gridCol>
                <a:gridCol w="869268">
                  <a:extLst>
                    <a:ext uri="{9D8B030D-6E8A-4147-A177-3AD203B41FA5}">
                      <a16:colId xmlns:a16="http://schemas.microsoft.com/office/drawing/2014/main" val="4253071448"/>
                    </a:ext>
                  </a:extLst>
                </a:gridCol>
                <a:gridCol w="869268">
                  <a:extLst>
                    <a:ext uri="{9D8B030D-6E8A-4147-A177-3AD203B41FA5}">
                      <a16:colId xmlns:a16="http://schemas.microsoft.com/office/drawing/2014/main" val="2308747376"/>
                    </a:ext>
                  </a:extLst>
                </a:gridCol>
              </a:tblGrid>
              <a:tr h="62832">
                <a:tc>
                  <a:txBody>
                    <a:bodyPr/>
                    <a:lstStyle/>
                    <a:p>
                      <a:pPr algn="l">
                        <a:lnSpc>
                          <a:spcPct val="100000"/>
                        </a:lnSpc>
                      </a:pPr>
                      <a:r>
                        <a:rPr lang="en-GB" sz="800"/>
                        <a:t>PCN</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lnSpc>
                          <a:spcPct val="100000"/>
                        </a:lnSpc>
                      </a:pPr>
                      <a:r>
                        <a:rPr lang="en-GB" sz="800" b="1"/>
                        <a:t>2022* Result</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lnSpc>
                          <a:spcPct val="100000"/>
                        </a:lnSpc>
                      </a:pPr>
                      <a:r>
                        <a:rPr lang="en-GB" sz="800" b="1"/>
                        <a:t>2023 Result*</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66083355"/>
                  </a:ext>
                </a:extLst>
              </a:tr>
              <a:tr h="82779">
                <a:tc>
                  <a:txBody>
                    <a:bodyPr/>
                    <a:lstStyle/>
                    <a:p>
                      <a:pPr algn="l" fontAlgn="ctr">
                        <a:lnSpc>
                          <a:spcPct val="100000"/>
                        </a:lnSpc>
                      </a:pPr>
                      <a:r>
                        <a:rPr lang="en-GB" sz="800"/>
                        <a:t>Central Maple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t>55%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0FF"/>
                    </a:solidFill>
                  </a:tcPr>
                </a:tc>
                <a:tc>
                  <a:txBody>
                    <a:bodyPr/>
                    <a:lstStyle/>
                    <a:p>
                      <a:pPr algn="r" fontAlgn="b">
                        <a:lnSpc>
                          <a:spcPct val="100000"/>
                        </a:lnSpc>
                      </a:pPr>
                      <a:r>
                        <a:rPr lang="en-GB" sz="800"/>
                        <a:t>44%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7F1"/>
                    </a:solidFill>
                  </a:tcPr>
                </a:tc>
                <a:extLst>
                  <a:ext uri="{0D108BD9-81ED-4DB2-BD59-A6C34878D82A}">
                    <a16:rowId xmlns:a16="http://schemas.microsoft.com/office/drawing/2014/main" val="514689808"/>
                  </a:ext>
                </a:extLst>
              </a:tr>
              <a:tr h="82779">
                <a:tc>
                  <a:txBody>
                    <a:bodyPr/>
                    <a:lstStyle/>
                    <a:p>
                      <a:pPr algn="l" fontAlgn="ctr">
                        <a:lnSpc>
                          <a:spcPct val="100000"/>
                        </a:lnSpc>
                      </a:pPr>
                      <a:r>
                        <a:rPr lang="en-GB" sz="800"/>
                        <a:t>Aylesbury Central</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t>Not available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lnSpc>
                          <a:spcPct val="100000"/>
                        </a:lnSpc>
                      </a:pPr>
                      <a:r>
                        <a:rPr lang="en-GB" sz="800"/>
                        <a:t>48%</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7F1"/>
                    </a:solidFill>
                  </a:tcPr>
                </a:tc>
                <a:extLst>
                  <a:ext uri="{0D108BD9-81ED-4DB2-BD59-A6C34878D82A}">
                    <a16:rowId xmlns:a16="http://schemas.microsoft.com/office/drawing/2014/main" val="223410423"/>
                  </a:ext>
                </a:extLst>
              </a:tr>
              <a:tr h="82779">
                <a:tc>
                  <a:txBody>
                    <a:bodyPr/>
                    <a:lstStyle/>
                    <a:p>
                      <a:pPr algn="l" fontAlgn="ctr">
                        <a:lnSpc>
                          <a:spcPct val="100000"/>
                        </a:lnSpc>
                      </a:pPr>
                      <a:r>
                        <a:rPr lang="en-GB" sz="800"/>
                        <a:t>Modality Wokingham</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t>Not available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lnSpc>
                          <a:spcPct val="100000"/>
                        </a:lnSpc>
                      </a:pPr>
                      <a:r>
                        <a:rPr lang="en-GB" sz="800"/>
                        <a:t>53%</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0FF"/>
                    </a:solidFill>
                  </a:tcPr>
                </a:tc>
                <a:extLst>
                  <a:ext uri="{0D108BD9-81ED-4DB2-BD59-A6C34878D82A}">
                    <a16:rowId xmlns:a16="http://schemas.microsoft.com/office/drawing/2014/main" val="1860296381"/>
                  </a:ext>
                </a:extLst>
              </a:tr>
              <a:tr h="82779">
                <a:tc>
                  <a:txBody>
                    <a:bodyPr/>
                    <a:lstStyle/>
                    <a:p>
                      <a:pPr algn="l" fontAlgn="ctr">
                        <a:lnSpc>
                          <a:spcPct val="100000"/>
                        </a:lnSpc>
                      </a:pPr>
                      <a:r>
                        <a:rPr lang="en-GB" sz="800"/>
                        <a:t>Cygnet</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t>60%</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tc>
                  <a:txBody>
                    <a:bodyPr/>
                    <a:lstStyle/>
                    <a:p>
                      <a:pPr algn="r" fontAlgn="b">
                        <a:lnSpc>
                          <a:spcPct val="100000"/>
                        </a:lnSpc>
                      </a:pPr>
                      <a:r>
                        <a:rPr lang="en-GB" sz="800"/>
                        <a:t>55%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0FF"/>
                    </a:solidFill>
                  </a:tcPr>
                </a:tc>
                <a:extLst>
                  <a:ext uri="{0D108BD9-81ED-4DB2-BD59-A6C34878D82A}">
                    <a16:rowId xmlns:a16="http://schemas.microsoft.com/office/drawing/2014/main" val="2963946339"/>
                  </a:ext>
                </a:extLst>
              </a:tr>
              <a:tr h="82779">
                <a:tc>
                  <a:txBody>
                    <a:bodyPr/>
                    <a:lstStyle/>
                    <a:p>
                      <a:pPr algn="l" fontAlgn="ctr">
                        <a:lnSpc>
                          <a:spcPct val="100000"/>
                        </a:lnSpc>
                      </a:pPr>
                      <a:r>
                        <a:rPr lang="en-GB" sz="800"/>
                        <a:t>Tilehurst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76%</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t>55%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0FF"/>
                    </a:solidFill>
                  </a:tcPr>
                </a:tc>
                <a:extLst>
                  <a:ext uri="{0D108BD9-81ED-4DB2-BD59-A6C34878D82A}">
                    <a16:rowId xmlns:a16="http://schemas.microsoft.com/office/drawing/2014/main" val="355976586"/>
                  </a:ext>
                </a:extLst>
              </a:tr>
              <a:tr h="82779">
                <a:tc>
                  <a:txBody>
                    <a:bodyPr/>
                    <a:lstStyle/>
                    <a:p>
                      <a:pPr algn="l" fontAlgn="ctr">
                        <a:lnSpc>
                          <a:spcPct val="100000"/>
                        </a:lnSpc>
                      </a:pPr>
                      <a:r>
                        <a:rPr lang="en-GB" sz="800"/>
                        <a:t>Dashwood</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t>64%</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tc>
                  <a:txBody>
                    <a:bodyPr/>
                    <a:lstStyle/>
                    <a:p>
                      <a:pPr algn="r" fontAlgn="b">
                        <a:lnSpc>
                          <a:spcPct val="100000"/>
                        </a:lnSpc>
                      </a:pPr>
                      <a:r>
                        <a:rPr lang="en-GB" sz="800"/>
                        <a:t>60%</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3788712737"/>
                  </a:ext>
                </a:extLst>
              </a:tr>
              <a:tr h="82779">
                <a:tc>
                  <a:txBody>
                    <a:bodyPr/>
                    <a:lstStyle/>
                    <a:p>
                      <a:pPr algn="l" fontAlgn="ctr">
                        <a:lnSpc>
                          <a:spcPct val="100000"/>
                        </a:lnSpc>
                      </a:pPr>
                      <a:r>
                        <a:rPr lang="en-GB" sz="800"/>
                        <a:t>White Horse Botley</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t>60%</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tc>
                  <a:txBody>
                    <a:bodyPr/>
                    <a:lstStyle/>
                    <a:p>
                      <a:pPr algn="r" fontAlgn="b">
                        <a:lnSpc>
                          <a:spcPct val="100000"/>
                        </a:lnSpc>
                      </a:pPr>
                      <a:r>
                        <a:rPr lang="en-GB" sz="800"/>
                        <a:t>61%</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279179097"/>
                  </a:ext>
                </a:extLst>
              </a:tr>
              <a:tr h="82779">
                <a:tc>
                  <a:txBody>
                    <a:bodyPr/>
                    <a:lstStyle/>
                    <a:p>
                      <a:pPr algn="l" fontAlgn="ctr">
                        <a:lnSpc>
                          <a:spcPct val="100000"/>
                        </a:lnSpc>
                      </a:pPr>
                      <a:r>
                        <a:rPr lang="en-GB" sz="800"/>
                        <a:t>Westongrove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74%</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t>61%</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3050253951"/>
                  </a:ext>
                </a:extLst>
              </a:tr>
              <a:tr h="82779">
                <a:tc>
                  <a:txBody>
                    <a:bodyPr/>
                    <a:lstStyle/>
                    <a:p>
                      <a:pPr algn="l" fontAlgn="ctr">
                        <a:lnSpc>
                          <a:spcPct val="100000"/>
                        </a:lnSpc>
                      </a:pPr>
                      <a:r>
                        <a:rPr lang="en-GB" sz="800"/>
                        <a:t>Wantage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70%</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t>63%</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714346676"/>
                  </a:ext>
                </a:extLst>
              </a:tr>
              <a:tr h="82779">
                <a:tc>
                  <a:txBody>
                    <a:bodyPr/>
                    <a:lstStyle/>
                    <a:p>
                      <a:pPr algn="l" fontAlgn="ctr">
                        <a:lnSpc>
                          <a:spcPct val="100000"/>
                        </a:lnSpc>
                      </a:pPr>
                      <a:r>
                        <a:rPr lang="en-GB" sz="800"/>
                        <a:t>Bicester</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73%</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t>64%</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887543933"/>
                  </a:ext>
                </a:extLst>
              </a:tr>
              <a:tr h="82779">
                <a:tc>
                  <a:txBody>
                    <a:bodyPr/>
                    <a:lstStyle/>
                    <a:p>
                      <a:pPr algn="l" fontAlgn="ctr">
                        <a:lnSpc>
                          <a:spcPct val="100000"/>
                        </a:lnSpc>
                      </a:pPr>
                      <a:r>
                        <a:rPr lang="en-GB" sz="800"/>
                        <a:t>Reading Holybrook</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t>Not available</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lnSpc>
                          <a:spcPct val="100000"/>
                        </a:lnSpc>
                      </a:pPr>
                      <a:r>
                        <a:rPr lang="en-GB" sz="800"/>
                        <a:t>65%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1619009905"/>
                  </a:ext>
                </a:extLst>
              </a:tr>
              <a:tr h="82779">
                <a:tc>
                  <a:txBody>
                    <a:bodyPr/>
                    <a:lstStyle/>
                    <a:p>
                      <a:pPr algn="l" fontAlgn="ctr">
                        <a:lnSpc>
                          <a:spcPct val="100000"/>
                        </a:lnSpc>
                      </a:pPr>
                      <a:r>
                        <a:rPr lang="en-GB" sz="800"/>
                        <a:t>Wokingham North</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70%</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t>65%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607026685"/>
                  </a:ext>
                </a:extLst>
              </a:tr>
              <a:tr h="82779">
                <a:tc>
                  <a:txBody>
                    <a:bodyPr/>
                    <a:lstStyle/>
                    <a:p>
                      <a:pPr algn="l" fontAlgn="ctr">
                        <a:lnSpc>
                          <a:spcPct val="100000"/>
                        </a:lnSpc>
                      </a:pPr>
                      <a:r>
                        <a:rPr lang="en-GB" sz="800"/>
                        <a:t>South Bucks</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t>65%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tc>
                  <a:txBody>
                    <a:bodyPr/>
                    <a:lstStyle/>
                    <a:p>
                      <a:pPr algn="r" fontAlgn="b">
                        <a:lnSpc>
                          <a:spcPct val="100000"/>
                        </a:lnSpc>
                      </a:pPr>
                      <a:r>
                        <a:rPr lang="en-GB" sz="800"/>
                        <a:t>65%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326622857"/>
                  </a:ext>
                </a:extLst>
              </a:tr>
              <a:tr h="82779">
                <a:tc>
                  <a:txBody>
                    <a:bodyPr/>
                    <a:lstStyle/>
                    <a:p>
                      <a:pPr algn="l" fontAlgn="ctr">
                        <a:lnSpc>
                          <a:spcPct val="100000"/>
                        </a:lnSpc>
                      </a:pPr>
                      <a:r>
                        <a:rPr lang="en-GB" sz="800"/>
                        <a:t>Banbury Cross</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t>65%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tc>
                  <a:txBody>
                    <a:bodyPr/>
                    <a:lstStyle/>
                    <a:p>
                      <a:pPr algn="r" fontAlgn="b">
                        <a:lnSpc>
                          <a:spcPct val="100000"/>
                        </a:lnSpc>
                      </a:pPr>
                      <a:r>
                        <a:rPr lang="en-GB" sz="800"/>
                        <a:t>67%</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420588552"/>
                  </a:ext>
                </a:extLst>
              </a:tr>
              <a:tr h="82779">
                <a:tc>
                  <a:txBody>
                    <a:bodyPr/>
                    <a:lstStyle/>
                    <a:p>
                      <a:pPr algn="l" fontAlgn="ctr">
                        <a:lnSpc>
                          <a:spcPct val="100000"/>
                        </a:lnSpc>
                      </a:pPr>
                      <a:r>
                        <a:rPr lang="en-GB" sz="800"/>
                        <a:t>Didcot</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72%</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t>67%</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2371907223"/>
                  </a:ext>
                </a:extLst>
              </a:tr>
              <a:tr h="82779">
                <a:tc>
                  <a:txBody>
                    <a:bodyPr/>
                    <a:lstStyle/>
                    <a:p>
                      <a:pPr algn="l" fontAlgn="ctr">
                        <a:lnSpc>
                          <a:spcPct val="100000"/>
                        </a:lnSpc>
                      </a:pPr>
                      <a:r>
                        <a:rPr lang="en-GB" sz="800"/>
                        <a:t>Kennet</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76%</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t>68%</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3852751905"/>
                  </a:ext>
                </a:extLst>
              </a:tr>
              <a:tr h="82779">
                <a:tc>
                  <a:txBody>
                    <a:bodyPr/>
                    <a:lstStyle/>
                    <a:p>
                      <a:pPr algn="l" fontAlgn="ctr">
                        <a:lnSpc>
                          <a:spcPct val="100000"/>
                        </a:lnSpc>
                      </a:pPr>
                      <a:r>
                        <a:rPr lang="en-GB" sz="800"/>
                        <a:t>New Reading</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t>Not available</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lnSpc>
                          <a:spcPct val="100000"/>
                        </a:lnSpc>
                      </a:pPr>
                      <a:r>
                        <a:rPr lang="en-GB" sz="800"/>
                        <a:t>68%</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extLst>
                  <a:ext uri="{0D108BD9-81ED-4DB2-BD59-A6C34878D82A}">
                    <a16:rowId xmlns:a16="http://schemas.microsoft.com/office/drawing/2014/main" val="2479216511"/>
                  </a:ext>
                </a:extLst>
              </a:tr>
              <a:tr h="82779">
                <a:tc>
                  <a:txBody>
                    <a:bodyPr/>
                    <a:lstStyle/>
                    <a:p>
                      <a:pPr algn="l" fontAlgn="ctr">
                        <a:lnSpc>
                          <a:spcPct val="100000"/>
                        </a:lnSpc>
                      </a:pPr>
                      <a:r>
                        <a:rPr lang="en-GB" sz="800"/>
                        <a:t>The Swan Network</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74%</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solidFill>
                            <a:schemeClr val="bg1"/>
                          </a:solidFill>
                        </a:rPr>
                        <a:t>70%</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3438638913"/>
                  </a:ext>
                </a:extLst>
              </a:tr>
              <a:tr h="82779">
                <a:tc>
                  <a:txBody>
                    <a:bodyPr/>
                    <a:lstStyle/>
                    <a:p>
                      <a:pPr algn="l" fontAlgn="ctr">
                        <a:lnSpc>
                          <a:spcPct val="100000"/>
                        </a:lnSpc>
                      </a:pPr>
                      <a:r>
                        <a:rPr lang="en-GB" sz="800"/>
                        <a:t>North Bucks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solidFill>
                            <a:schemeClr val="bg1"/>
                          </a:solidFill>
                        </a:rPr>
                        <a:t>70%</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3161783007"/>
                  </a:ext>
                </a:extLst>
              </a:tr>
              <a:tr h="82779">
                <a:tc>
                  <a:txBody>
                    <a:bodyPr/>
                    <a:lstStyle/>
                    <a:p>
                      <a:pPr algn="l" fontAlgn="ctr">
                        <a:lnSpc>
                          <a:spcPct val="100000"/>
                        </a:lnSpc>
                      </a:pPr>
                      <a:r>
                        <a:rPr lang="en-GB" sz="800"/>
                        <a:t>Phoenix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74%</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solidFill>
                            <a:schemeClr val="bg1"/>
                          </a:solidFill>
                        </a:rPr>
                        <a:t>71%</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3497060384"/>
                  </a:ext>
                </a:extLst>
              </a:tr>
              <a:tr h="82779">
                <a:tc>
                  <a:txBody>
                    <a:bodyPr/>
                    <a:lstStyle/>
                    <a:p>
                      <a:pPr algn="l" fontAlgn="ctr">
                        <a:lnSpc>
                          <a:spcPct val="100000"/>
                        </a:lnSpc>
                      </a:pPr>
                      <a:r>
                        <a:rPr lang="en-GB" sz="800"/>
                        <a:t>Woosehill And Crowthorne</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tx1"/>
                          </a:solidFill>
                        </a:rPr>
                        <a:t>Not available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lnSpc>
                          <a:spcPct val="100000"/>
                        </a:lnSpc>
                      </a:pPr>
                      <a:r>
                        <a:rPr lang="en-GB" sz="800">
                          <a:solidFill>
                            <a:schemeClr val="bg1"/>
                          </a:solidFill>
                        </a:rPr>
                        <a:t>71%</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3255833952"/>
                  </a:ext>
                </a:extLst>
              </a:tr>
              <a:tr h="82779">
                <a:tc>
                  <a:txBody>
                    <a:bodyPr/>
                    <a:lstStyle/>
                    <a:p>
                      <a:pPr algn="l" fontAlgn="ctr">
                        <a:lnSpc>
                          <a:spcPct val="100000"/>
                        </a:lnSpc>
                      </a:pPr>
                      <a:r>
                        <a:rPr lang="en-GB" sz="800"/>
                        <a:t>A34 West Berkshire</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tx1"/>
                          </a:solidFill>
                        </a:rPr>
                        <a:t>67%</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tc>
                  <a:txBody>
                    <a:bodyPr/>
                    <a:lstStyle/>
                    <a:p>
                      <a:pPr algn="r" fontAlgn="b">
                        <a:lnSpc>
                          <a:spcPct val="100000"/>
                        </a:lnSpc>
                      </a:pPr>
                      <a:r>
                        <a:rPr lang="en-GB" sz="800">
                          <a:solidFill>
                            <a:schemeClr val="bg1"/>
                          </a:solidFill>
                        </a:rPr>
                        <a:t>73%</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1725340527"/>
                  </a:ext>
                </a:extLst>
              </a:tr>
              <a:tr h="82779">
                <a:tc>
                  <a:txBody>
                    <a:bodyPr/>
                    <a:lstStyle/>
                    <a:p>
                      <a:pPr algn="l" fontAlgn="ctr">
                        <a:lnSpc>
                          <a:spcPct val="100000"/>
                        </a:lnSpc>
                      </a:pPr>
                      <a:r>
                        <a:rPr lang="en-GB" sz="800"/>
                        <a:t>Mid Chiltern</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76%</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solidFill>
                            <a:schemeClr val="bg1"/>
                          </a:solidFill>
                        </a:rPr>
                        <a:t>74%</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3160866593"/>
                  </a:ext>
                </a:extLst>
              </a:tr>
              <a:tr h="82779">
                <a:tc>
                  <a:txBody>
                    <a:bodyPr/>
                    <a:lstStyle/>
                    <a:p>
                      <a:pPr algn="l" fontAlgn="ctr">
                        <a:lnSpc>
                          <a:spcPct val="100000"/>
                        </a:lnSpc>
                      </a:pPr>
                      <a:r>
                        <a:rPr lang="en-GB" sz="800"/>
                        <a:t>Reading West</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tx1"/>
                          </a:solidFill>
                        </a:rPr>
                        <a:t>65%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tc>
                  <a:txBody>
                    <a:bodyPr/>
                    <a:lstStyle/>
                    <a:p>
                      <a:pPr algn="r" fontAlgn="b">
                        <a:lnSpc>
                          <a:spcPct val="100000"/>
                        </a:lnSpc>
                      </a:pPr>
                      <a:r>
                        <a:rPr lang="en-GB" sz="800">
                          <a:solidFill>
                            <a:schemeClr val="bg1"/>
                          </a:solidFill>
                        </a:rPr>
                        <a:t>74%</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3461567449"/>
                  </a:ext>
                </a:extLst>
              </a:tr>
              <a:tr h="82779">
                <a:tc>
                  <a:txBody>
                    <a:bodyPr/>
                    <a:lstStyle/>
                    <a:p>
                      <a:pPr algn="l" fontAlgn="ctr">
                        <a:lnSpc>
                          <a:spcPct val="100000"/>
                        </a:lnSpc>
                      </a:pPr>
                      <a:r>
                        <a:rPr lang="en-GB" sz="800"/>
                        <a:t>Reading Central</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tx1"/>
                          </a:solidFill>
                        </a:rPr>
                        <a:t>66%</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tc>
                  <a:txBody>
                    <a:bodyPr/>
                    <a:lstStyle/>
                    <a:p>
                      <a:pPr algn="r" fontAlgn="b">
                        <a:lnSpc>
                          <a:spcPct val="100000"/>
                        </a:lnSpc>
                      </a:pPr>
                      <a:r>
                        <a:rPr lang="en-GB" sz="800">
                          <a:solidFill>
                            <a:schemeClr val="bg1"/>
                          </a:solidFill>
                        </a:rPr>
                        <a:t>74%</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3825331287"/>
                  </a:ext>
                </a:extLst>
              </a:tr>
              <a:tr h="82779">
                <a:tc>
                  <a:txBody>
                    <a:bodyPr/>
                    <a:lstStyle/>
                    <a:p>
                      <a:pPr algn="l" fontAlgn="ctr">
                        <a:lnSpc>
                          <a:spcPct val="100000"/>
                        </a:lnSpc>
                      </a:pPr>
                      <a:r>
                        <a:rPr lang="en-GB" sz="800"/>
                        <a:t>Arc Bucks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tx1"/>
                          </a:solidFill>
                        </a:rPr>
                        <a:t>68%</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0A1FF"/>
                    </a:solidFill>
                  </a:tcPr>
                </a:tc>
                <a:tc>
                  <a:txBody>
                    <a:bodyPr/>
                    <a:lstStyle/>
                    <a:p>
                      <a:pPr algn="r" fontAlgn="b">
                        <a:lnSpc>
                          <a:spcPct val="100000"/>
                        </a:lnSpc>
                      </a:pPr>
                      <a:r>
                        <a:rPr lang="en-GB" sz="800">
                          <a:solidFill>
                            <a:schemeClr val="bg1"/>
                          </a:solidFill>
                        </a:rPr>
                        <a:t>75%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853036492"/>
                  </a:ext>
                </a:extLst>
              </a:tr>
              <a:tr h="82779">
                <a:tc>
                  <a:txBody>
                    <a:bodyPr/>
                    <a:lstStyle/>
                    <a:p>
                      <a:pPr algn="l" fontAlgn="ctr">
                        <a:lnSpc>
                          <a:spcPct val="100000"/>
                        </a:lnSpc>
                      </a:pPr>
                      <a:r>
                        <a:rPr lang="en-GB" sz="800"/>
                        <a:t>Reading University</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80%</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75%</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554900791"/>
                  </a:ext>
                </a:extLst>
              </a:tr>
            </a:tbl>
          </a:graphicData>
        </a:graphic>
      </p:graphicFrame>
      <p:graphicFrame>
        <p:nvGraphicFramePr>
          <p:cNvPr id="4" name="D_0ec0618eb0b59b3f_CalcTable">
            <a:extLst>
              <a:ext uri="{FF2B5EF4-FFF2-40B4-BE49-F238E27FC236}">
                <a16:creationId xmlns:a16="http://schemas.microsoft.com/office/drawing/2014/main" id="{12432EF3-9BFE-7BDC-0034-2F276C76791C}"/>
              </a:ext>
            </a:extLst>
          </p:cNvPr>
          <p:cNvGraphicFramePr>
            <a:graphicFrameLocks noGrp="1"/>
          </p:cNvGraphicFramePr>
          <p:nvPr>
            <p:extLst>
              <p:ext uri="{D42A27DB-BD31-4B8C-83A1-F6EECF244321}">
                <p14:modId xmlns:p14="http://schemas.microsoft.com/office/powerpoint/2010/main" val="512196343"/>
              </p:ext>
            </p:extLst>
          </p:nvPr>
        </p:nvGraphicFramePr>
        <p:xfrm>
          <a:off x="8307216" y="1711504"/>
          <a:ext cx="3239999" cy="4431949"/>
        </p:xfrm>
        <a:graphic>
          <a:graphicData uri="http://schemas.openxmlformats.org/drawingml/2006/table">
            <a:tbl>
              <a:tblPr firstRow="1" bandRow="1">
                <a:tableStyleId>{7DF18680-E054-41AD-8BC1-D1AEF772440D}</a:tableStyleId>
              </a:tblPr>
              <a:tblGrid>
                <a:gridCol w="1501463">
                  <a:extLst>
                    <a:ext uri="{9D8B030D-6E8A-4147-A177-3AD203B41FA5}">
                      <a16:colId xmlns:a16="http://schemas.microsoft.com/office/drawing/2014/main" val="1319064662"/>
                    </a:ext>
                  </a:extLst>
                </a:gridCol>
                <a:gridCol w="869268">
                  <a:extLst>
                    <a:ext uri="{9D8B030D-6E8A-4147-A177-3AD203B41FA5}">
                      <a16:colId xmlns:a16="http://schemas.microsoft.com/office/drawing/2014/main" val="2308747376"/>
                    </a:ext>
                  </a:extLst>
                </a:gridCol>
                <a:gridCol w="869268">
                  <a:extLst>
                    <a:ext uri="{9D8B030D-6E8A-4147-A177-3AD203B41FA5}">
                      <a16:colId xmlns:a16="http://schemas.microsoft.com/office/drawing/2014/main" val="417400563"/>
                    </a:ext>
                  </a:extLst>
                </a:gridCol>
              </a:tblGrid>
              <a:tr h="147724">
                <a:tc>
                  <a:txBody>
                    <a:bodyPr/>
                    <a:lstStyle/>
                    <a:p>
                      <a:pPr algn="l">
                        <a:lnSpc>
                          <a:spcPct val="100000"/>
                        </a:lnSpc>
                      </a:pPr>
                      <a:r>
                        <a:rPr lang="en-GB" sz="800"/>
                        <a:t>PCN</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lnSpc>
                          <a:spcPct val="100000"/>
                        </a:lnSpc>
                      </a:pPr>
                      <a:r>
                        <a:rPr lang="en-GB" sz="800"/>
                        <a:t>2022 Result*</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lnSpc>
                          <a:spcPct val="100000"/>
                        </a:lnSpc>
                      </a:pPr>
                      <a:r>
                        <a:rPr lang="en-GB" sz="800"/>
                        <a:t>2023 Result*</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66083355"/>
                  </a:ext>
                </a:extLst>
              </a:tr>
              <a:tr h="159532">
                <a:tc>
                  <a:txBody>
                    <a:bodyPr/>
                    <a:lstStyle/>
                    <a:p>
                      <a:pPr algn="l" fontAlgn="ctr">
                        <a:lnSpc>
                          <a:spcPct val="100000"/>
                        </a:lnSpc>
                      </a:pPr>
                      <a:r>
                        <a:rPr lang="en-GB" sz="800"/>
                        <a:t>Phoenix Health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83%</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75%</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3174829465"/>
                  </a:ext>
                </a:extLst>
              </a:tr>
              <a:tr h="305005">
                <a:tc>
                  <a:txBody>
                    <a:bodyPr/>
                    <a:lstStyle/>
                    <a:p>
                      <a:pPr algn="l" fontAlgn="ctr">
                        <a:lnSpc>
                          <a:spcPct val="100000"/>
                        </a:lnSpc>
                      </a:pPr>
                      <a:r>
                        <a:rPr lang="en-GB" sz="800"/>
                        <a:t>South East Oxford Health Alliance (Seoxha)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79%</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solidFill>
                            <a:schemeClr val="bg1"/>
                          </a:solidFill>
                        </a:rPr>
                        <a:t>76%</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2487705858"/>
                  </a:ext>
                </a:extLst>
              </a:tr>
              <a:tr h="159532">
                <a:tc>
                  <a:txBody>
                    <a:bodyPr/>
                    <a:lstStyle/>
                    <a:p>
                      <a:pPr algn="l" fontAlgn="ctr">
                        <a:lnSpc>
                          <a:spcPct val="100000"/>
                        </a:lnSpc>
                      </a:pPr>
                      <a:r>
                        <a:rPr lang="en-GB" sz="800"/>
                        <a:t>Rural West Oxfordshire</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80%</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76%</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734783479"/>
                  </a:ext>
                </a:extLst>
              </a:tr>
              <a:tr h="159532">
                <a:tc>
                  <a:txBody>
                    <a:bodyPr/>
                    <a:lstStyle/>
                    <a:p>
                      <a:pPr algn="l" fontAlgn="ctr">
                        <a:lnSpc>
                          <a:spcPct val="100000"/>
                        </a:lnSpc>
                      </a:pPr>
                      <a:r>
                        <a:rPr lang="en-GB" sz="800"/>
                        <a:t>City - Ox3+</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81%</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77%</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2287594102"/>
                  </a:ext>
                </a:extLst>
              </a:tr>
              <a:tr h="159532">
                <a:tc>
                  <a:txBody>
                    <a:bodyPr/>
                    <a:lstStyle/>
                    <a:p>
                      <a:pPr algn="l" fontAlgn="ctr">
                        <a:lnSpc>
                          <a:spcPct val="100000"/>
                        </a:lnSpc>
                      </a:pPr>
                      <a:r>
                        <a:rPr lang="en-GB" sz="800"/>
                        <a:t>Banbury Alliance</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79%</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solidFill>
                            <a:schemeClr val="bg1"/>
                          </a:solidFill>
                        </a:rPr>
                        <a:t>78%</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2079463822"/>
                  </a:ext>
                </a:extLst>
              </a:tr>
              <a:tr h="159532">
                <a:tc>
                  <a:txBody>
                    <a:bodyPr/>
                    <a:lstStyle/>
                    <a:p>
                      <a:pPr algn="l" fontAlgn="ctr">
                        <a:lnSpc>
                          <a:spcPct val="100000"/>
                        </a:lnSpc>
                      </a:pPr>
                      <a:r>
                        <a:rPr lang="en-GB" sz="800"/>
                        <a:t>Earley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70%</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solidFill>
                            <a:schemeClr val="bg1"/>
                          </a:solidFill>
                        </a:rPr>
                        <a:t>79%</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2355320727"/>
                  </a:ext>
                </a:extLst>
              </a:tr>
              <a:tr h="159532">
                <a:tc>
                  <a:txBody>
                    <a:bodyPr/>
                    <a:lstStyle/>
                    <a:p>
                      <a:pPr algn="l" fontAlgn="ctr">
                        <a:lnSpc>
                          <a:spcPct val="100000"/>
                        </a:lnSpc>
                      </a:pPr>
                      <a:r>
                        <a:rPr lang="en-GB" sz="800"/>
                        <a:t>City - East Oxford</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84%</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79%</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3319700099"/>
                  </a:ext>
                </a:extLst>
              </a:tr>
              <a:tr h="305005">
                <a:tc>
                  <a:txBody>
                    <a:bodyPr/>
                    <a:lstStyle/>
                    <a:p>
                      <a:pPr algn="l" fontAlgn="ctr">
                        <a:lnSpc>
                          <a:spcPct val="100000"/>
                        </a:lnSpc>
                      </a:pPr>
                      <a:r>
                        <a:rPr lang="en-GB" sz="800"/>
                        <a:t>North Oxfordshire Rural Alliance</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80%</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79%</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extLst>
                  <a:ext uri="{0D108BD9-81ED-4DB2-BD59-A6C34878D82A}">
                    <a16:rowId xmlns:a16="http://schemas.microsoft.com/office/drawing/2014/main" val="3020454999"/>
                  </a:ext>
                </a:extLst>
              </a:tr>
              <a:tr h="159532">
                <a:tc>
                  <a:txBody>
                    <a:bodyPr/>
                    <a:lstStyle/>
                    <a:p>
                      <a:pPr algn="l" fontAlgn="ctr">
                        <a:lnSpc>
                          <a:spcPct val="100000"/>
                        </a:lnSpc>
                      </a:pPr>
                      <a:r>
                        <a:rPr lang="en-GB" sz="800"/>
                        <a:t>Abingdon Central</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78%</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solidFill>
                            <a:schemeClr val="bg1"/>
                          </a:solidFill>
                        </a:rPr>
                        <a:t>80%</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187145332"/>
                  </a:ext>
                </a:extLst>
              </a:tr>
              <a:tr h="159532">
                <a:tc>
                  <a:txBody>
                    <a:bodyPr/>
                    <a:lstStyle/>
                    <a:p>
                      <a:pPr algn="l" fontAlgn="ctr">
                        <a:lnSpc>
                          <a:spcPct val="100000"/>
                        </a:lnSpc>
                      </a:pPr>
                      <a:r>
                        <a:rPr lang="en-GB" sz="800"/>
                        <a:t>West Reading Villages</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84%</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81%</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3026217938"/>
                  </a:ext>
                </a:extLst>
              </a:tr>
              <a:tr h="368763">
                <a:tc>
                  <a:txBody>
                    <a:bodyPr/>
                    <a:lstStyle/>
                    <a:p>
                      <a:pPr algn="l" fontAlgn="ctr">
                        <a:lnSpc>
                          <a:spcPct val="100000"/>
                        </a:lnSpc>
                      </a:pPr>
                      <a:r>
                        <a:rPr lang="en-GB" sz="800"/>
                        <a:t>Kidlington, Islip, Woodstock &amp; Yarnton (Kiwy)</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79%</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7FFF"/>
                    </a:solidFill>
                  </a:tcPr>
                </a:tc>
                <a:tc>
                  <a:txBody>
                    <a:bodyPr/>
                    <a:lstStyle/>
                    <a:p>
                      <a:pPr algn="r" fontAlgn="b">
                        <a:lnSpc>
                          <a:spcPct val="100000"/>
                        </a:lnSpc>
                      </a:pPr>
                      <a:r>
                        <a:rPr lang="en-GB" sz="800">
                          <a:solidFill>
                            <a:schemeClr val="bg1"/>
                          </a:solidFill>
                        </a:rPr>
                        <a:t>81%</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3056804538"/>
                  </a:ext>
                </a:extLst>
              </a:tr>
              <a:tr h="159532">
                <a:tc>
                  <a:txBody>
                    <a:bodyPr/>
                    <a:lstStyle/>
                    <a:p>
                      <a:pPr algn="l" fontAlgn="ctr">
                        <a:lnSpc>
                          <a:spcPct val="100000"/>
                        </a:lnSpc>
                      </a:pPr>
                      <a:r>
                        <a:rPr lang="en-GB" sz="800"/>
                        <a:t>Oxford Central</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83%</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81%</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3972070734"/>
                  </a:ext>
                </a:extLst>
              </a:tr>
              <a:tr h="159532">
                <a:tc>
                  <a:txBody>
                    <a:bodyPr/>
                    <a:lstStyle/>
                    <a:p>
                      <a:pPr algn="l" fontAlgn="ctr">
                        <a:lnSpc>
                          <a:spcPct val="100000"/>
                        </a:lnSpc>
                      </a:pPr>
                      <a:r>
                        <a:rPr lang="en-GB" sz="800"/>
                        <a:t>Abingdon And District</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85%</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82%</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3077218821"/>
                  </a:ext>
                </a:extLst>
              </a:tr>
              <a:tr h="159532">
                <a:tc>
                  <a:txBody>
                    <a:bodyPr/>
                    <a:lstStyle/>
                    <a:p>
                      <a:pPr algn="l" fontAlgn="ctr">
                        <a:lnSpc>
                          <a:spcPct val="100000"/>
                        </a:lnSpc>
                      </a:pPr>
                      <a:r>
                        <a:rPr lang="en-GB" sz="800"/>
                        <a:t>Caversham</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88%</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82%</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2168902428"/>
                  </a:ext>
                </a:extLst>
              </a:tr>
              <a:tr h="264148">
                <a:tc>
                  <a:txBody>
                    <a:bodyPr/>
                    <a:lstStyle/>
                    <a:p>
                      <a:pPr algn="l" fontAlgn="ctr">
                        <a:lnSpc>
                          <a:spcPct val="100000"/>
                        </a:lnSpc>
                      </a:pPr>
                      <a:r>
                        <a:rPr lang="en-GB" sz="800"/>
                        <a:t>Healthier Oxford City Network</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85%</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82%</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754768660"/>
                  </a:ext>
                </a:extLst>
              </a:tr>
              <a:tr h="159532">
                <a:tc>
                  <a:txBody>
                    <a:bodyPr/>
                    <a:lstStyle/>
                    <a:p>
                      <a:pPr algn="l" fontAlgn="ctr">
                        <a:lnSpc>
                          <a:spcPct val="100000"/>
                        </a:lnSpc>
                      </a:pPr>
                      <a:r>
                        <a:rPr lang="en-GB" sz="800"/>
                        <a:t>Wallingford &amp; Surrounds</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89%</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83%</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2961507439"/>
                  </a:ext>
                </a:extLst>
              </a:tr>
              <a:tr h="159532">
                <a:tc>
                  <a:txBody>
                    <a:bodyPr/>
                    <a:lstStyle/>
                    <a:p>
                      <a:pPr algn="l" fontAlgn="ctr">
                        <a:lnSpc>
                          <a:spcPct val="100000"/>
                        </a:lnSpc>
                      </a:pPr>
                      <a:r>
                        <a:rPr lang="en-GB" sz="800"/>
                        <a:t>Eynsham &amp; Witney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80%</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83%</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2808145852"/>
                  </a:ext>
                </a:extLst>
              </a:tr>
              <a:tr h="159532">
                <a:tc>
                  <a:txBody>
                    <a:bodyPr/>
                    <a:lstStyle/>
                    <a:p>
                      <a:pPr algn="l" fontAlgn="ctr">
                        <a:lnSpc>
                          <a:spcPct val="100000"/>
                        </a:lnSpc>
                      </a:pPr>
                      <a:r>
                        <a:rPr lang="en-GB" sz="800"/>
                        <a:t>The Chalfonts</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80%</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83%</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1276817485"/>
                  </a:ext>
                </a:extLst>
              </a:tr>
              <a:tr h="159532">
                <a:tc>
                  <a:txBody>
                    <a:bodyPr/>
                    <a:lstStyle/>
                    <a:p>
                      <a:pPr algn="l" fontAlgn="ctr">
                        <a:lnSpc>
                          <a:spcPct val="100000"/>
                        </a:lnSpc>
                      </a:pPr>
                      <a:r>
                        <a:rPr lang="en-GB" sz="800"/>
                        <a:t>Chesham &amp; Little Chalfont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83%</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84%</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3260523799"/>
                  </a:ext>
                </a:extLst>
              </a:tr>
              <a:tr h="159532">
                <a:tc>
                  <a:txBody>
                    <a:bodyPr/>
                    <a:lstStyle/>
                    <a:p>
                      <a:pPr algn="l" fontAlgn="ctr">
                        <a:lnSpc>
                          <a:spcPct val="100000"/>
                        </a:lnSpc>
                      </a:pPr>
                      <a:r>
                        <a:rPr lang="en-GB" sz="800"/>
                        <a:t>Wokingham South </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86%</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84%</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3541426103"/>
                  </a:ext>
                </a:extLst>
              </a:tr>
              <a:tr h="159532">
                <a:tc>
                  <a:txBody>
                    <a:bodyPr/>
                    <a:lstStyle/>
                    <a:p>
                      <a:pPr algn="l" fontAlgn="ctr">
                        <a:lnSpc>
                          <a:spcPct val="100000"/>
                        </a:lnSpc>
                      </a:pPr>
                      <a:r>
                        <a:rPr lang="en-GB" sz="800"/>
                        <a:t>West Berkshire Rural</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85%</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86%</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extLst>
                  <a:ext uri="{0D108BD9-81ED-4DB2-BD59-A6C34878D82A}">
                    <a16:rowId xmlns:a16="http://schemas.microsoft.com/office/drawing/2014/main" val="2205380938"/>
                  </a:ext>
                </a:extLst>
              </a:tr>
              <a:tr h="159532">
                <a:tc>
                  <a:txBody>
                    <a:bodyPr/>
                    <a:lstStyle/>
                    <a:p>
                      <a:pPr algn="l" fontAlgn="ctr">
                        <a:lnSpc>
                          <a:spcPct val="100000"/>
                        </a:lnSpc>
                      </a:pPr>
                      <a:r>
                        <a:rPr lang="en-GB" sz="800"/>
                        <a:t>Henley Sonnet</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87%</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92%</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3575"/>
                    </a:solidFill>
                  </a:tcPr>
                </a:tc>
                <a:extLst>
                  <a:ext uri="{0D108BD9-81ED-4DB2-BD59-A6C34878D82A}">
                    <a16:rowId xmlns:a16="http://schemas.microsoft.com/office/drawing/2014/main" val="2265365377"/>
                  </a:ext>
                </a:extLst>
              </a:tr>
              <a:tr h="159532">
                <a:tc>
                  <a:txBody>
                    <a:bodyPr/>
                    <a:lstStyle/>
                    <a:p>
                      <a:pPr algn="l" fontAlgn="ctr">
                        <a:lnSpc>
                          <a:spcPct val="100000"/>
                        </a:lnSpc>
                      </a:pPr>
                      <a:r>
                        <a:rPr lang="en-GB" sz="800"/>
                        <a:t>Thame</a:t>
                      </a:r>
                    </a:p>
                  </a:txBody>
                  <a:tcPr marL="10800" marR="108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800">
                          <a:solidFill>
                            <a:schemeClr val="bg1"/>
                          </a:solidFill>
                        </a:rPr>
                        <a:t>87%</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050FF"/>
                    </a:solidFill>
                  </a:tcPr>
                </a:tc>
                <a:tc>
                  <a:txBody>
                    <a:bodyPr/>
                    <a:lstStyle/>
                    <a:p>
                      <a:pPr algn="r" fontAlgn="b">
                        <a:lnSpc>
                          <a:spcPct val="100000"/>
                        </a:lnSpc>
                      </a:pPr>
                      <a:r>
                        <a:rPr lang="en-GB" sz="800">
                          <a:solidFill>
                            <a:schemeClr val="bg1"/>
                          </a:solidFill>
                        </a:rPr>
                        <a:t>94%</a:t>
                      </a:r>
                    </a:p>
                  </a:txBody>
                  <a:tcPr marL="10800" marR="10800" marT="18000" marB="18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3575"/>
                    </a:solidFill>
                  </a:tcPr>
                </a:tc>
                <a:extLst>
                  <a:ext uri="{0D108BD9-81ED-4DB2-BD59-A6C34878D82A}">
                    <a16:rowId xmlns:a16="http://schemas.microsoft.com/office/drawing/2014/main" val="326183673"/>
                  </a:ext>
                </a:extLst>
              </a:tr>
            </a:tbl>
          </a:graphicData>
        </a:graphic>
      </p:graphicFrame>
      <p:sp>
        <p:nvSpPr>
          <p:cNvPr id="5" name="TextBox 4">
            <a:extLst>
              <a:ext uri="{FF2B5EF4-FFF2-40B4-BE49-F238E27FC236}">
                <a16:creationId xmlns:a16="http://schemas.microsoft.com/office/drawing/2014/main" id="{7DF8F6F0-5FF2-B19A-B938-CE766FB8E3DE}"/>
              </a:ext>
            </a:extLst>
          </p:cNvPr>
          <p:cNvSpPr txBox="1"/>
          <p:nvPr/>
        </p:nvSpPr>
        <p:spPr>
          <a:xfrm>
            <a:off x="644784" y="1114064"/>
            <a:ext cx="11071705" cy="430887"/>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Arial" panose="020B0604020202020204" pitchFamily="34" charset="0"/>
                <a:cs typeface="Arial" panose="020B0604020202020204" pitchFamily="34" charset="0"/>
              </a:rPr>
              <a:t>On average across BOB, 73% had a very or fairly good overall experience; Oxfordshire’s patient satisfaction scores the highest at 77%, Berkshire West is 72% and Buckinghamshire is 66%. </a:t>
            </a:r>
            <a:endParaRPr lang="en-US" sz="1100" b="1">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173578-E7AC-59D9-DE7C-C1937804F27D}"/>
              </a:ext>
            </a:extLst>
          </p:cNvPr>
          <p:cNvSpPr txBox="1"/>
          <p:nvPr/>
        </p:nvSpPr>
        <p:spPr>
          <a:xfrm>
            <a:off x="4813279" y="1498255"/>
            <a:ext cx="5330158" cy="153888"/>
          </a:xfrm>
          <a:prstGeom prst="rect">
            <a:avLst/>
          </a:prstGeom>
          <a:noFill/>
        </p:spPr>
        <p:txBody>
          <a:bodyPr wrap="square" lIns="0" tIns="0" rIns="0" bIns="0">
            <a:spAutoFit/>
          </a:bodyPr>
          <a:lstStyle/>
          <a:p>
            <a:pPr marL="0" indent="0">
              <a:buNone/>
            </a:pPr>
            <a:r>
              <a:rPr lang="en-GB" sz="1000" b="1">
                <a:solidFill>
                  <a:schemeClr val="tx2"/>
                </a:solidFill>
              </a:rPr>
              <a:t>Percentage of patients saying their overall experience of their GP practice was ‘good’</a:t>
            </a:r>
          </a:p>
        </p:txBody>
      </p:sp>
      <p:pic>
        <p:nvPicPr>
          <p:cNvPr id="7" name="Picture 6">
            <a:extLst>
              <a:ext uri="{FF2B5EF4-FFF2-40B4-BE49-F238E27FC236}">
                <a16:creationId xmlns:a16="http://schemas.microsoft.com/office/drawing/2014/main" id="{93C92CD2-67FE-DB3D-3637-2B52B553AC5F}"/>
              </a:ext>
            </a:extLst>
          </p:cNvPr>
          <p:cNvPicPr>
            <a:picLocks noChangeAspect="1"/>
          </p:cNvPicPr>
          <p:nvPr/>
        </p:nvPicPr>
        <p:blipFill rotWithShape="1">
          <a:blip r:embed="rId2"/>
          <a:srcRect l="31445" t="11322" r="31414" b="14728"/>
          <a:stretch/>
        </p:blipFill>
        <p:spPr>
          <a:xfrm>
            <a:off x="670983" y="1787353"/>
            <a:ext cx="3889416" cy="4356100"/>
          </a:xfrm>
          <a:prstGeom prst="rect">
            <a:avLst/>
          </a:prstGeom>
        </p:spPr>
      </p:pic>
      <p:sp>
        <p:nvSpPr>
          <p:cNvPr id="9" name="Rectangle: Top Corners Rounded 8">
            <a:extLst>
              <a:ext uri="{FF2B5EF4-FFF2-40B4-BE49-F238E27FC236}">
                <a16:creationId xmlns:a16="http://schemas.microsoft.com/office/drawing/2014/main" id="{ABD989A8-9EEC-770B-AA5F-CA1A12D6F7BF}"/>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1" name="TextBox 10">
            <a:extLst>
              <a:ext uri="{FF2B5EF4-FFF2-40B4-BE49-F238E27FC236}">
                <a16:creationId xmlns:a16="http://schemas.microsoft.com/office/drawing/2014/main" id="{E2D21CC9-A0DF-C580-1AAF-FA575642BC53}"/>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3" name="Rectangle: Top Corners Rounded 12">
            <a:extLst>
              <a:ext uri="{FF2B5EF4-FFF2-40B4-BE49-F238E27FC236}">
                <a16:creationId xmlns:a16="http://schemas.microsoft.com/office/drawing/2014/main" id="{07042E8C-5F92-9E5F-01B3-5FC12AB07C17}"/>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Rectangle: Top Corners Rounded 14">
            <a:extLst>
              <a:ext uri="{FF2B5EF4-FFF2-40B4-BE49-F238E27FC236}">
                <a16:creationId xmlns:a16="http://schemas.microsoft.com/office/drawing/2014/main" id="{6E416C29-2547-4418-1CF3-EE8FC3A9E669}"/>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7" name="TextBox 16">
            <a:extLst>
              <a:ext uri="{FF2B5EF4-FFF2-40B4-BE49-F238E27FC236}">
                <a16:creationId xmlns:a16="http://schemas.microsoft.com/office/drawing/2014/main" id="{EF745E9B-DDFF-0158-36B2-1FC9D0EDC73D}"/>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0" name="TextBox 19">
            <a:extLst>
              <a:ext uri="{FF2B5EF4-FFF2-40B4-BE49-F238E27FC236}">
                <a16:creationId xmlns:a16="http://schemas.microsoft.com/office/drawing/2014/main" id="{89EB29A3-0305-6823-494B-F8289EA4FD57}"/>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2" name="Rectangle: Top Corners Rounded 21">
            <a:extLst>
              <a:ext uri="{FF2B5EF4-FFF2-40B4-BE49-F238E27FC236}">
                <a16:creationId xmlns:a16="http://schemas.microsoft.com/office/drawing/2014/main" id="{EE7D8184-E833-AEC2-5494-59516B9C169E}"/>
              </a:ext>
            </a:extLst>
          </p:cNvPr>
          <p:cNvSpPr/>
          <p:nvPr/>
        </p:nvSpPr>
        <p:spPr>
          <a:xfrm rot="10800000">
            <a:off x="7121122"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5" name="Rectangle: Top Corners Rounded 24">
            <a:extLst>
              <a:ext uri="{FF2B5EF4-FFF2-40B4-BE49-F238E27FC236}">
                <a16:creationId xmlns:a16="http://schemas.microsoft.com/office/drawing/2014/main" id="{5EFDD23F-F223-0022-4FB8-BDF7C63F5A8A}"/>
              </a:ext>
            </a:extLst>
          </p:cNvPr>
          <p:cNvSpPr/>
          <p:nvPr/>
        </p:nvSpPr>
        <p:spPr>
          <a:xfrm rot="10800000">
            <a:off x="5775469"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7" name="Rectangle: Top Corners Rounded 26">
            <a:extLst>
              <a:ext uri="{FF2B5EF4-FFF2-40B4-BE49-F238E27FC236}">
                <a16:creationId xmlns:a16="http://schemas.microsoft.com/office/drawing/2014/main" id="{35677072-4607-2655-16F1-F40AE1F47A3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TextBox 30">
            <a:extLst>
              <a:ext uri="{FF2B5EF4-FFF2-40B4-BE49-F238E27FC236}">
                <a16:creationId xmlns:a16="http://schemas.microsoft.com/office/drawing/2014/main" id="{7B38E58F-D545-51AB-420F-BFC5D54B11F6}"/>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5" name="TextBox 34">
            <a:extLst>
              <a:ext uri="{FF2B5EF4-FFF2-40B4-BE49-F238E27FC236}">
                <a16:creationId xmlns:a16="http://schemas.microsoft.com/office/drawing/2014/main" id="{40891835-D8A5-D52D-904B-BFF50A66C63A}"/>
              </a:ext>
            </a:extLst>
          </p:cNvPr>
          <p:cNvSpPr txBox="1"/>
          <p:nvPr/>
        </p:nvSpPr>
        <p:spPr>
          <a:xfrm>
            <a:off x="5773866" y="35540"/>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9" name="TextBox 38">
            <a:extLst>
              <a:ext uri="{FF2B5EF4-FFF2-40B4-BE49-F238E27FC236}">
                <a16:creationId xmlns:a16="http://schemas.microsoft.com/office/drawing/2014/main" id="{61A29E15-AC11-F8FD-DDFF-C3EDDE172907}"/>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43" name="Rectangle: Top Corners Rounded 42">
            <a:extLst>
              <a:ext uri="{FF2B5EF4-FFF2-40B4-BE49-F238E27FC236}">
                <a16:creationId xmlns:a16="http://schemas.microsoft.com/office/drawing/2014/main" id="{0FCB4778-B836-D55C-AD02-71D3677C9060}"/>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7" name="TextBox 46">
            <a:extLst>
              <a:ext uri="{FF2B5EF4-FFF2-40B4-BE49-F238E27FC236}">
                <a16:creationId xmlns:a16="http://schemas.microsoft.com/office/drawing/2014/main" id="{EF806D1A-77E7-805C-EA5B-2FE6F328E63F}"/>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8" name="TextBox 7">
            <a:extLst>
              <a:ext uri="{FF2B5EF4-FFF2-40B4-BE49-F238E27FC236}">
                <a16:creationId xmlns:a16="http://schemas.microsoft.com/office/drawing/2014/main" id="{7A4289E1-6E2C-6DC2-A6E4-AC4D3EB3921A}"/>
              </a:ext>
            </a:extLst>
          </p:cNvPr>
          <p:cNvSpPr txBox="1"/>
          <p:nvPr/>
        </p:nvSpPr>
        <p:spPr>
          <a:xfrm>
            <a:off x="8861612" y="6202814"/>
            <a:ext cx="2685604" cy="230832"/>
          </a:xfrm>
          <a:prstGeom prst="rect">
            <a:avLst/>
          </a:prstGeom>
          <a:noFill/>
        </p:spPr>
        <p:txBody>
          <a:bodyPr wrap="square" rtlCol="0">
            <a:spAutoFit/>
          </a:bodyPr>
          <a:lstStyle/>
          <a:p>
            <a:pPr algn="r"/>
            <a:r>
              <a:rPr lang="en-GB" sz="900">
                <a:latin typeface="Arial" panose="020B0604020202020204" pitchFamily="34" charset="0"/>
                <a:cs typeface="Arial" panose="020B0604020202020204" pitchFamily="34" charset="0"/>
              </a:rPr>
              <a:t> 2023 and 2022 National GP survey results </a:t>
            </a:r>
          </a:p>
        </p:txBody>
      </p:sp>
      <p:sp>
        <p:nvSpPr>
          <p:cNvPr id="19" name="Rectangle 1">
            <a:extLst>
              <a:ext uri="{FF2B5EF4-FFF2-40B4-BE49-F238E27FC236}">
                <a16:creationId xmlns:a16="http://schemas.microsoft.com/office/drawing/2014/main" id="{B3024749-84DA-C8E7-E945-242E7D538E8C}"/>
              </a:ext>
            </a:extLst>
          </p:cNvPr>
          <p:cNvSpPr>
            <a:spLocks noChangeArrowheads="1"/>
          </p:cNvSpPr>
          <p:nvPr/>
        </p:nvSpPr>
        <p:spPr bwMode="auto">
          <a:xfrm>
            <a:off x="671513" y="3005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87516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6704-1AD3-8688-77B5-D385CA026C2E}"/>
              </a:ext>
            </a:extLst>
          </p:cNvPr>
          <p:cNvSpPr>
            <a:spLocks noGrp="1"/>
          </p:cNvSpPr>
          <p:nvPr>
            <p:ph type="ctrTitle"/>
          </p:nvPr>
        </p:nvSpPr>
        <p:spPr/>
        <p:txBody>
          <a:bodyPr/>
          <a:lstStyle/>
          <a:p>
            <a:r>
              <a:rPr lang="en-GB"/>
              <a:t>7. Governance    </a:t>
            </a:r>
          </a:p>
        </p:txBody>
      </p:sp>
    </p:spTree>
    <p:extLst>
      <p:ext uri="{BB962C8B-B14F-4D97-AF65-F5344CB8AC3E}">
        <p14:creationId xmlns:p14="http://schemas.microsoft.com/office/powerpoint/2010/main" val="1422772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4827-141A-E3E3-E2AB-821EAA2A0D5C}"/>
              </a:ext>
            </a:extLst>
          </p:cNvPr>
          <p:cNvSpPr>
            <a:spLocks noGrp="1"/>
          </p:cNvSpPr>
          <p:nvPr>
            <p:ph type="title"/>
          </p:nvPr>
        </p:nvSpPr>
        <p:spPr/>
        <p:txBody>
          <a:bodyPr/>
          <a:lstStyle/>
          <a:p>
            <a:r>
              <a:rPr lang="en-GB" sz="2300">
                <a:latin typeface="Arial"/>
                <a:cs typeface="Arial"/>
              </a:rPr>
              <a:t>Summary of findings and opportunities on Governance </a:t>
            </a:r>
            <a:endParaRPr lang="en-GB" sz="2600"/>
          </a:p>
        </p:txBody>
      </p:sp>
      <p:sp>
        <p:nvSpPr>
          <p:cNvPr id="3" name="TextBox 2">
            <a:extLst>
              <a:ext uri="{FF2B5EF4-FFF2-40B4-BE49-F238E27FC236}">
                <a16:creationId xmlns:a16="http://schemas.microsoft.com/office/drawing/2014/main" id="{772F91ED-C99B-5664-AF83-2D1CFCF302AA}"/>
              </a:ext>
            </a:extLst>
          </p:cNvPr>
          <p:cNvSpPr txBox="1"/>
          <p:nvPr/>
        </p:nvSpPr>
        <p:spPr>
          <a:xfrm>
            <a:off x="670981" y="1419600"/>
            <a:ext cx="10876233" cy="1200329"/>
          </a:xfrm>
          <a:prstGeom prst="rect">
            <a:avLst/>
          </a:prstGeom>
          <a:noFill/>
        </p:spPr>
        <p:txBody>
          <a:bodyPr wrap="square" rtlCol="0">
            <a:spAutoFit/>
          </a:bodyPr>
          <a:lstStyle/>
          <a:p>
            <a:r>
              <a:rPr lang="en-GB" sz="1200" b="1">
                <a:latin typeface="+mn-lt"/>
              </a:rPr>
              <a:t>Governance describes the system by which entities are directed and controlled.  It is concerned with structure and processes for decision making, accountability, control and behaviour at the top of an entity. Governance influences how an organisation’s objectives are set and achieved, how risk is monitored and addressed and how performance is optimised. </a:t>
            </a:r>
          </a:p>
          <a:p>
            <a:r>
              <a:rPr lang="en-GB" sz="1200" b="1">
                <a:latin typeface="+mn-lt"/>
              </a:rPr>
              <a:t> </a:t>
            </a:r>
          </a:p>
          <a:p>
            <a:r>
              <a:rPr lang="en-GB" sz="1200" b="1">
                <a:latin typeface="+mn-lt"/>
              </a:rPr>
              <a:t>Governance of Primary Care can be thought of across four domains: Corporate Governance  Clinical Governance Financial Governance  Information Governance.</a:t>
            </a:r>
          </a:p>
        </p:txBody>
      </p:sp>
      <p:sp>
        <p:nvSpPr>
          <p:cNvPr id="7" name="Rectangle 6">
            <a:extLst>
              <a:ext uri="{FF2B5EF4-FFF2-40B4-BE49-F238E27FC236}">
                <a16:creationId xmlns:a16="http://schemas.microsoft.com/office/drawing/2014/main" id="{2792E169-3662-8447-C39B-3395F13259EF}"/>
              </a:ext>
            </a:extLst>
          </p:cNvPr>
          <p:cNvSpPr/>
          <p:nvPr/>
        </p:nvSpPr>
        <p:spPr>
          <a:xfrm>
            <a:off x="670982" y="2788915"/>
            <a:ext cx="10876233" cy="3232672"/>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rPr>
              <a:t>BOB has a complex health and care landscape and most primary care collaboration happens at Place level.</a:t>
            </a:r>
          </a:p>
          <a:p>
            <a:pPr marL="285750" indent="-285750">
              <a:spcBef>
                <a:spcPts val="600"/>
              </a:spcBef>
              <a:spcAft>
                <a:spcPts val="600"/>
              </a:spcAft>
              <a:buClr>
                <a:schemeClr val="tx2"/>
              </a:buClr>
              <a:buFont typeface="Arial" panose="020B0604020202020204" pitchFamily="34" charset="0"/>
              <a:buChar char="•"/>
              <a:defRPr/>
            </a:pPr>
            <a:r>
              <a:rPr lang="en-GB" sz="1400">
                <a:solidFill>
                  <a:schemeClr val="tx1"/>
                </a:solidFill>
                <a:effectLst/>
                <a:ea typeface="PMingLiU" panose="02020500000000000000" pitchFamily="18" charset="-120"/>
              </a:rPr>
              <a:t>The composition of ICB Board meets the statutory requirements by including a Primary medical services partner member.</a:t>
            </a:r>
          </a:p>
          <a:p>
            <a:pPr marL="285750" lvl="0" indent="-285750">
              <a:spcBef>
                <a:spcPts val="600"/>
              </a:spcBef>
              <a:spcAft>
                <a:spcPts val="600"/>
              </a:spcAft>
              <a:buClr>
                <a:schemeClr val="tx2"/>
              </a:buClr>
              <a:buFont typeface="Arial" panose="020B0604020202020204" pitchFamily="34" charset="0"/>
              <a:buChar char="•"/>
              <a:defRPr/>
            </a:pPr>
            <a:r>
              <a:rPr lang="en-GB" sz="1400">
                <a:solidFill>
                  <a:schemeClr val="tx1"/>
                </a:solidFill>
              </a:rPr>
              <a:t>Primary Care has strong governance in place to support place-based working and collaboration across the system is maturing.</a:t>
            </a:r>
            <a:endParaRPr lang="en-GB" sz="1400">
              <a:solidFill>
                <a:schemeClr val="tx1"/>
              </a:solidFill>
              <a:cs typeface="Arial"/>
            </a:endParaRPr>
          </a:p>
          <a:p>
            <a:pPr marL="285750" lvl="0" indent="-285750">
              <a:spcBef>
                <a:spcPts val="600"/>
              </a:spcBef>
              <a:spcAft>
                <a:spcPts val="600"/>
              </a:spcAft>
              <a:buClr>
                <a:schemeClr val="tx2"/>
              </a:buClr>
              <a:buFont typeface="Arial" panose="020B0604020202020204" pitchFamily="34" charset="0"/>
              <a:buChar char="•"/>
              <a:defRPr/>
            </a:pPr>
            <a:r>
              <a:rPr lang="en-GB" sz="1400">
                <a:solidFill>
                  <a:schemeClr val="tx1"/>
                </a:solidFill>
              </a:rPr>
              <a:t>There is scope for greater integration of planning and commissioning functions across GP, POD and Community Care.</a:t>
            </a:r>
            <a:endParaRPr lang="en-GB" sz="1400">
              <a:solidFill>
                <a:schemeClr val="tx1"/>
              </a:solidFill>
              <a:cs typeface="Arial"/>
            </a:endParaRPr>
          </a:p>
        </p:txBody>
      </p:sp>
      <p:grpSp>
        <p:nvGrpSpPr>
          <p:cNvPr id="8" name="Group 7">
            <a:extLst>
              <a:ext uri="{FF2B5EF4-FFF2-40B4-BE49-F238E27FC236}">
                <a16:creationId xmlns:a16="http://schemas.microsoft.com/office/drawing/2014/main" id="{D19F3327-68FC-0727-A094-C42A240FF55B}"/>
              </a:ext>
            </a:extLst>
          </p:cNvPr>
          <p:cNvGrpSpPr/>
          <p:nvPr/>
        </p:nvGrpSpPr>
        <p:grpSpPr>
          <a:xfrm>
            <a:off x="11105331" y="5612930"/>
            <a:ext cx="665725" cy="648170"/>
            <a:chOff x="9622406" y="4451876"/>
            <a:chExt cx="665725" cy="648170"/>
          </a:xfrm>
        </p:grpSpPr>
        <p:sp>
          <p:nvSpPr>
            <p:cNvPr id="9" name="Oval 8">
              <a:extLst>
                <a:ext uri="{FF2B5EF4-FFF2-40B4-BE49-F238E27FC236}">
                  <a16:creationId xmlns:a16="http://schemas.microsoft.com/office/drawing/2014/main" id="{0368F0D7-A63D-C8F4-883F-494E142C53A2}"/>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Research with solid fill">
              <a:extLst>
                <a:ext uri="{FF2B5EF4-FFF2-40B4-BE49-F238E27FC236}">
                  <a16:creationId xmlns:a16="http://schemas.microsoft.com/office/drawing/2014/main" id="{CBE21409-319F-ED15-026C-9CEED90ABD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553" y="4499876"/>
              <a:ext cx="552578" cy="552578"/>
            </a:xfrm>
            <a:prstGeom prst="rect">
              <a:avLst/>
            </a:prstGeom>
          </p:spPr>
        </p:pic>
      </p:grpSp>
      <p:sp>
        <p:nvSpPr>
          <p:cNvPr id="5" name="Rectangle: Top Corners Rounded 4">
            <a:extLst>
              <a:ext uri="{FF2B5EF4-FFF2-40B4-BE49-F238E27FC236}">
                <a16:creationId xmlns:a16="http://schemas.microsoft.com/office/drawing/2014/main" id="{FE49F261-1B0C-AD38-0242-F733794EFD98}"/>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1" name="TextBox 10">
            <a:extLst>
              <a:ext uri="{FF2B5EF4-FFF2-40B4-BE49-F238E27FC236}">
                <a16:creationId xmlns:a16="http://schemas.microsoft.com/office/drawing/2014/main" id="{8BE6B941-4131-80AD-ED0F-09F266BF7F73}"/>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3" name="Rectangle: Top Corners Rounded 12">
            <a:extLst>
              <a:ext uri="{FF2B5EF4-FFF2-40B4-BE49-F238E27FC236}">
                <a16:creationId xmlns:a16="http://schemas.microsoft.com/office/drawing/2014/main" id="{D4C059CA-60C5-8FED-446E-FF11068C2385}"/>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Rectangle: Top Corners Rounded 14">
            <a:extLst>
              <a:ext uri="{FF2B5EF4-FFF2-40B4-BE49-F238E27FC236}">
                <a16:creationId xmlns:a16="http://schemas.microsoft.com/office/drawing/2014/main" id="{7057C63B-4C1F-B2E7-81F4-F15B42D837C5}"/>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7" name="TextBox 16">
            <a:extLst>
              <a:ext uri="{FF2B5EF4-FFF2-40B4-BE49-F238E27FC236}">
                <a16:creationId xmlns:a16="http://schemas.microsoft.com/office/drawing/2014/main" id="{5C8FDBBF-A726-E8D8-644A-272B9446B7AB}"/>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9" name="TextBox 18">
            <a:extLst>
              <a:ext uri="{FF2B5EF4-FFF2-40B4-BE49-F238E27FC236}">
                <a16:creationId xmlns:a16="http://schemas.microsoft.com/office/drawing/2014/main" id="{42966257-B701-A8FE-1159-D1417216B48C}"/>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2" name="Rectangle: Top Corners Rounded 21">
            <a:extLst>
              <a:ext uri="{FF2B5EF4-FFF2-40B4-BE49-F238E27FC236}">
                <a16:creationId xmlns:a16="http://schemas.microsoft.com/office/drawing/2014/main" id="{E81B0E62-3F55-C9E8-7DFC-A85497C6D95F}"/>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6" name="Rectangle: Top Corners Rounded 25">
            <a:extLst>
              <a:ext uri="{FF2B5EF4-FFF2-40B4-BE49-F238E27FC236}">
                <a16:creationId xmlns:a16="http://schemas.microsoft.com/office/drawing/2014/main" id="{EC6A1EE0-5C7E-3780-4F39-84C6A9121F0B}"/>
              </a:ext>
            </a:extLst>
          </p:cNvPr>
          <p:cNvSpPr/>
          <p:nvPr/>
        </p:nvSpPr>
        <p:spPr>
          <a:xfrm rot="10800000">
            <a:off x="5775469"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A8A76ED1-68B6-AF3E-4CDA-2A8D26BD70C3}"/>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TextBox 33">
            <a:extLst>
              <a:ext uri="{FF2B5EF4-FFF2-40B4-BE49-F238E27FC236}">
                <a16:creationId xmlns:a16="http://schemas.microsoft.com/office/drawing/2014/main" id="{A0862EB8-219C-86E4-197F-F5272ADA8D56}"/>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8" name="TextBox 37">
            <a:extLst>
              <a:ext uri="{FF2B5EF4-FFF2-40B4-BE49-F238E27FC236}">
                <a16:creationId xmlns:a16="http://schemas.microsoft.com/office/drawing/2014/main" id="{AA86C307-1A99-AAE4-C016-259A4E4D129D}"/>
              </a:ext>
            </a:extLst>
          </p:cNvPr>
          <p:cNvSpPr txBox="1"/>
          <p:nvPr/>
        </p:nvSpPr>
        <p:spPr>
          <a:xfrm>
            <a:off x="5773866" y="35540"/>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42" name="TextBox 41">
            <a:extLst>
              <a:ext uri="{FF2B5EF4-FFF2-40B4-BE49-F238E27FC236}">
                <a16:creationId xmlns:a16="http://schemas.microsoft.com/office/drawing/2014/main" id="{F2533CEF-5579-F062-3349-EE69B546DF27}"/>
              </a:ext>
            </a:extLst>
          </p:cNvPr>
          <p:cNvSpPr txBox="1"/>
          <p:nvPr/>
        </p:nvSpPr>
        <p:spPr>
          <a:xfrm>
            <a:off x="7341585" y="37906"/>
            <a:ext cx="1260000" cy="246221"/>
          </a:xfrm>
          <a:prstGeom prst="rect">
            <a:avLst/>
          </a:prstGeom>
          <a:noFill/>
        </p:spPr>
        <p:txBody>
          <a:bodyPr wrap="square" rtlCol="0">
            <a:spAutoFit/>
          </a:bodyPr>
          <a:lstStyle/>
          <a:p>
            <a:r>
              <a:rPr lang="en-GB" sz="1000" b="1">
                <a:solidFill>
                  <a:schemeClr val="bg1"/>
                </a:solidFill>
              </a:rPr>
              <a:t>Information</a:t>
            </a:r>
          </a:p>
        </p:txBody>
      </p:sp>
      <p:sp>
        <p:nvSpPr>
          <p:cNvPr id="46" name="Rectangle: Top Corners Rounded 45">
            <a:extLst>
              <a:ext uri="{FF2B5EF4-FFF2-40B4-BE49-F238E27FC236}">
                <a16:creationId xmlns:a16="http://schemas.microsoft.com/office/drawing/2014/main" id="{6ECBA4DE-0883-B4FA-3680-0D058377529E}"/>
              </a:ext>
            </a:extLst>
          </p:cNvPr>
          <p:cNvSpPr/>
          <p:nvPr/>
        </p:nvSpPr>
        <p:spPr>
          <a:xfrm rot="10800000">
            <a:off x="8466776"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TextBox 48">
            <a:extLst>
              <a:ext uri="{FF2B5EF4-FFF2-40B4-BE49-F238E27FC236}">
                <a16:creationId xmlns:a16="http://schemas.microsoft.com/office/drawing/2014/main" id="{6F7C475D-D835-3F97-8AA1-E0FB82AF5FB3}"/>
              </a:ext>
            </a:extLst>
          </p:cNvPr>
          <p:cNvSpPr txBox="1"/>
          <p:nvPr/>
        </p:nvSpPr>
        <p:spPr>
          <a:xfrm>
            <a:off x="8577784" y="37906"/>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37859051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DF4868-86FF-17DF-16B0-ABFF0C1F08B9}"/>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1055" b="96702" l="4690" r="97241">
                        <a14:foregroundMark x1="33517" y1="4881" x2="33517" y2="4881"/>
                        <a14:foregroundMark x1="8276" y1="23219" x2="8276" y2="23219"/>
                        <a14:foregroundMark x1="6207" y1="45515" x2="6207" y2="45515"/>
                        <a14:foregroundMark x1="5931" y1="58971" x2="5931" y2="58971"/>
                        <a14:foregroundMark x1="4690" y1="45910" x2="4690" y2="45910"/>
                        <a14:foregroundMark x1="32966" y1="1583" x2="32966" y2="1583"/>
                        <a14:foregroundMark x1="91034" y1="37467" x2="91034" y2="37467"/>
                        <a14:foregroundMark x1="59448" y1="33113" x2="59448" y2="33113"/>
                        <a14:foregroundMark x1="56414" y1="32718" x2="56414" y2="32718"/>
                        <a14:foregroundMark x1="92828" y1="56860" x2="92828" y2="56860"/>
                        <a14:foregroundMark x1="97379" y1="70053" x2="97379" y2="70053"/>
                        <a14:foregroundMark x1="70897" y1="81398" x2="70897" y2="81398"/>
                        <a14:foregroundMark x1="68828" y1="81003" x2="68828" y2="81003"/>
                        <a14:foregroundMark x1="24690" y1="88918" x2="24690" y2="88918"/>
                        <a14:foregroundMark x1="21103" y1="89182" x2="21103" y2="89182"/>
                        <a14:foregroundMark x1="20828" y1="78100" x2="20828" y2="78100"/>
                        <a14:foregroundMark x1="34483" y1="77836" x2="34483" y2="77836"/>
                        <a14:foregroundMark x1="44138" y1="78760" x2="44138" y2="78760"/>
                        <a14:foregroundMark x1="46621" y1="83377" x2="46621" y2="83377"/>
                        <a14:foregroundMark x1="48414" y1="89710" x2="48414" y2="89710"/>
                        <a14:foregroundMark x1="23448" y1="96702" x2="23448" y2="96702"/>
                      </a14:backgroundRemoval>
                    </a14:imgEffect>
                  </a14:imgLayer>
                </a14:imgProps>
              </a:ext>
              <a:ext uri="{28A0092B-C50C-407E-A947-70E740481C1C}">
                <a14:useLocalDpi xmlns:a14="http://schemas.microsoft.com/office/drawing/2010/main"/>
              </a:ext>
            </a:extLst>
          </a:blip>
          <a:stretch>
            <a:fillRect/>
          </a:stretch>
        </p:blipFill>
        <p:spPr>
          <a:xfrm>
            <a:off x="4658246" y="2148055"/>
            <a:ext cx="3517666" cy="3677780"/>
          </a:xfrm>
          <a:prstGeom prst="rect">
            <a:avLst/>
          </a:prstGeom>
        </p:spPr>
      </p:pic>
      <p:sp>
        <p:nvSpPr>
          <p:cNvPr id="6" name="Rectangle 5">
            <a:extLst>
              <a:ext uri="{FF2B5EF4-FFF2-40B4-BE49-F238E27FC236}">
                <a16:creationId xmlns:a16="http://schemas.microsoft.com/office/drawing/2014/main" id="{D2C0D241-FFFF-9F91-D7D6-DCDEF25C0A0B}"/>
              </a:ext>
            </a:extLst>
          </p:cNvPr>
          <p:cNvSpPr/>
          <p:nvPr/>
        </p:nvSpPr>
        <p:spPr>
          <a:xfrm>
            <a:off x="7769802" y="2421447"/>
            <a:ext cx="1497353" cy="562028"/>
          </a:xfrm>
          <a:prstGeom prst="rect">
            <a:avLst/>
          </a:prstGeom>
          <a:solidFill>
            <a:schemeClr val="bg1"/>
          </a:solidFill>
          <a:ln>
            <a:noFill/>
          </a:ln>
          <a:effectLst>
            <a:outerShdw blurRad="635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A0951776-13A5-4375-9A9F-81DFD05F52F9}"/>
              </a:ext>
            </a:extLst>
          </p:cNvPr>
          <p:cNvSpPr/>
          <p:nvPr/>
        </p:nvSpPr>
        <p:spPr>
          <a:xfrm>
            <a:off x="669925" y="1570006"/>
            <a:ext cx="10882313" cy="4541838"/>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a:t>
            </a:r>
          </a:p>
        </p:txBody>
      </p:sp>
      <p:pic>
        <p:nvPicPr>
          <p:cNvPr id="27" name="Picture 26" descr="NHSJobs.com: Legal Services vacancies | trac.jobs">
            <a:extLst>
              <a:ext uri="{FF2B5EF4-FFF2-40B4-BE49-F238E27FC236}">
                <a16:creationId xmlns:a16="http://schemas.microsoft.com/office/drawing/2014/main" id="{6E55004C-D6B7-4955-8508-0DD6BA1F1A6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69801" y="2445641"/>
            <a:ext cx="1585725" cy="547902"/>
          </a:xfrm>
          <a:prstGeom prst="rect">
            <a:avLst/>
          </a:prstGeom>
          <a:noFill/>
          <a:ln>
            <a:noFill/>
          </a:ln>
          <a:effectLst/>
        </p:spPr>
      </p:pic>
      <p:sp>
        <p:nvSpPr>
          <p:cNvPr id="5" name="Title 4">
            <a:extLst>
              <a:ext uri="{FF2B5EF4-FFF2-40B4-BE49-F238E27FC236}">
                <a16:creationId xmlns:a16="http://schemas.microsoft.com/office/drawing/2014/main" id="{32403521-237C-486E-82C5-008721D6AAC5}"/>
              </a:ext>
            </a:extLst>
          </p:cNvPr>
          <p:cNvSpPr>
            <a:spLocks noGrp="1"/>
          </p:cNvSpPr>
          <p:nvPr>
            <p:ph type="title"/>
          </p:nvPr>
        </p:nvSpPr>
        <p:spPr/>
        <p:txBody>
          <a:bodyPr/>
          <a:lstStyle/>
          <a:p>
            <a:r>
              <a:rPr lang="en-US" sz="2300">
                <a:latin typeface="Arial"/>
                <a:cs typeface="Arial"/>
              </a:rPr>
              <a:t>BOB has a complex health and care landscape with most primary care collaboration happening at Place level</a:t>
            </a:r>
            <a:endParaRPr lang="en-GB" sz="2300">
              <a:latin typeface="Arial"/>
              <a:cs typeface="Arial"/>
            </a:endParaRPr>
          </a:p>
        </p:txBody>
      </p:sp>
      <p:sp>
        <p:nvSpPr>
          <p:cNvPr id="12" name="Rectangle 11">
            <a:extLst>
              <a:ext uri="{FF2B5EF4-FFF2-40B4-BE49-F238E27FC236}">
                <a16:creationId xmlns:a16="http://schemas.microsoft.com/office/drawing/2014/main" id="{04F33C2E-ED9A-7133-01A0-BE495D037BCC}"/>
              </a:ext>
            </a:extLst>
          </p:cNvPr>
          <p:cNvSpPr/>
          <p:nvPr/>
        </p:nvSpPr>
        <p:spPr>
          <a:xfrm>
            <a:off x="9847141" y="3926450"/>
            <a:ext cx="1497353" cy="562028"/>
          </a:xfrm>
          <a:prstGeom prst="rect">
            <a:avLst/>
          </a:prstGeom>
          <a:solidFill>
            <a:schemeClr val="bg1"/>
          </a:solidFill>
          <a:ln>
            <a:noFill/>
          </a:ln>
          <a:effectLst>
            <a:outerShdw blurRad="635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EB2249A-B879-FEF0-55B3-247CB1E06E63}"/>
              </a:ext>
            </a:extLst>
          </p:cNvPr>
          <p:cNvSpPr/>
          <p:nvPr/>
        </p:nvSpPr>
        <p:spPr>
          <a:xfrm>
            <a:off x="9847144" y="2585945"/>
            <a:ext cx="1497353" cy="562028"/>
          </a:xfrm>
          <a:prstGeom prst="rect">
            <a:avLst/>
          </a:prstGeom>
          <a:solidFill>
            <a:schemeClr val="bg1"/>
          </a:solidFill>
          <a:ln>
            <a:noFill/>
          </a:ln>
          <a:effectLst>
            <a:outerShdw blurRad="635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5CB8BCFE-3271-4CFF-A860-F7E31CB89D1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68047" y="5180624"/>
            <a:ext cx="1516635" cy="562028"/>
          </a:xfrm>
          <a:prstGeom prst="rect">
            <a:avLst/>
          </a:prstGeom>
          <a:noFill/>
          <a:ln>
            <a:noFill/>
          </a:ln>
          <a:effectLst>
            <a:outerShdw blurRad="63500" dist="50800" dir="5400000" algn="ctr" rotWithShape="0">
              <a:srgbClr val="000000">
                <a:alpha val="40000"/>
              </a:srgbClr>
            </a:outerShdw>
          </a:effectLst>
        </p:spPr>
      </p:pic>
      <p:sp>
        <p:nvSpPr>
          <p:cNvPr id="41" name="Rectangle 40">
            <a:extLst>
              <a:ext uri="{FF2B5EF4-FFF2-40B4-BE49-F238E27FC236}">
                <a16:creationId xmlns:a16="http://schemas.microsoft.com/office/drawing/2014/main" id="{D9A690DB-DCE5-455E-A1D6-F8A526EE488A}"/>
              </a:ext>
            </a:extLst>
          </p:cNvPr>
          <p:cNvSpPr/>
          <p:nvPr/>
        </p:nvSpPr>
        <p:spPr>
          <a:xfrm>
            <a:off x="8579178" y="4051345"/>
            <a:ext cx="1215243" cy="6931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96000" rIns="36000" rtlCol="0" anchor="ctr"/>
          <a:lstStyle/>
          <a:p>
            <a:pPr algn="ctr"/>
            <a:r>
              <a:rPr lang="en-US" sz="900" b="1">
                <a:solidFill>
                  <a:schemeClr val="bg1"/>
                </a:solidFill>
              </a:rPr>
              <a:t>3 Acute / integrated </a:t>
            </a:r>
            <a:br>
              <a:rPr lang="en-US" sz="900" b="1">
                <a:solidFill>
                  <a:schemeClr val="bg1"/>
                </a:solidFill>
              </a:rPr>
            </a:br>
            <a:r>
              <a:rPr lang="en-US" sz="900" b="1">
                <a:solidFill>
                  <a:schemeClr val="bg1"/>
                </a:solidFill>
              </a:rPr>
              <a:t>hospital trusts</a:t>
            </a:r>
          </a:p>
        </p:txBody>
      </p:sp>
      <p:pic>
        <p:nvPicPr>
          <p:cNvPr id="48" name="Picture 47" descr="Image result for Oxford University Hospitals NHS Foundation Trust">
            <a:extLst>
              <a:ext uri="{FF2B5EF4-FFF2-40B4-BE49-F238E27FC236}">
                <a16:creationId xmlns:a16="http://schemas.microsoft.com/office/drawing/2014/main" id="{2492CD21-F170-470B-927D-3EB52ED736E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9901282" y="3933973"/>
            <a:ext cx="1434007" cy="545277"/>
          </a:xfrm>
          <a:prstGeom prst="rect">
            <a:avLst/>
          </a:prstGeom>
          <a:noFill/>
          <a:ln>
            <a:noFill/>
          </a:ln>
          <a:effectLst/>
          <a:extLst>
            <a:ext uri="{53640926-AAD7-44D8-BBD7-CCE9431645EC}">
              <a14:shadowObscured xmlns:a14="http://schemas.microsoft.com/office/drawing/2010/main"/>
            </a:ext>
          </a:extLst>
        </p:spPr>
      </p:pic>
      <p:pic>
        <p:nvPicPr>
          <p:cNvPr id="49" name="Picture 48">
            <a:extLst>
              <a:ext uri="{FF2B5EF4-FFF2-40B4-BE49-F238E27FC236}">
                <a16:creationId xmlns:a16="http://schemas.microsoft.com/office/drawing/2014/main" id="{8540042D-41F0-4138-8FC5-03D838F006A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9858539" y="3253422"/>
            <a:ext cx="1485958" cy="562028"/>
          </a:xfrm>
          <a:prstGeom prst="rect">
            <a:avLst/>
          </a:prstGeom>
          <a:noFill/>
          <a:ln>
            <a:noFill/>
          </a:ln>
          <a:effectLst>
            <a:outerShdw blurRad="63500" dist="50800" dir="5400000" algn="ctr" rotWithShape="0">
              <a:srgbClr val="000000">
                <a:alpha val="40000"/>
              </a:srgbClr>
            </a:outerShdw>
          </a:effectLst>
          <a:extLst>
            <a:ext uri="{53640926-AAD7-44D8-BBD7-CCE9431645EC}">
              <a14:shadowObscured xmlns:a14="http://schemas.microsoft.com/office/drawing/2010/main"/>
            </a:ext>
          </a:extLst>
        </p:spPr>
      </p:pic>
      <p:pic>
        <p:nvPicPr>
          <p:cNvPr id="50" name="Picture 49" descr="Image result for Royal Berkshire NHS Foundation Trust (RBH),">
            <a:extLst>
              <a:ext uri="{FF2B5EF4-FFF2-40B4-BE49-F238E27FC236}">
                <a16:creationId xmlns:a16="http://schemas.microsoft.com/office/drawing/2014/main" id="{CF5A2FFD-17B7-41BF-89DE-7C07E1B40D4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bwMode="auto">
          <a:xfrm>
            <a:off x="10539361" y="2678866"/>
            <a:ext cx="776878" cy="410101"/>
          </a:xfrm>
          <a:prstGeom prst="rect">
            <a:avLst/>
          </a:prstGeom>
          <a:noFill/>
          <a:ln>
            <a:noFill/>
          </a:ln>
          <a:effectLst/>
          <a:extLst>
            <a:ext uri="{53640926-AAD7-44D8-BBD7-CCE9431645EC}">
              <a14:shadowObscured xmlns:a14="http://schemas.microsoft.com/office/drawing/2010/main"/>
            </a:ext>
          </a:extLst>
        </p:spPr>
      </p:pic>
      <p:sp>
        <p:nvSpPr>
          <p:cNvPr id="62" name="object 19">
            <a:extLst>
              <a:ext uri="{FF2B5EF4-FFF2-40B4-BE49-F238E27FC236}">
                <a16:creationId xmlns:a16="http://schemas.microsoft.com/office/drawing/2014/main" id="{C3026F33-FB15-4B2D-9816-A7790F252A4C}"/>
              </a:ext>
            </a:extLst>
          </p:cNvPr>
          <p:cNvSpPr txBox="1"/>
          <p:nvPr/>
        </p:nvSpPr>
        <p:spPr>
          <a:xfrm>
            <a:off x="2752307" y="1713721"/>
            <a:ext cx="2106394" cy="140209"/>
          </a:xfrm>
          <a:prstGeom prst="rect">
            <a:avLst/>
          </a:prstGeom>
        </p:spPr>
        <p:txBody>
          <a:bodyPr vert="horz" wrap="square" lIns="0" tIns="16933" rIns="0" bIns="0" rtlCol="0">
            <a:spAutoFit/>
          </a:bodyPr>
          <a:lstStyle/>
          <a:p>
            <a:pPr marL="16933">
              <a:spcBef>
                <a:spcPts val="133"/>
              </a:spcBef>
            </a:pPr>
            <a:r>
              <a:rPr lang="en-GB" sz="800" b="1" spc="-13">
                <a:solidFill>
                  <a:schemeClr val="tx2"/>
                </a:solidFill>
                <a:latin typeface="Arial" panose="020B0604020202020204" pitchFamily="34" charset="0"/>
                <a:cs typeface="Arial" panose="020B0604020202020204" pitchFamily="34" charset="0"/>
              </a:rPr>
              <a:t>Unitary / upper tier councils</a:t>
            </a:r>
            <a:endParaRPr lang="en-GB" sz="800" b="1">
              <a:solidFill>
                <a:schemeClr val="tx2"/>
              </a:solidFill>
              <a:latin typeface="Arial" panose="020B0604020202020204" pitchFamily="34" charset="0"/>
              <a:cs typeface="Arial" panose="020B0604020202020204" pitchFamily="34" charset="0"/>
            </a:endParaRPr>
          </a:p>
        </p:txBody>
      </p:sp>
      <p:pic>
        <p:nvPicPr>
          <p:cNvPr id="63" name="Picture 62">
            <a:extLst>
              <a:ext uri="{FF2B5EF4-FFF2-40B4-BE49-F238E27FC236}">
                <a16:creationId xmlns:a16="http://schemas.microsoft.com/office/drawing/2014/main" id="{06DCE6A8-75B3-4A20-B735-F727F3214D81}"/>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85652" y="1946131"/>
            <a:ext cx="694938" cy="266864"/>
          </a:xfrm>
          <a:prstGeom prst="rect">
            <a:avLst/>
          </a:prstGeom>
          <a:noFill/>
          <a:ln>
            <a:noFill/>
          </a:ln>
        </p:spPr>
      </p:pic>
      <p:pic>
        <p:nvPicPr>
          <p:cNvPr id="66" name="Picture 65" descr="Image result for west berkshire local council">
            <a:extLst>
              <a:ext uri="{FF2B5EF4-FFF2-40B4-BE49-F238E27FC236}">
                <a16:creationId xmlns:a16="http://schemas.microsoft.com/office/drawing/2014/main" id="{DDA77C61-4261-4050-9D3D-4A75BEFFDB0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a:off x="3549223" y="1891322"/>
            <a:ext cx="610080" cy="403069"/>
          </a:xfrm>
          <a:prstGeom prst="rect">
            <a:avLst/>
          </a:prstGeom>
          <a:noFill/>
          <a:ln>
            <a:noFill/>
          </a:ln>
        </p:spPr>
      </p:pic>
      <p:pic>
        <p:nvPicPr>
          <p:cNvPr id="68" name="Picture 67" descr="Image result for buckingham shire local council">
            <a:extLst>
              <a:ext uri="{FF2B5EF4-FFF2-40B4-BE49-F238E27FC236}">
                <a16:creationId xmlns:a16="http://schemas.microsoft.com/office/drawing/2014/main" id="{C1BBD20A-FE26-47D4-B841-9D082EF13020}"/>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736993" y="2403188"/>
            <a:ext cx="428610" cy="479119"/>
          </a:xfrm>
          <a:prstGeom prst="rect">
            <a:avLst/>
          </a:prstGeom>
          <a:noFill/>
          <a:ln>
            <a:noFill/>
          </a:ln>
        </p:spPr>
      </p:pic>
      <p:sp>
        <p:nvSpPr>
          <p:cNvPr id="69" name="Rectangle 68">
            <a:extLst>
              <a:ext uri="{FF2B5EF4-FFF2-40B4-BE49-F238E27FC236}">
                <a16:creationId xmlns:a16="http://schemas.microsoft.com/office/drawing/2014/main" id="{0AEBC461-BDDA-4ACE-8C92-A48FFA720EA3}"/>
              </a:ext>
            </a:extLst>
          </p:cNvPr>
          <p:cNvSpPr/>
          <p:nvPr/>
        </p:nvSpPr>
        <p:spPr>
          <a:xfrm>
            <a:off x="4283988" y="1713965"/>
            <a:ext cx="1015170" cy="12357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900" b="1">
                <a:solidFill>
                  <a:schemeClr val="bg1"/>
                </a:solidFill>
              </a:rPr>
              <a:t>Population of nearly </a:t>
            </a:r>
            <a:br>
              <a:rPr lang="en-GB" sz="900" b="1">
                <a:solidFill>
                  <a:schemeClr val="bg1"/>
                </a:solidFill>
              </a:rPr>
            </a:br>
            <a:r>
              <a:rPr lang="en-GB" sz="1500" b="1">
                <a:solidFill>
                  <a:schemeClr val="bg1"/>
                </a:solidFill>
              </a:rPr>
              <a:t>2 million </a:t>
            </a:r>
          </a:p>
        </p:txBody>
      </p:sp>
      <p:sp>
        <p:nvSpPr>
          <p:cNvPr id="70" name="Rectangle 69">
            <a:extLst>
              <a:ext uri="{FF2B5EF4-FFF2-40B4-BE49-F238E27FC236}">
                <a16:creationId xmlns:a16="http://schemas.microsoft.com/office/drawing/2014/main" id="{D135805F-1E05-4239-9192-D419F31C7E9E}"/>
              </a:ext>
            </a:extLst>
          </p:cNvPr>
          <p:cNvSpPr/>
          <p:nvPr/>
        </p:nvSpPr>
        <p:spPr>
          <a:xfrm>
            <a:off x="2749085" y="1724387"/>
            <a:ext cx="2544470" cy="1225312"/>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3BB238D4-8812-41EC-B8FD-01859D16FACC}"/>
              </a:ext>
            </a:extLst>
          </p:cNvPr>
          <p:cNvSpPr/>
          <p:nvPr/>
        </p:nvSpPr>
        <p:spPr>
          <a:xfrm>
            <a:off x="788177" y="2340309"/>
            <a:ext cx="1868594" cy="362336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936000" rtlCol="0" anchor="t" anchorCtr="0"/>
          <a:lstStyle/>
          <a:p>
            <a:pPr marL="144000" indent="-144000" algn="l">
              <a:spcAft>
                <a:spcPts val="200"/>
              </a:spcAft>
              <a:buFont typeface="Arial" panose="020B0604020202020204" pitchFamily="34" charset="0"/>
              <a:buChar char="•"/>
            </a:pPr>
            <a:r>
              <a:rPr lang="en-US" sz="1000">
                <a:solidFill>
                  <a:schemeClr val="bg1"/>
                </a:solidFill>
              </a:rPr>
              <a:t>156 GP practices</a:t>
            </a:r>
          </a:p>
          <a:p>
            <a:pPr marL="144000" indent="-144000" algn="l">
              <a:spcAft>
                <a:spcPts val="200"/>
              </a:spcAft>
              <a:buFont typeface="Arial" panose="020B0604020202020204" pitchFamily="34" charset="0"/>
              <a:buChar char="•"/>
            </a:pPr>
            <a:r>
              <a:rPr lang="en-US" sz="1000">
                <a:solidFill>
                  <a:schemeClr val="bg1"/>
                </a:solidFill>
              </a:rPr>
              <a:t>Over 250 care homes </a:t>
            </a:r>
          </a:p>
          <a:p>
            <a:pPr marL="144000" indent="-144000" algn="l">
              <a:spcAft>
                <a:spcPts val="200"/>
              </a:spcAft>
              <a:buFont typeface="Arial" panose="020B0604020202020204" pitchFamily="34" charset="0"/>
              <a:buChar char="•"/>
            </a:pPr>
            <a:r>
              <a:rPr lang="en-US" sz="1000">
                <a:solidFill>
                  <a:schemeClr val="bg1"/>
                </a:solidFill>
              </a:rPr>
              <a:t>5 Healthwatch</a:t>
            </a:r>
          </a:p>
          <a:p>
            <a:pPr marL="144000" indent="-144000" algn="l">
              <a:spcAft>
                <a:spcPts val="200"/>
              </a:spcAft>
              <a:buFont typeface="Arial" panose="020B0604020202020204" pitchFamily="34" charset="0"/>
              <a:buChar char="•"/>
            </a:pPr>
            <a:r>
              <a:rPr lang="en-US" sz="1000">
                <a:solidFill>
                  <a:schemeClr val="bg1"/>
                </a:solidFill>
              </a:rPr>
              <a:t>More than 800 schools </a:t>
            </a:r>
          </a:p>
          <a:p>
            <a:pPr marL="144000" indent="-144000" algn="l">
              <a:spcAft>
                <a:spcPts val="200"/>
              </a:spcAft>
              <a:buFont typeface="Arial" panose="020B0604020202020204" pitchFamily="34" charset="0"/>
              <a:buChar char="•"/>
            </a:pPr>
            <a:r>
              <a:rPr lang="en-US" sz="1000">
                <a:solidFill>
                  <a:schemeClr val="bg1"/>
                </a:solidFill>
              </a:rPr>
              <a:t>5 universities </a:t>
            </a:r>
          </a:p>
          <a:p>
            <a:pPr marL="144000" indent="-144000" algn="l">
              <a:spcAft>
                <a:spcPts val="200"/>
              </a:spcAft>
              <a:buFont typeface="Arial" panose="020B0604020202020204" pitchFamily="34" charset="0"/>
              <a:buChar char="•"/>
            </a:pPr>
            <a:r>
              <a:rPr lang="en-US" sz="1000">
                <a:solidFill>
                  <a:schemeClr val="bg1"/>
                </a:solidFill>
              </a:rPr>
              <a:t>5 unitary / upper tier local authorities</a:t>
            </a:r>
          </a:p>
          <a:p>
            <a:pPr marL="144000" indent="-144000" algn="l">
              <a:spcAft>
                <a:spcPts val="200"/>
              </a:spcAft>
              <a:buFont typeface="Arial" panose="020B0604020202020204" pitchFamily="34" charset="0"/>
              <a:buChar char="•"/>
            </a:pPr>
            <a:r>
              <a:rPr lang="en-US" sz="1000">
                <a:solidFill>
                  <a:schemeClr val="bg1"/>
                </a:solidFill>
              </a:rPr>
              <a:t>5 District Councils</a:t>
            </a:r>
          </a:p>
          <a:p>
            <a:pPr marL="144000" indent="-144000" algn="l">
              <a:spcAft>
                <a:spcPts val="200"/>
              </a:spcAft>
              <a:buFont typeface="Arial" panose="020B0604020202020204" pitchFamily="34" charset="0"/>
              <a:buChar char="•"/>
            </a:pPr>
            <a:r>
              <a:rPr lang="en-US" sz="1000">
                <a:solidFill>
                  <a:schemeClr val="bg1"/>
                </a:solidFill>
              </a:rPr>
              <a:t>8,000 registered social enterprise </a:t>
            </a:r>
            <a:r>
              <a:rPr lang="en-US" sz="1000" err="1">
                <a:solidFill>
                  <a:schemeClr val="bg1"/>
                </a:solidFill>
              </a:rPr>
              <a:t>organisations</a:t>
            </a:r>
            <a:r>
              <a:rPr lang="en-US" sz="1000">
                <a:solidFill>
                  <a:schemeClr val="bg1"/>
                </a:solidFill>
              </a:rPr>
              <a:t> </a:t>
            </a:r>
          </a:p>
          <a:p>
            <a:pPr marL="144000" indent="-144000" algn="l">
              <a:spcAft>
                <a:spcPts val="200"/>
              </a:spcAft>
              <a:buFont typeface="Arial" panose="020B0604020202020204" pitchFamily="34" charset="0"/>
              <a:buChar char="•"/>
            </a:pPr>
            <a:r>
              <a:rPr lang="en-US" sz="1000">
                <a:solidFill>
                  <a:schemeClr val="bg1"/>
                </a:solidFill>
              </a:rPr>
              <a:t>Approx 5,000 informal social enterprise </a:t>
            </a:r>
            <a:r>
              <a:rPr lang="en-US" sz="1000" err="1">
                <a:solidFill>
                  <a:schemeClr val="bg1"/>
                </a:solidFill>
              </a:rPr>
              <a:t>organisations</a:t>
            </a:r>
            <a:endParaRPr lang="en-US" sz="1000">
              <a:solidFill>
                <a:schemeClr val="bg1"/>
              </a:solidFill>
            </a:endParaRPr>
          </a:p>
        </p:txBody>
      </p:sp>
      <p:sp>
        <p:nvSpPr>
          <p:cNvPr id="78" name="Rectangle 77">
            <a:extLst>
              <a:ext uri="{FF2B5EF4-FFF2-40B4-BE49-F238E27FC236}">
                <a16:creationId xmlns:a16="http://schemas.microsoft.com/office/drawing/2014/main" id="{A9874ECB-3F0F-476C-B7D1-7B73A94B4C8C}"/>
              </a:ext>
            </a:extLst>
          </p:cNvPr>
          <p:cNvSpPr/>
          <p:nvPr/>
        </p:nvSpPr>
        <p:spPr>
          <a:xfrm>
            <a:off x="880490" y="2405713"/>
            <a:ext cx="1674334" cy="766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endParaRPr>
          </a:p>
        </p:txBody>
      </p:sp>
      <p:sp>
        <p:nvSpPr>
          <p:cNvPr id="80" name="Rectangle 79">
            <a:extLst>
              <a:ext uri="{FF2B5EF4-FFF2-40B4-BE49-F238E27FC236}">
                <a16:creationId xmlns:a16="http://schemas.microsoft.com/office/drawing/2014/main" id="{9F796E95-9F00-42A6-801D-6AF680037F6D}"/>
              </a:ext>
            </a:extLst>
          </p:cNvPr>
          <p:cNvSpPr/>
          <p:nvPr/>
        </p:nvSpPr>
        <p:spPr>
          <a:xfrm>
            <a:off x="2758727" y="3086646"/>
            <a:ext cx="1957345" cy="810122"/>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rIns="180000" rtlCol="0" anchor="ctr"/>
          <a:lstStyle/>
          <a:p>
            <a:pPr algn="l"/>
            <a:r>
              <a:rPr lang="en-US" sz="1200" b="1">
                <a:solidFill>
                  <a:schemeClr val="bg1"/>
                </a:solidFill>
              </a:rPr>
              <a:t>Approx. </a:t>
            </a:r>
            <a:br>
              <a:rPr lang="en-US" sz="1200" b="1">
                <a:solidFill>
                  <a:schemeClr val="bg1"/>
                </a:solidFill>
              </a:rPr>
            </a:br>
            <a:r>
              <a:rPr lang="en-US" sz="1500" b="1">
                <a:solidFill>
                  <a:schemeClr val="bg1"/>
                </a:solidFill>
              </a:rPr>
              <a:t>68,000 staff </a:t>
            </a:r>
            <a:br>
              <a:rPr lang="en-US" sz="1500" b="1">
                <a:solidFill>
                  <a:schemeClr val="bg1"/>
                </a:solidFill>
              </a:rPr>
            </a:br>
            <a:r>
              <a:rPr lang="en-US" sz="900" b="1">
                <a:solidFill>
                  <a:schemeClr val="bg1"/>
                </a:solidFill>
              </a:rPr>
              <a:t>in health and care</a:t>
            </a:r>
          </a:p>
        </p:txBody>
      </p:sp>
      <p:grpSp>
        <p:nvGrpSpPr>
          <p:cNvPr id="102" name="Graphic 3">
            <a:extLst>
              <a:ext uri="{FF2B5EF4-FFF2-40B4-BE49-F238E27FC236}">
                <a16:creationId xmlns:a16="http://schemas.microsoft.com/office/drawing/2014/main" id="{55FB62CA-E3AB-495F-9038-9FEA5C105E33}"/>
              </a:ext>
            </a:extLst>
          </p:cNvPr>
          <p:cNvGrpSpPr/>
          <p:nvPr/>
        </p:nvGrpSpPr>
        <p:grpSpPr>
          <a:xfrm>
            <a:off x="4203650" y="3293989"/>
            <a:ext cx="424629" cy="507983"/>
            <a:chOff x="9685908" y="1899697"/>
            <a:chExt cx="516763" cy="618203"/>
          </a:xfrm>
          <a:noFill/>
        </p:grpSpPr>
        <p:sp>
          <p:nvSpPr>
            <p:cNvPr id="103" name="Freeform: Shape 102">
              <a:extLst>
                <a:ext uri="{FF2B5EF4-FFF2-40B4-BE49-F238E27FC236}">
                  <a16:creationId xmlns:a16="http://schemas.microsoft.com/office/drawing/2014/main" id="{FFBD3586-42D6-4C20-8283-E867D032C7D9}"/>
                </a:ext>
              </a:extLst>
            </p:cNvPr>
            <p:cNvSpPr/>
            <p:nvPr/>
          </p:nvSpPr>
          <p:spPr>
            <a:xfrm>
              <a:off x="9784333" y="1899697"/>
              <a:ext cx="319659" cy="234537"/>
            </a:xfrm>
            <a:custGeom>
              <a:avLst/>
              <a:gdLst>
                <a:gd name="connsiteX0" fmla="*/ 308610 w 319659"/>
                <a:gd name="connsiteY0" fmla="*/ 234537 h 234537"/>
                <a:gd name="connsiteX1" fmla="*/ 319660 w 319659"/>
                <a:gd name="connsiteY1" fmla="*/ 88106 h 234537"/>
                <a:gd name="connsiteX2" fmla="*/ 274448 w 319659"/>
                <a:gd name="connsiteY2" fmla="*/ 19145 h 234537"/>
                <a:gd name="connsiteX3" fmla="*/ 274448 w 319659"/>
                <a:gd name="connsiteY3" fmla="*/ 19145 h 234537"/>
                <a:gd name="connsiteX4" fmla="*/ 45212 w 319659"/>
                <a:gd name="connsiteY4" fmla="*/ 19145 h 234537"/>
                <a:gd name="connsiteX5" fmla="*/ 45212 w 319659"/>
                <a:gd name="connsiteY5" fmla="*/ 19145 h 234537"/>
                <a:gd name="connsiteX6" fmla="*/ 0 w 319659"/>
                <a:gd name="connsiteY6" fmla="*/ 88106 h 234537"/>
                <a:gd name="connsiteX7" fmla="*/ 11049 w 319659"/>
                <a:gd name="connsiteY7" fmla="*/ 234537 h 2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659" h="234537">
                  <a:moveTo>
                    <a:pt x="308610" y="234537"/>
                  </a:moveTo>
                  <a:lnTo>
                    <a:pt x="319660" y="88106"/>
                  </a:lnTo>
                  <a:cubicBezTo>
                    <a:pt x="319660" y="57118"/>
                    <a:pt x="301498" y="29432"/>
                    <a:pt x="274448" y="19145"/>
                  </a:cubicBezTo>
                  <a:lnTo>
                    <a:pt x="274448" y="19145"/>
                  </a:lnTo>
                  <a:cubicBezTo>
                    <a:pt x="207391" y="-6382"/>
                    <a:pt x="112141" y="-6382"/>
                    <a:pt x="45212" y="19145"/>
                  </a:cubicBezTo>
                  <a:lnTo>
                    <a:pt x="45212" y="19145"/>
                  </a:lnTo>
                  <a:cubicBezTo>
                    <a:pt x="18161" y="29432"/>
                    <a:pt x="0" y="56991"/>
                    <a:pt x="0" y="88106"/>
                  </a:cubicBezTo>
                  <a:lnTo>
                    <a:pt x="11049" y="234537"/>
                  </a:lnTo>
                </a:path>
              </a:pathLst>
            </a:custGeom>
            <a:noFill/>
            <a:ln w="12700" cap="rnd">
              <a:solidFill>
                <a:schemeClr val="bg1"/>
              </a:solidFill>
              <a:prstDash val="solid"/>
              <a:round/>
            </a:ln>
          </p:spPr>
          <p:txBody>
            <a:bodyPr rtlCol="0" anchor="ctr"/>
            <a:lstStyle/>
            <a:p>
              <a:endParaRPr lang="en-US"/>
            </a:p>
          </p:txBody>
        </p:sp>
        <p:sp>
          <p:nvSpPr>
            <p:cNvPr id="104" name="Freeform: Shape 103">
              <a:extLst>
                <a:ext uri="{FF2B5EF4-FFF2-40B4-BE49-F238E27FC236}">
                  <a16:creationId xmlns:a16="http://schemas.microsoft.com/office/drawing/2014/main" id="{E8D650AC-8A90-477D-97E1-562CDE0076E9}"/>
                </a:ext>
              </a:extLst>
            </p:cNvPr>
            <p:cNvSpPr/>
            <p:nvPr/>
          </p:nvSpPr>
          <p:spPr>
            <a:xfrm>
              <a:off x="10073640" y="2132329"/>
              <a:ext cx="56495" cy="102469"/>
            </a:xfrm>
            <a:custGeom>
              <a:avLst/>
              <a:gdLst>
                <a:gd name="connsiteX0" fmla="*/ 8255 w 56495"/>
                <a:gd name="connsiteY0" fmla="*/ 0 h 102469"/>
                <a:gd name="connsiteX1" fmla="*/ 33528 w 56495"/>
                <a:gd name="connsiteY1" fmla="*/ 3556 h 102469"/>
                <a:gd name="connsiteX2" fmla="*/ 56388 w 56495"/>
                <a:gd name="connsiteY2" fmla="*/ 31115 h 102469"/>
                <a:gd name="connsiteX3" fmla="*/ 51943 w 56495"/>
                <a:gd name="connsiteY3" fmla="*/ 79502 h 102469"/>
                <a:gd name="connsiteX4" fmla="*/ 24384 w 56495"/>
                <a:gd name="connsiteY4" fmla="*/ 102362 h 102469"/>
                <a:gd name="connsiteX5" fmla="*/ 0 w 56495"/>
                <a:gd name="connsiteY5" fmla="*/ 99314 h 1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95" h="102469">
                  <a:moveTo>
                    <a:pt x="8255" y="0"/>
                  </a:moveTo>
                  <a:lnTo>
                    <a:pt x="33528" y="3556"/>
                  </a:lnTo>
                  <a:cubicBezTo>
                    <a:pt x="47498" y="4826"/>
                    <a:pt x="57658" y="17145"/>
                    <a:pt x="56388" y="31115"/>
                  </a:cubicBezTo>
                  <a:lnTo>
                    <a:pt x="51943" y="79502"/>
                  </a:lnTo>
                  <a:cubicBezTo>
                    <a:pt x="50673" y="93472"/>
                    <a:pt x="38353" y="103632"/>
                    <a:pt x="24384" y="102362"/>
                  </a:cubicBezTo>
                  <a:lnTo>
                    <a:pt x="0" y="99314"/>
                  </a:lnTo>
                </a:path>
              </a:pathLst>
            </a:custGeom>
            <a:noFill/>
            <a:ln w="12700" cap="rnd">
              <a:solidFill>
                <a:schemeClr val="bg1"/>
              </a:solidFill>
              <a:prstDash val="solid"/>
              <a:round/>
            </a:ln>
          </p:spPr>
          <p:txBody>
            <a:bodyPr rtlCol="0" anchor="ctr"/>
            <a:lstStyle/>
            <a:p>
              <a:endParaRPr lang="en-US"/>
            </a:p>
          </p:txBody>
        </p:sp>
        <p:sp>
          <p:nvSpPr>
            <p:cNvPr id="105" name="Freeform: Shape 104">
              <a:extLst>
                <a:ext uri="{FF2B5EF4-FFF2-40B4-BE49-F238E27FC236}">
                  <a16:creationId xmlns:a16="http://schemas.microsoft.com/office/drawing/2014/main" id="{A609921A-D5E1-453C-99F3-08B96EAC051E}"/>
                </a:ext>
              </a:extLst>
            </p:cNvPr>
            <p:cNvSpPr/>
            <p:nvPr/>
          </p:nvSpPr>
          <p:spPr>
            <a:xfrm>
              <a:off x="9758445" y="2132329"/>
              <a:ext cx="56495" cy="102469"/>
            </a:xfrm>
            <a:custGeom>
              <a:avLst/>
              <a:gdLst>
                <a:gd name="connsiteX0" fmla="*/ 48240 w 56495"/>
                <a:gd name="connsiteY0" fmla="*/ 0 h 102469"/>
                <a:gd name="connsiteX1" fmla="*/ 22967 w 56495"/>
                <a:gd name="connsiteY1" fmla="*/ 3556 h 102469"/>
                <a:gd name="connsiteX2" fmla="*/ 107 w 56495"/>
                <a:gd name="connsiteY2" fmla="*/ 31115 h 102469"/>
                <a:gd name="connsiteX3" fmla="*/ 4552 w 56495"/>
                <a:gd name="connsiteY3" fmla="*/ 79502 h 102469"/>
                <a:gd name="connsiteX4" fmla="*/ 32111 w 56495"/>
                <a:gd name="connsiteY4" fmla="*/ 102362 h 102469"/>
                <a:gd name="connsiteX5" fmla="*/ 56495 w 56495"/>
                <a:gd name="connsiteY5" fmla="*/ 99314 h 1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95" h="102469">
                  <a:moveTo>
                    <a:pt x="48240" y="0"/>
                  </a:moveTo>
                  <a:lnTo>
                    <a:pt x="22967" y="3556"/>
                  </a:lnTo>
                  <a:cubicBezTo>
                    <a:pt x="8997" y="4826"/>
                    <a:pt x="-1163" y="17145"/>
                    <a:pt x="107" y="31115"/>
                  </a:cubicBezTo>
                  <a:lnTo>
                    <a:pt x="4552" y="79502"/>
                  </a:lnTo>
                  <a:cubicBezTo>
                    <a:pt x="5822" y="93472"/>
                    <a:pt x="18141" y="103632"/>
                    <a:pt x="32111" y="102362"/>
                  </a:cubicBezTo>
                  <a:lnTo>
                    <a:pt x="56495" y="99314"/>
                  </a:lnTo>
                </a:path>
              </a:pathLst>
            </a:custGeom>
            <a:noFill/>
            <a:ln w="12700" cap="rnd">
              <a:solidFill>
                <a:schemeClr val="bg1"/>
              </a:solidFill>
              <a:prstDash val="solid"/>
              <a:round/>
            </a:ln>
          </p:spPr>
          <p:txBody>
            <a:bodyPr rtlCol="0" anchor="ctr"/>
            <a:lstStyle/>
            <a:p>
              <a:endParaRPr lang="en-US"/>
            </a:p>
          </p:txBody>
        </p:sp>
        <p:sp>
          <p:nvSpPr>
            <p:cNvPr id="106" name="Freeform: Shape 105">
              <a:extLst>
                <a:ext uri="{FF2B5EF4-FFF2-40B4-BE49-F238E27FC236}">
                  <a16:creationId xmlns:a16="http://schemas.microsoft.com/office/drawing/2014/main" id="{5C2F6C44-5CA0-4842-BB87-D5ECE32EACBD}"/>
                </a:ext>
              </a:extLst>
            </p:cNvPr>
            <p:cNvSpPr/>
            <p:nvPr/>
          </p:nvSpPr>
          <p:spPr>
            <a:xfrm>
              <a:off x="9807193" y="2090292"/>
              <a:ext cx="273558" cy="251714"/>
            </a:xfrm>
            <a:custGeom>
              <a:avLst/>
              <a:gdLst>
                <a:gd name="connsiteX0" fmla="*/ 137034 w 273558"/>
                <a:gd name="connsiteY0" fmla="*/ 0 h 251714"/>
                <a:gd name="connsiteX1" fmla="*/ 242570 w 273558"/>
                <a:gd name="connsiteY1" fmla="*/ 14986 h 251714"/>
                <a:gd name="connsiteX2" fmla="*/ 273559 w 273558"/>
                <a:gd name="connsiteY2" fmla="*/ 55118 h 251714"/>
                <a:gd name="connsiteX3" fmla="*/ 273304 w 273558"/>
                <a:gd name="connsiteY3" fmla="*/ 57023 h 251714"/>
                <a:gd name="connsiteX4" fmla="*/ 271273 w 273558"/>
                <a:gd name="connsiteY4" fmla="*/ 98425 h 251714"/>
                <a:gd name="connsiteX5" fmla="*/ 180849 w 273558"/>
                <a:gd name="connsiteY5" fmla="*/ 243967 h 251714"/>
                <a:gd name="connsiteX6" fmla="*/ 136779 w 273558"/>
                <a:gd name="connsiteY6" fmla="*/ 251714 h 251714"/>
                <a:gd name="connsiteX7" fmla="*/ 92711 w 273558"/>
                <a:gd name="connsiteY7" fmla="*/ 243967 h 251714"/>
                <a:gd name="connsiteX8" fmla="*/ 2287 w 273558"/>
                <a:gd name="connsiteY8" fmla="*/ 98425 h 251714"/>
                <a:gd name="connsiteX9" fmla="*/ 254 w 273558"/>
                <a:gd name="connsiteY9" fmla="*/ 57023 h 251714"/>
                <a:gd name="connsiteX10" fmla="*/ 0 w 273558"/>
                <a:gd name="connsiteY10" fmla="*/ 55118 h 251714"/>
                <a:gd name="connsiteX11" fmla="*/ 30988 w 273558"/>
                <a:gd name="connsiteY11" fmla="*/ 14986 h 251714"/>
                <a:gd name="connsiteX12" fmla="*/ 136525 w 273558"/>
                <a:gd name="connsiteY12" fmla="*/ 0 h 25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558" h="251714">
                  <a:moveTo>
                    <a:pt x="137034" y="0"/>
                  </a:moveTo>
                  <a:cubicBezTo>
                    <a:pt x="175768" y="0"/>
                    <a:pt x="205232" y="5080"/>
                    <a:pt x="242570" y="14986"/>
                  </a:cubicBezTo>
                  <a:cubicBezTo>
                    <a:pt x="263399" y="20447"/>
                    <a:pt x="273559" y="36449"/>
                    <a:pt x="273559" y="55118"/>
                  </a:cubicBezTo>
                  <a:cubicBezTo>
                    <a:pt x="273559" y="55753"/>
                    <a:pt x="273431" y="56388"/>
                    <a:pt x="273304" y="57023"/>
                  </a:cubicBezTo>
                  <a:cubicBezTo>
                    <a:pt x="273304" y="57023"/>
                    <a:pt x="272924" y="80899"/>
                    <a:pt x="271273" y="98425"/>
                  </a:cubicBezTo>
                  <a:cubicBezTo>
                    <a:pt x="265176" y="164719"/>
                    <a:pt x="238125" y="220980"/>
                    <a:pt x="180849" y="243967"/>
                  </a:cubicBezTo>
                  <a:cubicBezTo>
                    <a:pt x="165354" y="250190"/>
                    <a:pt x="149225" y="251714"/>
                    <a:pt x="136779" y="251714"/>
                  </a:cubicBezTo>
                  <a:cubicBezTo>
                    <a:pt x="124334" y="251714"/>
                    <a:pt x="108204" y="250190"/>
                    <a:pt x="92711" y="243967"/>
                  </a:cubicBezTo>
                  <a:cubicBezTo>
                    <a:pt x="35433" y="220853"/>
                    <a:pt x="8510" y="164719"/>
                    <a:pt x="2287" y="98425"/>
                  </a:cubicBezTo>
                  <a:cubicBezTo>
                    <a:pt x="636" y="80899"/>
                    <a:pt x="254" y="57023"/>
                    <a:pt x="254" y="57023"/>
                  </a:cubicBezTo>
                  <a:cubicBezTo>
                    <a:pt x="254" y="56388"/>
                    <a:pt x="0" y="55753"/>
                    <a:pt x="0" y="55118"/>
                  </a:cubicBezTo>
                  <a:cubicBezTo>
                    <a:pt x="0" y="36703"/>
                    <a:pt x="10288" y="20447"/>
                    <a:pt x="30988" y="14986"/>
                  </a:cubicBezTo>
                  <a:cubicBezTo>
                    <a:pt x="68326" y="5080"/>
                    <a:pt x="97917" y="0"/>
                    <a:pt x="136525" y="0"/>
                  </a:cubicBezTo>
                </a:path>
              </a:pathLst>
            </a:custGeom>
            <a:noFill/>
            <a:ln w="12700" cap="rnd">
              <a:solidFill>
                <a:schemeClr val="bg1"/>
              </a:solidFill>
              <a:prstDash val="solid"/>
              <a:round/>
            </a:ln>
          </p:spPr>
          <p:txBody>
            <a:bodyPr rtlCol="0" anchor="ctr"/>
            <a:lstStyle/>
            <a:p>
              <a:endParaRPr lang="en-US"/>
            </a:p>
          </p:txBody>
        </p:sp>
        <p:grpSp>
          <p:nvGrpSpPr>
            <p:cNvPr id="107" name="Graphic 3">
              <a:extLst>
                <a:ext uri="{FF2B5EF4-FFF2-40B4-BE49-F238E27FC236}">
                  <a16:creationId xmlns:a16="http://schemas.microsoft.com/office/drawing/2014/main" id="{504A4622-9C4F-4D5C-87FC-8CE5196DB9F9}"/>
                </a:ext>
              </a:extLst>
            </p:cNvPr>
            <p:cNvGrpSpPr/>
            <p:nvPr/>
          </p:nvGrpSpPr>
          <p:grpSpPr>
            <a:xfrm>
              <a:off x="9895586" y="1949577"/>
              <a:ext cx="97409" cy="97409"/>
              <a:chOff x="9895586" y="1949577"/>
              <a:chExt cx="97409" cy="97409"/>
            </a:xfrm>
          </p:grpSpPr>
          <p:sp>
            <p:nvSpPr>
              <p:cNvPr id="109" name="Freeform: Shape 108">
                <a:extLst>
                  <a:ext uri="{FF2B5EF4-FFF2-40B4-BE49-F238E27FC236}">
                    <a16:creationId xmlns:a16="http://schemas.microsoft.com/office/drawing/2014/main" id="{939C5F94-F8C0-4435-9AAF-1E62D13FB4BB}"/>
                  </a:ext>
                </a:extLst>
              </p:cNvPr>
              <p:cNvSpPr/>
              <p:nvPr/>
            </p:nvSpPr>
            <p:spPr>
              <a:xfrm>
                <a:off x="9944227" y="1949577"/>
                <a:ext cx="12700" cy="97409"/>
              </a:xfrm>
              <a:custGeom>
                <a:avLst/>
                <a:gdLst>
                  <a:gd name="connsiteX0" fmla="*/ 0 w 12700"/>
                  <a:gd name="connsiteY0" fmla="*/ 0 h 97409"/>
                  <a:gd name="connsiteX1" fmla="*/ 0 w 12700"/>
                  <a:gd name="connsiteY1" fmla="*/ 97409 h 97409"/>
                </a:gdLst>
                <a:ahLst/>
                <a:cxnLst>
                  <a:cxn ang="0">
                    <a:pos x="connsiteX0" y="connsiteY0"/>
                  </a:cxn>
                  <a:cxn ang="0">
                    <a:pos x="connsiteX1" y="connsiteY1"/>
                  </a:cxn>
                </a:cxnLst>
                <a:rect l="l" t="t" r="r" b="b"/>
                <a:pathLst>
                  <a:path w="12700" h="97409">
                    <a:moveTo>
                      <a:pt x="0" y="0"/>
                    </a:moveTo>
                    <a:lnTo>
                      <a:pt x="0" y="97409"/>
                    </a:lnTo>
                  </a:path>
                </a:pathLst>
              </a:custGeom>
              <a:ln w="12700" cap="rnd">
                <a:solidFill>
                  <a:schemeClr val="bg1"/>
                </a:solidFill>
                <a:prstDash val="solid"/>
                <a:round/>
              </a:ln>
            </p:spPr>
            <p:txBody>
              <a:bodyPr rtlCol="0" anchor="ctr"/>
              <a:lstStyle/>
              <a:p>
                <a:endParaRPr lang="en-US"/>
              </a:p>
            </p:txBody>
          </p:sp>
          <p:sp>
            <p:nvSpPr>
              <p:cNvPr id="110" name="Freeform: Shape 109">
                <a:extLst>
                  <a:ext uri="{FF2B5EF4-FFF2-40B4-BE49-F238E27FC236}">
                    <a16:creationId xmlns:a16="http://schemas.microsoft.com/office/drawing/2014/main" id="{B38EDF18-F8B3-4554-91F2-8AFAF3AC6AA3}"/>
                  </a:ext>
                </a:extLst>
              </p:cNvPr>
              <p:cNvSpPr/>
              <p:nvPr/>
            </p:nvSpPr>
            <p:spPr>
              <a:xfrm>
                <a:off x="9895586" y="1998345"/>
                <a:ext cx="97409" cy="12700"/>
              </a:xfrm>
              <a:custGeom>
                <a:avLst/>
                <a:gdLst>
                  <a:gd name="connsiteX0" fmla="*/ 0 w 97409"/>
                  <a:gd name="connsiteY0" fmla="*/ 0 h 12700"/>
                  <a:gd name="connsiteX1" fmla="*/ 97409 w 97409"/>
                  <a:gd name="connsiteY1" fmla="*/ 0 h 12700"/>
                </a:gdLst>
                <a:ahLst/>
                <a:cxnLst>
                  <a:cxn ang="0">
                    <a:pos x="connsiteX0" y="connsiteY0"/>
                  </a:cxn>
                  <a:cxn ang="0">
                    <a:pos x="connsiteX1" y="connsiteY1"/>
                  </a:cxn>
                </a:cxnLst>
                <a:rect l="l" t="t" r="r" b="b"/>
                <a:pathLst>
                  <a:path w="97409" h="12700">
                    <a:moveTo>
                      <a:pt x="0" y="0"/>
                    </a:moveTo>
                    <a:lnTo>
                      <a:pt x="97409" y="0"/>
                    </a:lnTo>
                  </a:path>
                </a:pathLst>
              </a:custGeom>
              <a:ln w="12700" cap="rnd">
                <a:solidFill>
                  <a:schemeClr val="bg1"/>
                </a:solidFill>
                <a:prstDash val="solid"/>
                <a:round/>
              </a:ln>
            </p:spPr>
            <p:txBody>
              <a:bodyPr rtlCol="0" anchor="ctr"/>
              <a:lstStyle/>
              <a:p>
                <a:endParaRPr lang="en-US"/>
              </a:p>
            </p:txBody>
          </p:sp>
        </p:grpSp>
        <p:sp>
          <p:nvSpPr>
            <p:cNvPr id="108" name="Freeform: Shape 107">
              <a:extLst>
                <a:ext uri="{FF2B5EF4-FFF2-40B4-BE49-F238E27FC236}">
                  <a16:creationId xmlns:a16="http://schemas.microsoft.com/office/drawing/2014/main" id="{AF51D15B-06E9-4AAD-91FA-495787FF0755}"/>
                </a:ext>
              </a:extLst>
            </p:cNvPr>
            <p:cNvSpPr/>
            <p:nvPr/>
          </p:nvSpPr>
          <p:spPr>
            <a:xfrm>
              <a:off x="9685908" y="2316098"/>
              <a:ext cx="516763" cy="201802"/>
            </a:xfrm>
            <a:custGeom>
              <a:avLst/>
              <a:gdLst>
                <a:gd name="connsiteX0" fmla="*/ 333756 w 516763"/>
                <a:gd name="connsiteY0" fmla="*/ 0 h 201802"/>
                <a:gd name="connsiteX1" fmla="*/ 463804 w 516763"/>
                <a:gd name="connsiteY1" fmla="*/ 41148 h 201802"/>
                <a:gd name="connsiteX2" fmla="*/ 481585 w 516763"/>
                <a:gd name="connsiteY2" fmla="*/ 49784 h 201802"/>
                <a:gd name="connsiteX3" fmla="*/ 516763 w 516763"/>
                <a:gd name="connsiteY3" fmla="*/ 127127 h 201802"/>
                <a:gd name="connsiteX4" fmla="*/ 516763 w 516763"/>
                <a:gd name="connsiteY4" fmla="*/ 187833 h 201802"/>
                <a:gd name="connsiteX5" fmla="*/ 502793 w 516763"/>
                <a:gd name="connsiteY5" fmla="*/ 201803 h 201802"/>
                <a:gd name="connsiteX6" fmla="*/ 13970 w 516763"/>
                <a:gd name="connsiteY6" fmla="*/ 201803 h 201802"/>
                <a:gd name="connsiteX7" fmla="*/ 0 w 516763"/>
                <a:gd name="connsiteY7" fmla="*/ 187833 h 201802"/>
                <a:gd name="connsiteX8" fmla="*/ 0 w 516763"/>
                <a:gd name="connsiteY8" fmla="*/ 127127 h 201802"/>
                <a:gd name="connsiteX9" fmla="*/ 35179 w 516763"/>
                <a:gd name="connsiteY9" fmla="*/ 49784 h 201802"/>
                <a:gd name="connsiteX10" fmla="*/ 52960 w 516763"/>
                <a:gd name="connsiteY10" fmla="*/ 41148 h 201802"/>
                <a:gd name="connsiteX11" fmla="*/ 183007 w 516763"/>
                <a:gd name="connsiteY11" fmla="*/ 0 h 201802"/>
                <a:gd name="connsiteX12" fmla="*/ 258445 w 516763"/>
                <a:gd name="connsiteY12" fmla="*/ 148209 h 201802"/>
                <a:gd name="connsiteX13" fmla="*/ 333884 w 516763"/>
                <a:gd name="connsiteY13" fmla="*/ 0 h 20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763" h="201802">
                  <a:moveTo>
                    <a:pt x="333756" y="0"/>
                  </a:moveTo>
                  <a:cubicBezTo>
                    <a:pt x="378334" y="7239"/>
                    <a:pt x="422275" y="20955"/>
                    <a:pt x="463804" y="41148"/>
                  </a:cubicBezTo>
                  <a:lnTo>
                    <a:pt x="481585" y="49784"/>
                  </a:lnTo>
                  <a:cubicBezTo>
                    <a:pt x="502412" y="59944"/>
                    <a:pt x="516763" y="91440"/>
                    <a:pt x="516763" y="127127"/>
                  </a:cubicBezTo>
                  <a:lnTo>
                    <a:pt x="516763" y="187833"/>
                  </a:lnTo>
                  <a:cubicBezTo>
                    <a:pt x="516763" y="195580"/>
                    <a:pt x="510540" y="201803"/>
                    <a:pt x="502793" y="201803"/>
                  </a:cubicBezTo>
                  <a:lnTo>
                    <a:pt x="13970" y="201803"/>
                  </a:lnTo>
                  <a:cubicBezTo>
                    <a:pt x="6223" y="201803"/>
                    <a:pt x="0" y="195580"/>
                    <a:pt x="0" y="187833"/>
                  </a:cubicBezTo>
                  <a:lnTo>
                    <a:pt x="0" y="127127"/>
                  </a:lnTo>
                  <a:cubicBezTo>
                    <a:pt x="0" y="91440"/>
                    <a:pt x="14351" y="59944"/>
                    <a:pt x="35179" y="49784"/>
                  </a:cubicBezTo>
                  <a:lnTo>
                    <a:pt x="52960" y="41148"/>
                  </a:lnTo>
                  <a:cubicBezTo>
                    <a:pt x="94615" y="20955"/>
                    <a:pt x="138430" y="7239"/>
                    <a:pt x="183007" y="0"/>
                  </a:cubicBezTo>
                  <a:cubicBezTo>
                    <a:pt x="183007" y="0"/>
                    <a:pt x="198501" y="148209"/>
                    <a:pt x="258445" y="148209"/>
                  </a:cubicBezTo>
                  <a:cubicBezTo>
                    <a:pt x="318389" y="148209"/>
                    <a:pt x="333884" y="0"/>
                    <a:pt x="333884" y="0"/>
                  </a:cubicBezTo>
                  <a:close/>
                </a:path>
              </a:pathLst>
            </a:custGeom>
            <a:noFill/>
            <a:ln w="12700" cap="rnd">
              <a:solidFill>
                <a:schemeClr val="bg1"/>
              </a:solidFill>
              <a:prstDash val="solid"/>
              <a:round/>
            </a:ln>
          </p:spPr>
          <p:txBody>
            <a:bodyPr rtlCol="0" anchor="ctr"/>
            <a:lstStyle/>
            <a:p>
              <a:endParaRPr lang="en-US"/>
            </a:p>
          </p:txBody>
        </p:sp>
      </p:grpSp>
      <p:pic>
        <p:nvPicPr>
          <p:cNvPr id="113" name="Picture 12">
            <a:extLst>
              <a:ext uri="{FF2B5EF4-FFF2-40B4-BE49-F238E27FC236}">
                <a16:creationId xmlns:a16="http://schemas.microsoft.com/office/drawing/2014/main" id="{818D4A55-DDA9-465B-8215-89CA3B39CE88}"/>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30103" y="2504191"/>
            <a:ext cx="1575108" cy="532189"/>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aphic 3">
            <a:extLst>
              <a:ext uri="{FF2B5EF4-FFF2-40B4-BE49-F238E27FC236}">
                <a16:creationId xmlns:a16="http://schemas.microsoft.com/office/drawing/2014/main" id="{20744DF0-779D-4AA3-B2FB-76651B7FB942}"/>
              </a:ext>
            </a:extLst>
          </p:cNvPr>
          <p:cNvGrpSpPr/>
          <p:nvPr/>
        </p:nvGrpSpPr>
        <p:grpSpPr>
          <a:xfrm>
            <a:off x="9054464" y="4112998"/>
            <a:ext cx="303989" cy="303701"/>
            <a:chOff x="9640061" y="4185030"/>
            <a:chExt cx="608263" cy="607695"/>
          </a:xfrm>
          <a:noFill/>
        </p:grpSpPr>
        <p:grpSp>
          <p:nvGrpSpPr>
            <p:cNvPr id="112" name="Graphic 3">
              <a:extLst>
                <a:ext uri="{FF2B5EF4-FFF2-40B4-BE49-F238E27FC236}">
                  <a16:creationId xmlns:a16="http://schemas.microsoft.com/office/drawing/2014/main" id="{327C07B5-AF82-4FA0-A6E6-2D9D57ED46D0}"/>
                </a:ext>
              </a:extLst>
            </p:cNvPr>
            <p:cNvGrpSpPr/>
            <p:nvPr/>
          </p:nvGrpSpPr>
          <p:grpSpPr>
            <a:xfrm>
              <a:off x="9804654" y="4185030"/>
              <a:ext cx="376174" cy="379349"/>
              <a:chOff x="9804654" y="4185030"/>
              <a:chExt cx="376174" cy="379349"/>
            </a:xfrm>
            <a:noFill/>
          </p:grpSpPr>
          <p:sp>
            <p:nvSpPr>
              <p:cNvPr id="116" name="Freeform: Shape 115">
                <a:extLst>
                  <a:ext uri="{FF2B5EF4-FFF2-40B4-BE49-F238E27FC236}">
                    <a16:creationId xmlns:a16="http://schemas.microsoft.com/office/drawing/2014/main" id="{290FDACA-A7C3-41B5-8554-60F8509CAFBD}"/>
                  </a:ext>
                </a:extLst>
              </p:cNvPr>
              <p:cNvSpPr/>
              <p:nvPr/>
            </p:nvSpPr>
            <p:spPr>
              <a:xfrm>
                <a:off x="10071100" y="4451477"/>
                <a:ext cx="12700" cy="112902"/>
              </a:xfrm>
              <a:custGeom>
                <a:avLst/>
                <a:gdLst>
                  <a:gd name="connsiteX0" fmla="*/ 0 w 12700"/>
                  <a:gd name="connsiteY0" fmla="*/ 0 h 112902"/>
                  <a:gd name="connsiteX1" fmla="*/ 0 w 12700"/>
                  <a:gd name="connsiteY1" fmla="*/ 112903 h 112902"/>
                </a:gdLst>
                <a:ahLst/>
                <a:cxnLst>
                  <a:cxn ang="0">
                    <a:pos x="connsiteX0" y="connsiteY0"/>
                  </a:cxn>
                  <a:cxn ang="0">
                    <a:pos x="connsiteX1" y="connsiteY1"/>
                  </a:cxn>
                </a:cxnLst>
                <a:rect l="l" t="t" r="r" b="b"/>
                <a:pathLst>
                  <a:path w="12700" h="112902">
                    <a:moveTo>
                      <a:pt x="0" y="0"/>
                    </a:moveTo>
                    <a:lnTo>
                      <a:pt x="0" y="112903"/>
                    </a:lnTo>
                  </a:path>
                </a:pathLst>
              </a:custGeom>
              <a:ln w="12700" cap="rnd">
                <a:solidFill>
                  <a:schemeClr val="bg1"/>
                </a:solidFill>
                <a:prstDash val="solid"/>
                <a:round/>
              </a:ln>
            </p:spPr>
            <p:txBody>
              <a:bodyPr rtlCol="0" anchor="ctr"/>
              <a:lstStyle/>
              <a:p>
                <a:endParaRPr lang="en-US"/>
              </a:p>
            </p:txBody>
          </p:sp>
          <p:sp>
            <p:nvSpPr>
              <p:cNvPr id="117" name="Freeform: Shape 116">
                <a:extLst>
                  <a:ext uri="{FF2B5EF4-FFF2-40B4-BE49-F238E27FC236}">
                    <a16:creationId xmlns:a16="http://schemas.microsoft.com/office/drawing/2014/main" id="{BBBBE578-B3B5-4979-A4B8-5A08685DCCE5}"/>
                  </a:ext>
                </a:extLst>
              </p:cNvPr>
              <p:cNvSpPr/>
              <p:nvPr/>
            </p:nvSpPr>
            <p:spPr>
              <a:xfrm>
                <a:off x="9914381" y="4185030"/>
                <a:ext cx="156718" cy="109601"/>
              </a:xfrm>
              <a:custGeom>
                <a:avLst/>
                <a:gdLst>
                  <a:gd name="connsiteX0" fmla="*/ 0 w 156718"/>
                  <a:gd name="connsiteY0" fmla="*/ 109601 h 109601"/>
                  <a:gd name="connsiteX1" fmla="*/ 0 w 156718"/>
                  <a:gd name="connsiteY1" fmla="*/ 0 h 109601"/>
                  <a:gd name="connsiteX2" fmla="*/ 156718 w 156718"/>
                  <a:gd name="connsiteY2" fmla="*/ 0 h 109601"/>
                  <a:gd name="connsiteX3" fmla="*/ 156718 w 156718"/>
                  <a:gd name="connsiteY3" fmla="*/ 109601 h 109601"/>
                </a:gdLst>
                <a:ahLst/>
                <a:cxnLst>
                  <a:cxn ang="0">
                    <a:pos x="connsiteX0" y="connsiteY0"/>
                  </a:cxn>
                  <a:cxn ang="0">
                    <a:pos x="connsiteX1" y="connsiteY1"/>
                  </a:cxn>
                  <a:cxn ang="0">
                    <a:pos x="connsiteX2" y="connsiteY2"/>
                  </a:cxn>
                  <a:cxn ang="0">
                    <a:pos x="connsiteX3" y="connsiteY3"/>
                  </a:cxn>
                </a:cxnLst>
                <a:rect l="l" t="t" r="r" b="b"/>
                <a:pathLst>
                  <a:path w="156718" h="109601">
                    <a:moveTo>
                      <a:pt x="0" y="109601"/>
                    </a:moveTo>
                    <a:lnTo>
                      <a:pt x="0" y="0"/>
                    </a:lnTo>
                    <a:lnTo>
                      <a:pt x="156718" y="0"/>
                    </a:lnTo>
                    <a:lnTo>
                      <a:pt x="156718" y="109601"/>
                    </a:lnTo>
                  </a:path>
                </a:pathLst>
              </a:custGeom>
              <a:noFill/>
              <a:ln w="12700" cap="rnd">
                <a:solidFill>
                  <a:schemeClr val="bg1"/>
                </a:solidFill>
                <a:prstDash val="solid"/>
                <a:round/>
              </a:ln>
            </p:spPr>
            <p:txBody>
              <a:bodyPr rtlCol="0" anchor="ctr"/>
              <a:lstStyle/>
              <a:p>
                <a:endParaRPr lang="en-US"/>
              </a:p>
            </p:txBody>
          </p:sp>
          <p:sp>
            <p:nvSpPr>
              <p:cNvPr id="118" name="Freeform: Shape 117">
                <a:extLst>
                  <a:ext uri="{FF2B5EF4-FFF2-40B4-BE49-F238E27FC236}">
                    <a16:creationId xmlns:a16="http://schemas.microsoft.com/office/drawing/2014/main" id="{C2D045A5-DAB3-450C-8EA7-C37B47EFFB50}"/>
                  </a:ext>
                </a:extLst>
              </p:cNvPr>
              <p:cNvSpPr/>
              <p:nvPr/>
            </p:nvSpPr>
            <p:spPr>
              <a:xfrm>
                <a:off x="10071100" y="4294632"/>
                <a:ext cx="109728" cy="156845"/>
              </a:xfrm>
              <a:custGeom>
                <a:avLst/>
                <a:gdLst>
                  <a:gd name="connsiteX0" fmla="*/ 0 w 109728"/>
                  <a:gd name="connsiteY0" fmla="*/ 0 h 156845"/>
                  <a:gd name="connsiteX1" fmla="*/ 109728 w 109728"/>
                  <a:gd name="connsiteY1" fmla="*/ 0 h 156845"/>
                  <a:gd name="connsiteX2" fmla="*/ 109728 w 109728"/>
                  <a:gd name="connsiteY2" fmla="*/ 156845 h 156845"/>
                  <a:gd name="connsiteX3" fmla="*/ 0 w 109728"/>
                  <a:gd name="connsiteY3" fmla="*/ 156845 h 156845"/>
                </a:gdLst>
                <a:ahLst/>
                <a:cxnLst>
                  <a:cxn ang="0">
                    <a:pos x="connsiteX0" y="connsiteY0"/>
                  </a:cxn>
                  <a:cxn ang="0">
                    <a:pos x="connsiteX1" y="connsiteY1"/>
                  </a:cxn>
                  <a:cxn ang="0">
                    <a:pos x="connsiteX2" y="connsiteY2"/>
                  </a:cxn>
                  <a:cxn ang="0">
                    <a:pos x="connsiteX3" y="connsiteY3"/>
                  </a:cxn>
                </a:cxnLst>
                <a:rect l="l" t="t" r="r" b="b"/>
                <a:pathLst>
                  <a:path w="109728" h="156845">
                    <a:moveTo>
                      <a:pt x="0" y="0"/>
                    </a:moveTo>
                    <a:lnTo>
                      <a:pt x="109728" y="0"/>
                    </a:lnTo>
                    <a:lnTo>
                      <a:pt x="109728" y="156845"/>
                    </a:lnTo>
                    <a:lnTo>
                      <a:pt x="0" y="156845"/>
                    </a:lnTo>
                  </a:path>
                </a:pathLst>
              </a:custGeom>
              <a:noFill/>
              <a:ln w="12700" cap="rnd">
                <a:solidFill>
                  <a:schemeClr val="bg1"/>
                </a:solidFill>
                <a:prstDash val="solid"/>
                <a:round/>
              </a:ln>
            </p:spPr>
            <p:txBody>
              <a:bodyPr rtlCol="0" anchor="ctr"/>
              <a:lstStyle/>
              <a:p>
                <a:endParaRPr lang="en-US"/>
              </a:p>
            </p:txBody>
          </p:sp>
          <p:sp>
            <p:nvSpPr>
              <p:cNvPr id="119" name="Freeform: Shape 118">
                <a:extLst>
                  <a:ext uri="{FF2B5EF4-FFF2-40B4-BE49-F238E27FC236}">
                    <a16:creationId xmlns:a16="http://schemas.microsoft.com/office/drawing/2014/main" id="{92E4003C-6352-47C3-A54C-D9C3928FD949}"/>
                  </a:ext>
                </a:extLst>
              </p:cNvPr>
              <p:cNvSpPr/>
              <p:nvPr/>
            </p:nvSpPr>
            <p:spPr>
              <a:xfrm>
                <a:off x="9804654" y="4294632"/>
                <a:ext cx="109727" cy="193928"/>
              </a:xfrm>
              <a:custGeom>
                <a:avLst/>
                <a:gdLst>
                  <a:gd name="connsiteX0" fmla="*/ 109727 w 109727"/>
                  <a:gd name="connsiteY0" fmla="*/ 0 h 193928"/>
                  <a:gd name="connsiteX1" fmla="*/ 0 w 109727"/>
                  <a:gd name="connsiteY1" fmla="*/ 0 h 193928"/>
                  <a:gd name="connsiteX2" fmla="*/ 0 w 109727"/>
                  <a:gd name="connsiteY2" fmla="*/ 156845 h 193928"/>
                  <a:gd name="connsiteX3" fmla="*/ 109727 w 109727"/>
                  <a:gd name="connsiteY3" fmla="*/ 156845 h 193928"/>
                  <a:gd name="connsiteX4" fmla="*/ 109727 w 109727"/>
                  <a:gd name="connsiteY4" fmla="*/ 193929 h 193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7" h="193928">
                    <a:moveTo>
                      <a:pt x="109727" y="0"/>
                    </a:moveTo>
                    <a:lnTo>
                      <a:pt x="0" y="0"/>
                    </a:lnTo>
                    <a:lnTo>
                      <a:pt x="0" y="156845"/>
                    </a:lnTo>
                    <a:lnTo>
                      <a:pt x="109727" y="156845"/>
                    </a:lnTo>
                    <a:lnTo>
                      <a:pt x="109727" y="193929"/>
                    </a:lnTo>
                  </a:path>
                </a:pathLst>
              </a:custGeom>
              <a:noFill/>
              <a:ln w="12700" cap="rnd">
                <a:solidFill>
                  <a:schemeClr val="bg1"/>
                </a:solidFill>
                <a:prstDash val="solid"/>
                <a:round/>
              </a:ln>
            </p:spPr>
            <p:txBody>
              <a:bodyPr rtlCol="0" anchor="ctr"/>
              <a:lstStyle/>
              <a:p>
                <a:endParaRPr lang="en-US"/>
              </a:p>
            </p:txBody>
          </p:sp>
        </p:grpSp>
        <p:sp>
          <p:nvSpPr>
            <p:cNvPr id="114" name="Freeform: Shape 113">
              <a:extLst>
                <a:ext uri="{FF2B5EF4-FFF2-40B4-BE49-F238E27FC236}">
                  <a16:creationId xmlns:a16="http://schemas.microsoft.com/office/drawing/2014/main" id="{EBD89B82-76EC-4A24-BEFC-C06152A38AC8}"/>
                </a:ext>
              </a:extLst>
            </p:cNvPr>
            <p:cNvSpPr/>
            <p:nvPr/>
          </p:nvSpPr>
          <p:spPr>
            <a:xfrm>
              <a:off x="9640061" y="4530090"/>
              <a:ext cx="372871" cy="100583"/>
            </a:xfrm>
            <a:custGeom>
              <a:avLst/>
              <a:gdLst>
                <a:gd name="connsiteX0" fmla="*/ 0 w 372871"/>
                <a:gd name="connsiteY0" fmla="*/ 100584 h 100583"/>
                <a:gd name="connsiteX1" fmla="*/ 76073 w 372871"/>
                <a:gd name="connsiteY1" fmla="*/ 18796 h 100583"/>
                <a:gd name="connsiteX2" fmla="*/ 118745 w 372871"/>
                <a:gd name="connsiteY2" fmla="*/ 0 h 100583"/>
                <a:gd name="connsiteX3" fmla="*/ 349123 w 372871"/>
                <a:gd name="connsiteY3" fmla="*/ 0 h 100583"/>
                <a:gd name="connsiteX4" fmla="*/ 372872 w 372871"/>
                <a:gd name="connsiteY4" fmla="*/ 23749 h 100583"/>
                <a:gd name="connsiteX5" fmla="*/ 372872 w 372871"/>
                <a:gd name="connsiteY5" fmla="*/ 23749 h 100583"/>
                <a:gd name="connsiteX6" fmla="*/ 316357 w 372871"/>
                <a:gd name="connsiteY6" fmla="*/ 80264 h 100583"/>
                <a:gd name="connsiteX7" fmla="*/ 272034 w 372871"/>
                <a:gd name="connsiteY7" fmla="*/ 80264 h 10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871" h="100583">
                  <a:moveTo>
                    <a:pt x="0" y="100584"/>
                  </a:moveTo>
                  <a:lnTo>
                    <a:pt x="76073" y="18796"/>
                  </a:lnTo>
                  <a:cubicBezTo>
                    <a:pt x="86995" y="6731"/>
                    <a:pt x="102489" y="0"/>
                    <a:pt x="118745" y="0"/>
                  </a:cubicBezTo>
                  <a:lnTo>
                    <a:pt x="349123" y="0"/>
                  </a:lnTo>
                  <a:cubicBezTo>
                    <a:pt x="362204" y="0"/>
                    <a:pt x="372872" y="10668"/>
                    <a:pt x="372872" y="23749"/>
                  </a:cubicBezTo>
                  <a:lnTo>
                    <a:pt x="372872" y="23749"/>
                  </a:lnTo>
                  <a:cubicBezTo>
                    <a:pt x="372872" y="54991"/>
                    <a:pt x="347599" y="80264"/>
                    <a:pt x="316357" y="80264"/>
                  </a:cubicBezTo>
                  <a:lnTo>
                    <a:pt x="272034" y="80264"/>
                  </a:lnTo>
                </a:path>
              </a:pathLst>
            </a:custGeom>
            <a:noFill/>
            <a:ln w="12700" cap="rnd">
              <a:solidFill>
                <a:schemeClr val="bg1"/>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BEC71432-55C8-4050-A299-8CFDDEA4115A}"/>
                </a:ext>
              </a:extLst>
            </p:cNvPr>
            <p:cNvSpPr/>
            <p:nvPr/>
          </p:nvSpPr>
          <p:spPr>
            <a:xfrm>
              <a:off x="9807956" y="4536287"/>
              <a:ext cx="440368" cy="256438"/>
            </a:xfrm>
            <a:custGeom>
              <a:avLst/>
              <a:gdLst>
                <a:gd name="connsiteX0" fmla="*/ 60198 w 440368"/>
                <a:gd name="connsiteY0" fmla="*/ 73940 h 256438"/>
                <a:gd name="connsiteX1" fmla="*/ 250951 w 440368"/>
                <a:gd name="connsiteY1" fmla="*/ 73940 h 256438"/>
                <a:gd name="connsiteX2" fmla="*/ 284734 w 440368"/>
                <a:gd name="connsiteY2" fmla="*/ 63018 h 256438"/>
                <a:gd name="connsiteX3" fmla="*/ 388747 w 440368"/>
                <a:gd name="connsiteY3" fmla="*/ 4725 h 256438"/>
                <a:gd name="connsiteX4" fmla="*/ 433450 w 440368"/>
                <a:gd name="connsiteY4" fmla="*/ 10948 h 256438"/>
                <a:gd name="connsiteX5" fmla="*/ 433450 w 440368"/>
                <a:gd name="connsiteY5" fmla="*/ 10948 h 256438"/>
                <a:gd name="connsiteX6" fmla="*/ 432308 w 440368"/>
                <a:gd name="connsiteY6" fmla="*/ 45619 h 256438"/>
                <a:gd name="connsiteX7" fmla="*/ 320167 w 440368"/>
                <a:gd name="connsiteY7" fmla="*/ 143536 h 256438"/>
                <a:gd name="connsiteX8" fmla="*/ 255397 w 440368"/>
                <a:gd name="connsiteY8" fmla="*/ 168936 h 256438"/>
                <a:gd name="connsiteX9" fmla="*/ 81025 w 440368"/>
                <a:gd name="connsiteY9" fmla="*/ 181890 h 256438"/>
                <a:gd name="connsiteX10" fmla="*/ 31750 w 440368"/>
                <a:gd name="connsiteY10" fmla="*/ 209322 h 256438"/>
                <a:gd name="connsiteX11" fmla="*/ 0 w 440368"/>
                <a:gd name="connsiteY11" fmla="*/ 256439 h 25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368" h="256438">
                  <a:moveTo>
                    <a:pt x="60198" y="73940"/>
                  </a:moveTo>
                  <a:lnTo>
                    <a:pt x="250951" y="73940"/>
                  </a:lnTo>
                  <a:cubicBezTo>
                    <a:pt x="263144" y="73940"/>
                    <a:pt x="274955" y="70130"/>
                    <a:pt x="284734" y="63018"/>
                  </a:cubicBezTo>
                  <a:lnTo>
                    <a:pt x="388747" y="4725"/>
                  </a:lnTo>
                  <a:cubicBezTo>
                    <a:pt x="403351" y="-3403"/>
                    <a:pt x="421512" y="-863"/>
                    <a:pt x="433450" y="10948"/>
                  </a:cubicBezTo>
                  <a:lnTo>
                    <a:pt x="433450" y="10948"/>
                  </a:lnTo>
                  <a:cubicBezTo>
                    <a:pt x="443102" y="20600"/>
                    <a:pt x="442595" y="36602"/>
                    <a:pt x="432308" y="45619"/>
                  </a:cubicBezTo>
                  <a:lnTo>
                    <a:pt x="320167" y="143536"/>
                  </a:lnTo>
                  <a:cubicBezTo>
                    <a:pt x="301751" y="158522"/>
                    <a:pt x="279019" y="167412"/>
                    <a:pt x="255397" y="168936"/>
                  </a:cubicBezTo>
                  <a:lnTo>
                    <a:pt x="81025" y="181890"/>
                  </a:lnTo>
                  <a:cubicBezTo>
                    <a:pt x="60833" y="181890"/>
                    <a:pt x="42290" y="192304"/>
                    <a:pt x="31750" y="209322"/>
                  </a:cubicBezTo>
                  <a:lnTo>
                    <a:pt x="0" y="256439"/>
                  </a:lnTo>
                </a:path>
              </a:pathLst>
            </a:custGeom>
            <a:noFill/>
            <a:ln w="12700" cap="rnd">
              <a:solidFill>
                <a:schemeClr val="bg1"/>
              </a:solidFill>
              <a:prstDash val="solid"/>
              <a:round/>
            </a:ln>
          </p:spPr>
          <p:txBody>
            <a:bodyPr rtlCol="0" anchor="ctr"/>
            <a:lstStyle/>
            <a:p>
              <a:endParaRPr lang="en-US"/>
            </a:p>
          </p:txBody>
        </p:sp>
      </p:grpSp>
      <p:grpSp>
        <p:nvGrpSpPr>
          <p:cNvPr id="128" name="Graphic 3">
            <a:extLst>
              <a:ext uri="{FF2B5EF4-FFF2-40B4-BE49-F238E27FC236}">
                <a16:creationId xmlns:a16="http://schemas.microsoft.com/office/drawing/2014/main" id="{F3F91F8A-BEAA-4818-8886-BDFEFD197278}"/>
              </a:ext>
            </a:extLst>
          </p:cNvPr>
          <p:cNvGrpSpPr/>
          <p:nvPr/>
        </p:nvGrpSpPr>
        <p:grpSpPr>
          <a:xfrm>
            <a:off x="8169112" y="4862312"/>
            <a:ext cx="410066" cy="368034"/>
            <a:chOff x="8529319" y="4210939"/>
            <a:chExt cx="592328" cy="556264"/>
          </a:xfrm>
          <a:noFill/>
        </p:grpSpPr>
        <p:grpSp>
          <p:nvGrpSpPr>
            <p:cNvPr id="129" name="Graphic 3">
              <a:extLst>
                <a:ext uri="{FF2B5EF4-FFF2-40B4-BE49-F238E27FC236}">
                  <a16:creationId xmlns:a16="http://schemas.microsoft.com/office/drawing/2014/main" id="{0223B3B9-4DE3-445B-B451-9B71AF884BC0}"/>
                </a:ext>
              </a:extLst>
            </p:cNvPr>
            <p:cNvGrpSpPr/>
            <p:nvPr/>
          </p:nvGrpSpPr>
          <p:grpSpPr>
            <a:xfrm>
              <a:off x="8529319" y="4210939"/>
              <a:ext cx="592328" cy="556264"/>
              <a:chOff x="8529319" y="4210939"/>
              <a:chExt cx="592328" cy="556264"/>
            </a:xfrm>
            <a:noFill/>
          </p:grpSpPr>
          <p:sp>
            <p:nvSpPr>
              <p:cNvPr id="131" name="Freeform: Shape 130">
                <a:extLst>
                  <a:ext uri="{FF2B5EF4-FFF2-40B4-BE49-F238E27FC236}">
                    <a16:creationId xmlns:a16="http://schemas.microsoft.com/office/drawing/2014/main" id="{E7532304-0FED-419C-ABC7-887B69B008B2}"/>
                  </a:ext>
                </a:extLst>
              </p:cNvPr>
              <p:cNvSpPr/>
              <p:nvPr/>
            </p:nvSpPr>
            <p:spPr>
              <a:xfrm rot="-4632001">
                <a:off x="8620687" y="4655444"/>
                <a:ext cx="111759" cy="111759"/>
              </a:xfrm>
              <a:custGeom>
                <a:avLst/>
                <a:gdLst>
                  <a:gd name="connsiteX0" fmla="*/ 111760 w 111759"/>
                  <a:gd name="connsiteY0" fmla="*/ 55880 h 111759"/>
                  <a:gd name="connsiteX1" fmla="*/ 55880 w 111759"/>
                  <a:gd name="connsiteY1" fmla="*/ 111760 h 111759"/>
                  <a:gd name="connsiteX2" fmla="*/ -1 w 111759"/>
                  <a:gd name="connsiteY2" fmla="*/ 55880 h 111759"/>
                  <a:gd name="connsiteX3" fmla="*/ 55880 w 111759"/>
                  <a:gd name="connsiteY3" fmla="*/ 0 h 111759"/>
                  <a:gd name="connsiteX4" fmla="*/ 111760 w 111759"/>
                  <a:gd name="connsiteY4" fmla="*/ 55880 h 11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59" h="111759">
                    <a:moveTo>
                      <a:pt x="111760" y="55880"/>
                    </a:moveTo>
                    <a:cubicBezTo>
                      <a:pt x="111760" y="86742"/>
                      <a:pt x="86741" y="111760"/>
                      <a:pt x="55880" y="111760"/>
                    </a:cubicBezTo>
                    <a:cubicBezTo>
                      <a:pt x="25018" y="111760"/>
                      <a:pt x="-1" y="86742"/>
                      <a:pt x="-1" y="55880"/>
                    </a:cubicBezTo>
                    <a:cubicBezTo>
                      <a:pt x="-1" y="25018"/>
                      <a:pt x="25018" y="0"/>
                      <a:pt x="55880" y="0"/>
                    </a:cubicBezTo>
                    <a:cubicBezTo>
                      <a:pt x="86741" y="0"/>
                      <a:pt x="111760" y="25018"/>
                      <a:pt x="111760" y="55880"/>
                    </a:cubicBezTo>
                    <a:close/>
                  </a:path>
                </a:pathLst>
              </a:custGeom>
              <a:noFill/>
              <a:ln w="9525" cap="rnd">
                <a:solidFill>
                  <a:schemeClr val="bg1"/>
                </a:solidFill>
                <a:prstDash val="solid"/>
                <a:round/>
              </a:ln>
            </p:spPr>
            <p:txBody>
              <a:bodyPr rtlCol="0" anchor="ctr"/>
              <a:lstStyle/>
              <a:p>
                <a:endParaRPr lang="en-US"/>
              </a:p>
            </p:txBody>
          </p:sp>
          <p:sp>
            <p:nvSpPr>
              <p:cNvPr id="132" name="Freeform: Shape 131">
                <a:extLst>
                  <a:ext uri="{FF2B5EF4-FFF2-40B4-BE49-F238E27FC236}">
                    <a16:creationId xmlns:a16="http://schemas.microsoft.com/office/drawing/2014/main" id="{F9ABEF35-A914-4B63-B843-44B45BB2D997}"/>
                  </a:ext>
                </a:extLst>
              </p:cNvPr>
              <p:cNvSpPr/>
              <p:nvPr/>
            </p:nvSpPr>
            <p:spPr>
              <a:xfrm rot="-419400">
                <a:off x="8916127" y="4654395"/>
                <a:ext cx="111759" cy="111759"/>
              </a:xfrm>
              <a:custGeom>
                <a:avLst/>
                <a:gdLst>
                  <a:gd name="connsiteX0" fmla="*/ 111760 w 111759"/>
                  <a:gd name="connsiteY0" fmla="*/ 55880 h 111759"/>
                  <a:gd name="connsiteX1" fmla="*/ 55880 w 111759"/>
                  <a:gd name="connsiteY1" fmla="*/ 111760 h 111759"/>
                  <a:gd name="connsiteX2" fmla="*/ -1 w 111759"/>
                  <a:gd name="connsiteY2" fmla="*/ 55880 h 111759"/>
                  <a:gd name="connsiteX3" fmla="*/ 55880 w 111759"/>
                  <a:gd name="connsiteY3" fmla="*/ 0 h 111759"/>
                  <a:gd name="connsiteX4" fmla="*/ 111760 w 111759"/>
                  <a:gd name="connsiteY4" fmla="*/ 55880 h 11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59" h="111759">
                    <a:moveTo>
                      <a:pt x="111760" y="55880"/>
                    </a:moveTo>
                    <a:cubicBezTo>
                      <a:pt x="111760" y="86742"/>
                      <a:pt x="86741" y="111760"/>
                      <a:pt x="55880" y="111760"/>
                    </a:cubicBezTo>
                    <a:cubicBezTo>
                      <a:pt x="25018" y="111760"/>
                      <a:pt x="-1" y="86742"/>
                      <a:pt x="-1" y="55880"/>
                    </a:cubicBezTo>
                    <a:cubicBezTo>
                      <a:pt x="-1" y="25018"/>
                      <a:pt x="25018" y="0"/>
                      <a:pt x="55880" y="0"/>
                    </a:cubicBezTo>
                    <a:cubicBezTo>
                      <a:pt x="86741" y="0"/>
                      <a:pt x="111760" y="25018"/>
                      <a:pt x="111760" y="55880"/>
                    </a:cubicBezTo>
                    <a:close/>
                  </a:path>
                </a:pathLst>
              </a:custGeom>
              <a:noFill/>
              <a:ln w="9525" cap="rnd">
                <a:solidFill>
                  <a:schemeClr val="bg1"/>
                </a:solidFill>
                <a:prstDash val="solid"/>
                <a:round/>
              </a:ln>
            </p:spPr>
            <p:txBody>
              <a:bodyPr rtlCol="0" anchor="ctr"/>
              <a:lstStyle/>
              <a:p>
                <a:endParaRPr lang="en-US"/>
              </a:p>
            </p:txBody>
          </p:sp>
          <p:sp>
            <p:nvSpPr>
              <p:cNvPr id="133" name="Freeform: Shape 132">
                <a:extLst>
                  <a:ext uri="{FF2B5EF4-FFF2-40B4-BE49-F238E27FC236}">
                    <a16:creationId xmlns:a16="http://schemas.microsoft.com/office/drawing/2014/main" id="{15C7A64D-3D14-4945-98B0-605562B039B9}"/>
                  </a:ext>
                </a:extLst>
              </p:cNvPr>
              <p:cNvSpPr/>
              <p:nvPr/>
            </p:nvSpPr>
            <p:spPr>
              <a:xfrm>
                <a:off x="8768969" y="4714621"/>
                <a:ext cx="113283" cy="12700"/>
              </a:xfrm>
              <a:custGeom>
                <a:avLst/>
                <a:gdLst>
                  <a:gd name="connsiteX0" fmla="*/ 113284 w 113283"/>
                  <a:gd name="connsiteY0" fmla="*/ 0 h 12700"/>
                  <a:gd name="connsiteX1" fmla="*/ 0 w 113283"/>
                  <a:gd name="connsiteY1" fmla="*/ 0 h 12700"/>
                </a:gdLst>
                <a:ahLst/>
                <a:cxnLst>
                  <a:cxn ang="0">
                    <a:pos x="connsiteX0" y="connsiteY0"/>
                  </a:cxn>
                  <a:cxn ang="0">
                    <a:pos x="connsiteX1" y="connsiteY1"/>
                  </a:cxn>
                </a:cxnLst>
                <a:rect l="l" t="t" r="r" b="b"/>
                <a:pathLst>
                  <a:path w="113283" h="12700">
                    <a:moveTo>
                      <a:pt x="113284" y="0"/>
                    </a:moveTo>
                    <a:lnTo>
                      <a:pt x="0" y="0"/>
                    </a:lnTo>
                  </a:path>
                </a:pathLst>
              </a:custGeom>
              <a:ln w="9525" cap="rnd">
                <a:solidFill>
                  <a:schemeClr val="bg1"/>
                </a:solidFill>
                <a:prstDash val="solid"/>
                <a:round/>
              </a:ln>
            </p:spPr>
            <p:txBody>
              <a:bodyPr rtlCol="0" anchor="ctr"/>
              <a:lstStyle/>
              <a:p>
                <a:endParaRPr lang="en-US"/>
              </a:p>
            </p:txBody>
          </p:sp>
          <p:sp>
            <p:nvSpPr>
              <p:cNvPr id="134" name="Freeform: Shape 133">
                <a:extLst>
                  <a:ext uri="{FF2B5EF4-FFF2-40B4-BE49-F238E27FC236}">
                    <a16:creationId xmlns:a16="http://schemas.microsoft.com/office/drawing/2014/main" id="{1CD00953-F88D-476C-9162-F48EDDD44893}"/>
                  </a:ext>
                </a:extLst>
              </p:cNvPr>
              <p:cNvSpPr/>
              <p:nvPr/>
            </p:nvSpPr>
            <p:spPr>
              <a:xfrm>
                <a:off x="8529319" y="4350258"/>
                <a:ext cx="592328" cy="364363"/>
              </a:xfrm>
              <a:custGeom>
                <a:avLst/>
                <a:gdLst>
                  <a:gd name="connsiteX0" fmla="*/ 52324 w 592328"/>
                  <a:gd name="connsiteY0" fmla="*/ 364363 h 364363"/>
                  <a:gd name="connsiteX1" fmla="*/ 43562 w 592328"/>
                  <a:gd name="connsiteY1" fmla="*/ 364363 h 364363"/>
                  <a:gd name="connsiteX2" fmla="*/ 0 w 592328"/>
                  <a:gd name="connsiteY2" fmla="*/ 320802 h 364363"/>
                  <a:gd name="connsiteX3" fmla="*/ 0 w 592328"/>
                  <a:gd name="connsiteY3" fmla="*/ 43561 h 364363"/>
                  <a:gd name="connsiteX4" fmla="*/ 43562 w 592328"/>
                  <a:gd name="connsiteY4" fmla="*/ 0 h 364363"/>
                  <a:gd name="connsiteX5" fmla="*/ 447929 w 592328"/>
                  <a:gd name="connsiteY5" fmla="*/ 0 h 364363"/>
                  <a:gd name="connsiteX6" fmla="*/ 490348 w 592328"/>
                  <a:gd name="connsiteY6" fmla="*/ 33528 h 364363"/>
                  <a:gd name="connsiteX7" fmla="*/ 519557 w 592328"/>
                  <a:gd name="connsiteY7" fmla="*/ 157607 h 364363"/>
                  <a:gd name="connsiteX8" fmla="*/ 532765 w 592328"/>
                  <a:gd name="connsiteY8" fmla="*/ 179959 h 364363"/>
                  <a:gd name="connsiteX9" fmla="*/ 577977 w 592328"/>
                  <a:gd name="connsiteY9" fmla="*/ 220853 h 364363"/>
                  <a:gd name="connsiteX10" fmla="*/ 592328 w 592328"/>
                  <a:gd name="connsiteY10" fmla="*/ 253111 h 364363"/>
                  <a:gd name="connsiteX11" fmla="*/ 592328 w 592328"/>
                  <a:gd name="connsiteY11" fmla="*/ 320802 h 364363"/>
                  <a:gd name="connsiteX12" fmla="*/ 548767 w 592328"/>
                  <a:gd name="connsiteY12" fmla="*/ 364363 h 364363"/>
                  <a:gd name="connsiteX13" fmla="*/ 535687 w 592328"/>
                  <a:gd name="connsiteY13" fmla="*/ 364363 h 36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328" h="364363">
                    <a:moveTo>
                      <a:pt x="52324" y="364363"/>
                    </a:moveTo>
                    <a:lnTo>
                      <a:pt x="43562" y="364363"/>
                    </a:lnTo>
                    <a:cubicBezTo>
                      <a:pt x="19558" y="364363"/>
                      <a:pt x="0" y="344805"/>
                      <a:pt x="0" y="320802"/>
                    </a:cubicBezTo>
                    <a:lnTo>
                      <a:pt x="0" y="43561"/>
                    </a:lnTo>
                    <a:cubicBezTo>
                      <a:pt x="0" y="19558"/>
                      <a:pt x="19558" y="0"/>
                      <a:pt x="43562" y="0"/>
                    </a:cubicBezTo>
                    <a:lnTo>
                      <a:pt x="447929" y="0"/>
                    </a:lnTo>
                    <a:cubicBezTo>
                      <a:pt x="468123" y="0"/>
                      <a:pt x="485649" y="13970"/>
                      <a:pt x="490348" y="33528"/>
                    </a:cubicBezTo>
                    <a:lnTo>
                      <a:pt x="519557" y="157607"/>
                    </a:lnTo>
                    <a:cubicBezTo>
                      <a:pt x="521589" y="166243"/>
                      <a:pt x="526162" y="173990"/>
                      <a:pt x="532765" y="179959"/>
                    </a:cubicBezTo>
                    <a:lnTo>
                      <a:pt x="577977" y="220853"/>
                    </a:lnTo>
                    <a:cubicBezTo>
                      <a:pt x="587122" y="229108"/>
                      <a:pt x="592328" y="240792"/>
                      <a:pt x="592328" y="253111"/>
                    </a:cubicBezTo>
                    <a:lnTo>
                      <a:pt x="592328" y="320802"/>
                    </a:lnTo>
                    <a:cubicBezTo>
                      <a:pt x="592328" y="344805"/>
                      <a:pt x="572770" y="364363"/>
                      <a:pt x="548767" y="364363"/>
                    </a:cubicBezTo>
                    <a:lnTo>
                      <a:pt x="535687" y="364363"/>
                    </a:lnTo>
                  </a:path>
                </a:pathLst>
              </a:custGeom>
              <a:noFill/>
              <a:ln w="9525" cap="rnd">
                <a:solidFill>
                  <a:schemeClr val="bg1"/>
                </a:solidFill>
                <a:prstDash val="solid"/>
                <a:round/>
              </a:ln>
            </p:spPr>
            <p:txBody>
              <a:bodyPr rtlCol="0" anchor="ctr"/>
              <a:lstStyle/>
              <a:p>
                <a:endParaRPr lang="en-US"/>
              </a:p>
            </p:txBody>
          </p:sp>
          <p:grpSp>
            <p:nvGrpSpPr>
              <p:cNvPr id="135" name="Graphic 3">
                <a:extLst>
                  <a:ext uri="{FF2B5EF4-FFF2-40B4-BE49-F238E27FC236}">
                    <a16:creationId xmlns:a16="http://schemas.microsoft.com/office/drawing/2014/main" id="{BB21C9E7-8C1F-47D1-88BC-C4939CF2E3DD}"/>
                  </a:ext>
                </a:extLst>
              </p:cNvPr>
              <p:cNvGrpSpPr/>
              <p:nvPr/>
            </p:nvGrpSpPr>
            <p:grpSpPr>
              <a:xfrm>
                <a:off x="8655684" y="4427220"/>
                <a:ext cx="174245" cy="174116"/>
                <a:chOff x="8655684" y="4427220"/>
                <a:chExt cx="174245" cy="174116"/>
              </a:xfrm>
              <a:noFill/>
            </p:grpSpPr>
            <p:sp>
              <p:nvSpPr>
                <p:cNvPr id="143" name="Freeform: Shape 142">
                  <a:extLst>
                    <a:ext uri="{FF2B5EF4-FFF2-40B4-BE49-F238E27FC236}">
                      <a16:creationId xmlns:a16="http://schemas.microsoft.com/office/drawing/2014/main" id="{A889A58F-C80D-4CFD-AEC6-79965EB65183}"/>
                    </a:ext>
                  </a:extLst>
                </p:cNvPr>
                <p:cNvSpPr/>
                <p:nvPr/>
              </p:nvSpPr>
              <p:spPr>
                <a:xfrm>
                  <a:off x="8706611" y="4550536"/>
                  <a:ext cx="72517" cy="50800"/>
                </a:xfrm>
                <a:custGeom>
                  <a:avLst/>
                  <a:gdLst>
                    <a:gd name="connsiteX0" fmla="*/ 72517 w 72517"/>
                    <a:gd name="connsiteY0" fmla="*/ 0 h 50800"/>
                    <a:gd name="connsiteX1" fmla="*/ 72517 w 72517"/>
                    <a:gd name="connsiteY1" fmla="*/ 50800 h 50800"/>
                    <a:gd name="connsiteX2" fmla="*/ 0 w 72517"/>
                    <a:gd name="connsiteY2" fmla="*/ 50800 h 50800"/>
                    <a:gd name="connsiteX3" fmla="*/ 0 w 72517"/>
                    <a:gd name="connsiteY3" fmla="*/ 0 h 50800"/>
                  </a:gdLst>
                  <a:ahLst/>
                  <a:cxnLst>
                    <a:cxn ang="0">
                      <a:pos x="connsiteX0" y="connsiteY0"/>
                    </a:cxn>
                    <a:cxn ang="0">
                      <a:pos x="connsiteX1" y="connsiteY1"/>
                    </a:cxn>
                    <a:cxn ang="0">
                      <a:pos x="connsiteX2" y="connsiteY2"/>
                    </a:cxn>
                    <a:cxn ang="0">
                      <a:pos x="connsiteX3" y="connsiteY3"/>
                    </a:cxn>
                  </a:cxnLst>
                  <a:rect l="l" t="t" r="r" b="b"/>
                  <a:pathLst>
                    <a:path w="72517" h="50800">
                      <a:moveTo>
                        <a:pt x="72517" y="0"/>
                      </a:moveTo>
                      <a:lnTo>
                        <a:pt x="72517" y="50800"/>
                      </a:lnTo>
                      <a:lnTo>
                        <a:pt x="0" y="50800"/>
                      </a:lnTo>
                      <a:lnTo>
                        <a:pt x="0" y="0"/>
                      </a:lnTo>
                    </a:path>
                  </a:pathLst>
                </a:custGeom>
                <a:noFill/>
                <a:ln w="9525" cap="rnd">
                  <a:solidFill>
                    <a:schemeClr val="bg1"/>
                  </a:solidFill>
                  <a:prstDash val="solid"/>
                  <a:round/>
                </a:ln>
              </p:spPr>
              <p:txBody>
                <a:bodyPr rtlCol="0" anchor="ctr"/>
                <a:lstStyle/>
                <a:p>
                  <a:endParaRPr lang="en-US"/>
                </a:p>
              </p:txBody>
            </p:sp>
            <p:sp>
              <p:nvSpPr>
                <p:cNvPr id="144" name="Freeform: Shape 143">
                  <a:extLst>
                    <a:ext uri="{FF2B5EF4-FFF2-40B4-BE49-F238E27FC236}">
                      <a16:creationId xmlns:a16="http://schemas.microsoft.com/office/drawing/2014/main" id="{1F20D343-95F9-4D43-9EBF-B771486BDC69}"/>
                    </a:ext>
                  </a:extLst>
                </p:cNvPr>
                <p:cNvSpPr/>
                <p:nvPr/>
              </p:nvSpPr>
              <p:spPr>
                <a:xfrm>
                  <a:off x="8706611" y="4427220"/>
                  <a:ext cx="72517" cy="50800"/>
                </a:xfrm>
                <a:custGeom>
                  <a:avLst/>
                  <a:gdLst>
                    <a:gd name="connsiteX0" fmla="*/ 0 w 72517"/>
                    <a:gd name="connsiteY0" fmla="*/ 50800 h 50800"/>
                    <a:gd name="connsiteX1" fmla="*/ 0 w 72517"/>
                    <a:gd name="connsiteY1" fmla="*/ 0 h 50800"/>
                    <a:gd name="connsiteX2" fmla="*/ 72517 w 72517"/>
                    <a:gd name="connsiteY2" fmla="*/ 0 h 50800"/>
                    <a:gd name="connsiteX3" fmla="*/ 72517 w 72517"/>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2517" h="50800">
                      <a:moveTo>
                        <a:pt x="0" y="50800"/>
                      </a:moveTo>
                      <a:lnTo>
                        <a:pt x="0" y="0"/>
                      </a:lnTo>
                      <a:lnTo>
                        <a:pt x="72517" y="0"/>
                      </a:lnTo>
                      <a:lnTo>
                        <a:pt x="72517" y="50800"/>
                      </a:lnTo>
                    </a:path>
                  </a:pathLst>
                </a:custGeom>
                <a:noFill/>
                <a:ln w="9525" cap="rnd">
                  <a:solidFill>
                    <a:schemeClr val="bg1"/>
                  </a:solidFill>
                  <a:prstDash val="solid"/>
                  <a:round/>
                </a:ln>
              </p:spPr>
              <p:txBody>
                <a:bodyPr rtlCol="0" anchor="ctr"/>
                <a:lstStyle/>
                <a:p>
                  <a:endParaRPr lang="en-US"/>
                </a:p>
              </p:txBody>
            </p:sp>
            <p:sp>
              <p:nvSpPr>
                <p:cNvPr id="145" name="Freeform: Shape 144">
                  <a:extLst>
                    <a:ext uri="{FF2B5EF4-FFF2-40B4-BE49-F238E27FC236}">
                      <a16:creationId xmlns:a16="http://schemas.microsoft.com/office/drawing/2014/main" id="{38154CD0-24CA-48FB-910B-F30F6C25249E}"/>
                    </a:ext>
                  </a:extLst>
                </p:cNvPr>
                <p:cNvSpPr/>
                <p:nvPr/>
              </p:nvSpPr>
              <p:spPr>
                <a:xfrm>
                  <a:off x="8779129" y="4478020"/>
                  <a:ext cx="50800" cy="72516"/>
                </a:xfrm>
                <a:custGeom>
                  <a:avLst/>
                  <a:gdLst>
                    <a:gd name="connsiteX0" fmla="*/ 0 w 50800"/>
                    <a:gd name="connsiteY0" fmla="*/ 0 h 72516"/>
                    <a:gd name="connsiteX1" fmla="*/ 50800 w 50800"/>
                    <a:gd name="connsiteY1" fmla="*/ 0 h 72516"/>
                    <a:gd name="connsiteX2" fmla="*/ 50800 w 50800"/>
                    <a:gd name="connsiteY2" fmla="*/ 72517 h 72516"/>
                    <a:gd name="connsiteX3" fmla="*/ 0 w 50800"/>
                    <a:gd name="connsiteY3" fmla="*/ 72517 h 72516"/>
                  </a:gdLst>
                  <a:ahLst/>
                  <a:cxnLst>
                    <a:cxn ang="0">
                      <a:pos x="connsiteX0" y="connsiteY0"/>
                    </a:cxn>
                    <a:cxn ang="0">
                      <a:pos x="connsiteX1" y="connsiteY1"/>
                    </a:cxn>
                    <a:cxn ang="0">
                      <a:pos x="connsiteX2" y="connsiteY2"/>
                    </a:cxn>
                    <a:cxn ang="0">
                      <a:pos x="connsiteX3" y="connsiteY3"/>
                    </a:cxn>
                  </a:cxnLst>
                  <a:rect l="l" t="t" r="r" b="b"/>
                  <a:pathLst>
                    <a:path w="50800" h="72516">
                      <a:moveTo>
                        <a:pt x="0" y="0"/>
                      </a:moveTo>
                      <a:lnTo>
                        <a:pt x="50800" y="0"/>
                      </a:lnTo>
                      <a:lnTo>
                        <a:pt x="50800" y="72517"/>
                      </a:lnTo>
                      <a:lnTo>
                        <a:pt x="0" y="72517"/>
                      </a:lnTo>
                    </a:path>
                  </a:pathLst>
                </a:custGeom>
                <a:noFill/>
                <a:ln w="9525" cap="rnd">
                  <a:solidFill>
                    <a:schemeClr val="bg1"/>
                  </a:solidFill>
                  <a:prstDash val="solid"/>
                  <a:round/>
                </a:ln>
              </p:spPr>
              <p:txBody>
                <a:bodyPr rtlCol="0" anchor="ctr"/>
                <a:lstStyle/>
                <a:p>
                  <a:endParaRPr lang="en-US"/>
                </a:p>
              </p:txBody>
            </p:sp>
            <p:sp>
              <p:nvSpPr>
                <p:cNvPr id="146" name="Freeform: Shape 145">
                  <a:extLst>
                    <a:ext uri="{FF2B5EF4-FFF2-40B4-BE49-F238E27FC236}">
                      <a16:creationId xmlns:a16="http://schemas.microsoft.com/office/drawing/2014/main" id="{3F3F5071-F365-4027-93EE-0D0055EED1E8}"/>
                    </a:ext>
                  </a:extLst>
                </p:cNvPr>
                <p:cNvSpPr/>
                <p:nvPr/>
              </p:nvSpPr>
              <p:spPr>
                <a:xfrm>
                  <a:off x="8655684" y="4478020"/>
                  <a:ext cx="50927" cy="72516"/>
                </a:xfrm>
                <a:custGeom>
                  <a:avLst/>
                  <a:gdLst>
                    <a:gd name="connsiteX0" fmla="*/ 50927 w 50927"/>
                    <a:gd name="connsiteY0" fmla="*/ 72517 h 72516"/>
                    <a:gd name="connsiteX1" fmla="*/ 0 w 50927"/>
                    <a:gd name="connsiteY1" fmla="*/ 72517 h 72516"/>
                    <a:gd name="connsiteX2" fmla="*/ 0 w 50927"/>
                    <a:gd name="connsiteY2" fmla="*/ 0 h 72516"/>
                    <a:gd name="connsiteX3" fmla="*/ 50927 w 50927"/>
                    <a:gd name="connsiteY3" fmla="*/ 0 h 72516"/>
                  </a:gdLst>
                  <a:ahLst/>
                  <a:cxnLst>
                    <a:cxn ang="0">
                      <a:pos x="connsiteX0" y="connsiteY0"/>
                    </a:cxn>
                    <a:cxn ang="0">
                      <a:pos x="connsiteX1" y="connsiteY1"/>
                    </a:cxn>
                    <a:cxn ang="0">
                      <a:pos x="connsiteX2" y="connsiteY2"/>
                    </a:cxn>
                    <a:cxn ang="0">
                      <a:pos x="connsiteX3" y="connsiteY3"/>
                    </a:cxn>
                  </a:cxnLst>
                  <a:rect l="l" t="t" r="r" b="b"/>
                  <a:pathLst>
                    <a:path w="50927" h="72516">
                      <a:moveTo>
                        <a:pt x="50927" y="72517"/>
                      </a:moveTo>
                      <a:lnTo>
                        <a:pt x="0" y="72517"/>
                      </a:lnTo>
                      <a:lnTo>
                        <a:pt x="0" y="0"/>
                      </a:lnTo>
                      <a:lnTo>
                        <a:pt x="50927" y="0"/>
                      </a:lnTo>
                    </a:path>
                  </a:pathLst>
                </a:custGeom>
                <a:noFill/>
                <a:ln w="9525" cap="rnd">
                  <a:solidFill>
                    <a:schemeClr val="bg1"/>
                  </a:solidFill>
                  <a:prstDash val="solid"/>
                  <a:round/>
                </a:ln>
              </p:spPr>
              <p:txBody>
                <a:bodyPr rtlCol="0" anchor="ctr"/>
                <a:lstStyle/>
                <a:p>
                  <a:endParaRPr lang="en-US"/>
                </a:p>
              </p:txBody>
            </p:sp>
          </p:grpSp>
          <p:sp>
            <p:nvSpPr>
              <p:cNvPr id="136" name="Freeform: Shape 135">
                <a:extLst>
                  <a:ext uri="{FF2B5EF4-FFF2-40B4-BE49-F238E27FC236}">
                    <a16:creationId xmlns:a16="http://schemas.microsoft.com/office/drawing/2014/main" id="{CFF72599-0DFC-40DB-8309-F3B3E9E35FE1}"/>
                  </a:ext>
                </a:extLst>
              </p:cNvPr>
              <p:cNvSpPr/>
              <p:nvPr/>
            </p:nvSpPr>
            <p:spPr>
              <a:xfrm>
                <a:off x="8912732" y="4402454"/>
                <a:ext cx="139319" cy="121792"/>
              </a:xfrm>
              <a:custGeom>
                <a:avLst/>
                <a:gdLst>
                  <a:gd name="connsiteX0" fmla="*/ 104522 w 139319"/>
                  <a:gd name="connsiteY0" fmla="*/ 0 h 121792"/>
                  <a:gd name="connsiteX1" fmla="*/ 21717 w 139319"/>
                  <a:gd name="connsiteY1" fmla="*/ 0 h 121792"/>
                  <a:gd name="connsiteX2" fmla="*/ 0 w 139319"/>
                  <a:gd name="connsiteY2" fmla="*/ 21717 h 121792"/>
                  <a:gd name="connsiteX3" fmla="*/ 0 w 139319"/>
                  <a:gd name="connsiteY3" fmla="*/ 100076 h 121792"/>
                  <a:gd name="connsiteX4" fmla="*/ 21717 w 139319"/>
                  <a:gd name="connsiteY4" fmla="*/ 121793 h 121792"/>
                  <a:gd name="connsiteX5" fmla="*/ 139319 w 139319"/>
                  <a:gd name="connsiteY5" fmla="*/ 121793 h 12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319" h="121792">
                    <a:moveTo>
                      <a:pt x="104522" y="0"/>
                    </a:moveTo>
                    <a:lnTo>
                      <a:pt x="21717" y="0"/>
                    </a:lnTo>
                    <a:cubicBezTo>
                      <a:pt x="9652" y="0"/>
                      <a:pt x="0" y="9779"/>
                      <a:pt x="0" y="21717"/>
                    </a:cubicBezTo>
                    <a:lnTo>
                      <a:pt x="0" y="100076"/>
                    </a:lnTo>
                    <a:cubicBezTo>
                      <a:pt x="0" y="112141"/>
                      <a:pt x="9779" y="121793"/>
                      <a:pt x="21717" y="121793"/>
                    </a:cubicBezTo>
                    <a:lnTo>
                      <a:pt x="139319" y="121793"/>
                    </a:lnTo>
                  </a:path>
                </a:pathLst>
              </a:custGeom>
              <a:noFill/>
              <a:ln w="9525" cap="rnd">
                <a:solidFill>
                  <a:schemeClr val="bg1"/>
                </a:solidFill>
                <a:prstDash val="solid"/>
                <a:round/>
              </a:ln>
            </p:spPr>
            <p:txBody>
              <a:bodyPr rtlCol="0" anchor="ctr"/>
              <a:lstStyle/>
              <a:p>
                <a:endParaRPr lang="en-US"/>
              </a:p>
            </p:txBody>
          </p:sp>
          <p:sp>
            <p:nvSpPr>
              <p:cNvPr id="137" name="Freeform: Shape 136">
                <a:extLst>
                  <a:ext uri="{FF2B5EF4-FFF2-40B4-BE49-F238E27FC236}">
                    <a16:creationId xmlns:a16="http://schemas.microsoft.com/office/drawing/2014/main" id="{6A19A687-202E-4C71-AD2A-BC43B597A717}"/>
                  </a:ext>
                </a:extLst>
              </p:cNvPr>
              <p:cNvSpPr/>
              <p:nvPr/>
            </p:nvSpPr>
            <p:spPr>
              <a:xfrm>
                <a:off x="8790813" y="4210939"/>
                <a:ext cx="12700" cy="26035"/>
              </a:xfrm>
              <a:custGeom>
                <a:avLst/>
                <a:gdLst>
                  <a:gd name="connsiteX0" fmla="*/ 0 w 12700"/>
                  <a:gd name="connsiteY0" fmla="*/ 0 h 26035"/>
                  <a:gd name="connsiteX1" fmla="*/ 0 w 12700"/>
                  <a:gd name="connsiteY1" fmla="*/ 26035 h 26035"/>
                </a:gdLst>
                <a:ahLst/>
                <a:cxnLst>
                  <a:cxn ang="0">
                    <a:pos x="connsiteX0" y="connsiteY0"/>
                  </a:cxn>
                  <a:cxn ang="0">
                    <a:pos x="connsiteX1" y="connsiteY1"/>
                  </a:cxn>
                </a:cxnLst>
                <a:rect l="l" t="t" r="r" b="b"/>
                <a:pathLst>
                  <a:path w="12700" h="26035">
                    <a:moveTo>
                      <a:pt x="0" y="0"/>
                    </a:moveTo>
                    <a:lnTo>
                      <a:pt x="0" y="26035"/>
                    </a:lnTo>
                  </a:path>
                </a:pathLst>
              </a:custGeom>
              <a:ln w="9525" cap="rnd">
                <a:solidFill>
                  <a:schemeClr val="bg1"/>
                </a:solidFill>
                <a:prstDash val="solid"/>
                <a:round/>
              </a:ln>
            </p:spPr>
            <p:txBody>
              <a:bodyPr rtlCol="0" anchor="ctr"/>
              <a:lstStyle/>
              <a:p>
                <a:endParaRPr lang="en-US"/>
              </a:p>
            </p:txBody>
          </p:sp>
          <p:sp>
            <p:nvSpPr>
              <p:cNvPr id="138" name="Freeform: Shape 137">
                <a:extLst>
                  <a:ext uri="{FF2B5EF4-FFF2-40B4-BE49-F238E27FC236}">
                    <a16:creationId xmlns:a16="http://schemas.microsoft.com/office/drawing/2014/main" id="{6D77158C-3283-44D1-B5A6-B09CE61D50B7}"/>
                  </a:ext>
                </a:extLst>
              </p:cNvPr>
              <p:cNvSpPr/>
              <p:nvPr/>
            </p:nvSpPr>
            <p:spPr>
              <a:xfrm>
                <a:off x="8716899" y="4241546"/>
                <a:ext cx="18415" cy="18414"/>
              </a:xfrm>
              <a:custGeom>
                <a:avLst/>
                <a:gdLst>
                  <a:gd name="connsiteX0" fmla="*/ 0 w 18415"/>
                  <a:gd name="connsiteY0" fmla="*/ 0 h 18414"/>
                  <a:gd name="connsiteX1" fmla="*/ 18415 w 18415"/>
                  <a:gd name="connsiteY1" fmla="*/ 18415 h 18414"/>
                </a:gdLst>
                <a:ahLst/>
                <a:cxnLst>
                  <a:cxn ang="0">
                    <a:pos x="connsiteX0" y="connsiteY0"/>
                  </a:cxn>
                  <a:cxn ang="0">
                    <a:pos x="connsiteX1" y="connsiteY1"/>
                  </a:cxn>
                </a:cxnLst>
                <a:rect l="l" t="t" r="r" b="b"/>
                <a:pathLst>
                  <a:path w="18415" h="18414">
                    <a:moveTo>
                      <a:pt x="0" y="0"/>
                    </a:moveTo>
                    <a:lnTo>
                      <a:pt x="18415" y="18415"/>
                    </a:lnTo>
                  </a:path>
                </a:pathLst>
              </a:custGeom>
              <a:ln w="9525" cap="rnd">
                <a:solidFill>
                  <a:schemeClr val="bg1"/>
                </a:solidFill>
                <a:prstDash val="solid"/>
                <a:round/>
              </a:ln>
            </p:spPr>
            <p:txBody>
              <a:bodyPr rtlCol="0" anchor="ctr"/>
              <a:lstStyle/>
              <a:p>
                <a:endParaRPr lang="en-US"/>
              </a:p>
            </p:txBody>
          </p:sp>
          <p:sp>
            <p:nvSpPr>
              <p:cNvPr id="139" name="Freeform: Shape 138">
                <a:extLst>
                  <a:ext uri="{FF2B5EF4-FFF2-40B4-BE49-F238E27FC236}">
                    <a16:creationId xmlns:a16="http://schemas.microsoft.com/office/drawing/2014/main" id="{8637642F-5E27-44F8-843A-7CD933E8554A}"/>
                  </a:ext>
                </a:extLst>
              </p:cNvPr>
              <p:cNvSpPr/>
              <p:nvPr/>
            </p:nvSpPr>
            <p:spPr>
              <a:xfrm>
                <a:off x="8686165" y="4315460"/>
                <a:ext cx="26161" cy="12700"/>
              </a:xfrm>
              <a:custGeom>
                <a:avLst/>
                <a:gdLst>
                  <a:gd name="connsiteX0" fmla="*/ 0 w 26161"/>
                  <a:gd name="connsiteY0" fmla="*/ 0 h 12700"/>
                  <a:gd name="connsiteX1" fmla="*/ 26162 w 26161"/>
                  <a:gd name="connsiteY1" fmla="*/ 0 h 12700"/>
                </a:gdLst>
                <a:ahLst/>
                <a:cxnLst>
                  <a:cxn ang="0">
                    <a:pos x="connsiteX0" y="connsiteY0"/>
                  </a:cxn>
                  <a:cxn ang="0">
                    <a:pos x="connsiteX1" y="connsiteY1"/>
                  </a:cxn>
                </a:cxnLst>
                <a:rect l="l" t="t" r="r" b="b"/>
                <a:pathLst>
                  <a:path w="26161" h="12700">
                    <a:moveTo>
                      <a:pt x="0" y="0"/>
                    </a:moveTo>
                    <a:lnTo>
                      <a:pt x="26162" y="0"/>
                    </a:lnTo>
                  </a:path>
                </a:pathLst>
              </a:custGeom>
              <a:ln w="9525" cap="rnd">
                <a:solidFill>
                  <a:schemeClr val="bg1"/>
                </a:solidFill>
                <a:prstDash val="solid"/>
                <a:round/>
              </a:ln>
            </p:spPr>
            <p:txBody>
              <a:bodyPr rtlCol="0" anchor="ctr"/>
              <a:lstStyle/>
              <a:p>
                <a:endParaRPr lang="en-US"/>
              </a:p>
            </p:txBody>
          </p:sp>
          <p:sp>
            <p:nvSpPr>
              <p:cNvPr id="140" name="Freeform: Shape 139">
                <a:extLst>
                  <a:ext uri="{FF2B5EF4-FFF2-40B4-BE49-F238E27FC236}">
                    <a16:creationId xmlns:a16="http://schemas.microsoft.com/office/drawing/2014/main" id="{36AC6C18-5866-4E8A-BDED-3D194488072F}"/>
                  </a:ext>
                </a:extLst>
              </p:cNvPr>
              <p:cNvSpPr/>
              <p:nvPr/>
            </p:nvSpPr>
            <p:spPr>
              <a:xfrm>
                <a:off x="8869172" y="4315460"/>
                <a:ext cx="26161" cy="12700"/>
              </a:xfrm>
              <a:custGeom>
                <a:avLst/>
                <a:gdLst>
                  <a:gd name="connsiteX0" fmla="*/ 0 w 26161"/>
                  <a:gd name="connsiteY0" fmla="*/ 0 h 12700"/>
                  <a:gd name="connsiteX1" fmla="*/ 26162 w 26161"/>
                  <a:gd name="connsiteY1" fmla="*/ 0 h 12700"/>
                </a:gdLst>
                <a:ahLst/>
                <a:cxnLst>
                  <a:cxn ang="0">
                    <a:pos x="connsiteX0" y="connsiteY0"/>
                  </a:cxn>
                  <a:cxn ang="0">
                    <a:pos x="connsiteX1" y="connsiteY1"/>
                  </a:cxn>
                </a:cxnLst>
                <a:rect l="l" t="t" r="r" b="b"/>
                <a:pathLst>
                  <a:path w="26161" h="12700">
                    <a:moveTo>
                      <a:pt x="0" y="0"/>
                    </a:moveTo>
                    <a:lnTo>
                      <a:pt x="26162" y="0"/>
                    </a:lnTo>
                  </a:path>
                </a:pathLst>
              </a:custGeom>
              <a:ln w="9525" cap="rnd">
                <a:solidFill>
                  <a:schemeClr val="bg1"/>
                </a:solidFill>
                <a:prstDash val="solid"/>
                <a:round/>
              </a:ln>
            </p:spPr>
            <p:txBody>
              <a:bodyPr rtlCol="0" anchor="ctr"/>
              <a:lstStyle/>
              <a:p>
                <a:endParaRPr lang="en-US"/>
              </a:p>
            </p:txBody>
          </p:sp>
          <p:sp>
            <p:nvSpPr>
              <p:cNvPr id="141" name="Freeform: Shape 140">
                <a:extLst>
                  <a:ext uri="{FF2B5EF4-FFF2-40B4-BE49-F238E27FC236}">
                    <a16:creationId xmlns:a16="http://schemas.microsoft.com/office/drawing/2014/main" id="{BD728535-BF84-484E-86AE-0712AB04E328}"/>
                  </a:ext>
                </a:extLst>
              </p:cNvPr>
              <p:cNvSpPr/>
              <p:nvPr/>
            </p:nvSpPr>
            <p:spPr>
              <a:xfrm>
                <a:off x="8846185" y="4241546"/>
                <a:ext cx="18542" cy="18414"/>
              </a:xfrm>
              <a:custGeom>
                <a:avLst/>
                <a:gdLst>
                  <a:gd name="connsiteX0" fmla="*/ 0 w 18542"/>
                  <a:gd name="connsiteY0" fmla="*/ 18415 h 18414"/>
                  <a:gd name="connsiteX1" fmla="*/ 18542 w 18542"/>
                  <a:gd name="connsiteY1" fmla="*/ 0 h 18414"/>
                </a:gdLst>
                <a:ahLst/>
                <a:cxnLst>
                  <a:cxn ang="0">
                    <a:pos x="connsiteX0" y="connsiteY0"/>
                  </a:cxn>
                  <a:cxn ang="0">
                    <a:pos x="connsiteX1" y="connsiteY1"/>
                  </a:cxn>
                </a:cxnLst>
                <a:rect l="l" t="t" r="r" b="b"/>
                <a:pathLst>
                  <a:path w="18542" h="18414">
                    <a:moveTo>
                      <a:pt x="0" y="18415"/>
                    </a:moveTo>
                    <a:lnTo>
                      <a:pt x="18542" y="0"/>
                    </a:lnTo>
                  </a:path>
                </a:pathLst>
              </a:custGeom>
              <a:ln w="9525" cap="rnd">
                <a:solidFill>
                  <a:schemeClr val="bg1"/>
                </a:solidFill>
                <a:prstDash val="solid"/>
                <a:round/>
              </a:ln>
            </p:spPr>
            <p:txBody>
              <a:bodyPr rtlCol="0" anchor="ctr"/>
              <a:lstStyle/>
              <a:p>
                <a:endParaRPr lang="en-US"/>
              </a:p>
            </p:txBody>
          </p:sp>
          <p:sp>
            <p:nvSpPr>
              <p:cNvPr id="142" name="Freeform: Shape 141">
                <a:extLst>
                  <a:ext uri="{FF2B5EF4-FFF2-40B4-BE49-F238E27FC236}">
                    <a16:creationId xmlns:a16="http://schemas.microsoft.com/office/drawing/2014/main" id="{63051693-D925-4794-9492-F6FE2EFB5468}"/>
                  </a:ext>
                </a:extLst>
              </p:cNvPr>
              <p:cNvSpPr/>
              <p:nvPr/>
            </p:nvSpPr>
            <p:spPr>
              <a:xfrm>
                <a:off x="8756015" y="4279138"/>
                <a:ext cx="69595" cy="34797"/>
              </a:xfrm>
              <a:custGeom>
                <a:avLst/>
                <a:gdLst>
                  <a:gd name="connsiteX0" fmla="*/ 69596 w 69595"/>
                  <a:gd name="connsiteY0" fmla="*/ 34798 h 34797"/>
                  <a:gd name="connsiteX1" fmla="*/ 69596 w 69595"/>
                  <a:gd name="connsiteY1" fmla="*/ 34798 h 34797"/>
                  <a:gd name="connsiteX2" fmla="*/ 34798 w 69595"/>
                  <a:gd name="connsiteY2" fmla="*/ 0 h 34797"/>
                  <a:gd name="connsiteX3" fmla="*/ 34798 w 69595"/>
                  <a:gd name="connsiteY3" fmla="*/ 0 h 34797"/>
                  <a:gd name="connsiteX4" fmla="*/ 0 w 69595"/>
                  <a:gd name="connsiteY4" fmla="*/ 34798 h 34797"/>
                  <a:gd name="connsiteX5" fmla="*/ 0 w 69595"/>
                  <a:gd name="connsiteY5" fmla="*/ 34798 h 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95" h="34797">
                    <a:moveTo>
                      <a:pt x="69596" y="34798"/>
                    </a:moveTo>
                    <a:lnTo>
                      <a:pt x="69596" y="34798"/>
                    </a:lnTo>
                    <a:cubicBezTo>
                      <a:pt x="69596" y="15494"/>
                      <a:pt x="53975" y="0"/>
                      <a:pt x="34798" y="0"/>
                    </a:cubicBezTo>
                    <a:lnTo>
                      <a:pt x="34798" y="0"/>
                    </a:lnTo>
                    <a:cubicBezTo>
                      <a:pt x="15494" y="0"/>
                      <a:pt x="0" y="15621"/>
                      <a:pt x="0" y="34798"/>
                    </a:cubicBezTo>
                    <a:lnTo>
                      <a:pt x="0" y="34798"/>
                    </a:lnTo>
                  </a:path>
                </a:pathLst>
              </a:custGeom>
              <a:noFill/>
              <a:ln w="9525" cap="rnd">
                <a:solidFill>
                  <a:schemeClr val="bg1"/>
                </a:solidFill>
                <a:prstDash val="solid"/>
                <a:round/>
              </a:ln>
            </p:spPr>
            <p:txBody>
              <a:bodyPr rtlCol="0" anchor="ctr"/>
              <a:lstStyle/>
              <a:p>
                <a:endParaRPr lang="en-US"/>
              </a:p>
            </p:txBody>
          </p:sp>
        </p:grpSp>
        <p:sp>
          <p:nvSpPr>
            <p:cNvPr id="130" name="Freeform: Shape 129">
              <a:extLst>
                <a:ext uri="{FF2B5EF4-FFF2-40B4-BE49-F238E27FC236}">
                  <a16:creationId xmlns:a16="http://schemas.microsoft.com/office/drawing/2014/main" id="{5DAADC6B-B5A1-4A69-AA7B-F8E74CAD7413}"/>
                </a:ext>
              </a:extLst>
            </p:cNvPr>
            <p:cNvSpPr/>
            <p:nvPr/>
          </p:nvSpPr>
          <p:spPr>
            <a:xfrm>
              <a:off x="9060815" y="4600194"/>
              <a:ext cx="52196" cy="52196"/>
            </a:xfrm>
            <a:custGeom>
              <a:avLst/>
              <a:gdLst>
                <a:gd name="connsiteX0" fmla="*/ 52197 w 52196"/>
                <a:gd name="connsiteY0" fmla="*/ 52197 h 52196"/>
                <a:gd name="connsiteX1" fmla="*/ 21717 w 52196"/>
                <a:gd name="connsiteY1" fmla="*/ 52197 h 52196"/>
                <a:gd name="connsiteX2" fmla="*/ 0 w 52196"/>
                <a:gd name="connsiteY2" fmla="*/ 30480 h 52196"/>
                <a:gd name="connsiteX3" fmla="*/ 0 w 52196"/>
                <a:gd name="connsiteY3" fmla="*/ 21717 h 52196"/>
                <a:gd name="connsiteX4" fmla="*/ 21717 w 52196"/>
                <a:gd name="connsiteY4" fmla="*/ 0 h 52196"/>
                <a:gd name="connsiteX5" fmla="*/ 52197 w 52196"/>
                <a:gd name="connsiteY5" fmla="*/ 0 h 5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96" h="52196">
                  <a:moveTo>
                    <a:pt x="52197" y="52197"/>
                  </a:moveTo>
                  <a:lnTo>
                    <a:pt x="21717" y="52197"/>
                  </a:lnTo>
                  <a:cubicBezTo>
                    <a:pt x="9652" y="52197"/>
                    <a:pt x="0" y="42418"/>
                    <a:pt x="0" y="30480"/>
                  </a:cubicBezTo>
                  <a:lnTo>
                    <a:pt x="0" y="21717"/>
                  </a:lnTo>
                  <a:cubicBezTo>
                    <a:pt x="0" y="9652"/>
                    <a:pt x="9778" y="0"/>
                    <a:pt x="21717" y="0"/>
                  </a:cubicBezTo>
                  <a:lnTo>
                    <a:pt x="52197" y="0"/>
                  </a:lnTo>
                </a:path>
              </a:pathLst>
            </a:custGeom>
            <a:noFill/>
            <a:ln w="9525" cap="rnd">
              <a:solidFill>
                <a:schemeClr val="bg1"/>
              </a:solidFill>
              <a:prstDash val="solid"/>
              <a:round/>
            </a:ln>
          </p:spPr>
          <p:txBody>
            <a:bodyPr rtlCol="0" anchor="ctr"/>
            <a:lstStyle/>
            <a:p>
              <a:endParaRPr lang="en-US"/>
            </a:p>
          </p:txBody>
        </p:sp>
      </p:grpSp>
      <p:grpSp>
        <p:nvGrpSpPr>
          <p:cNvPr id="147" name="Graphic 3">
            <a:extLst>
              <a:ext uri="{FF2B5EF4-FFF2-40B4-BE49-F238E27FC236}">
                <a16:creationId xmlns:a16="http://schemas.microsoft.com/office/drawing/2014/main" id="{CD268E85-C04E-4DD4-8497-D186F41CC2EC}"/>
              </a:ext>
            </a:extLst>
          </p:cNvPr>
          <p:cNvGrpSpPr/>
          <p:nvPr/>
        </p:nvGrpSpPr>
        <p:grpSpPr>
          <a:xfrm>
            <a:off x="4649151" y="2323307"/>
            <a:ext cx="494538" cy="473582"/>
            <a:chOff x="5222240" y="1972183"/>
            <a:chExt cx="494538" cy="473582"/>
          </a:xfrm>
          <a:noFill/>
        </p:grpSpPr>
        <p:sp>
          <p:nvSpPr>
            <p:cNvPr id="148" name="Freeform: Shape 147">
              <a:extLst>
                <a:ext uri="{FF2B5EF4-FFF2-40B4-BE49-F238E27FC236}">
                  <a16:creationId xmlns:a16="http://schemas.microsoft.com/office/drawing/2014/main" id="{FD03EF5F-F5FC-40A6-9A0B-06BDAF8AD02A}"/>
                </a:ext>
              </a:extLst>
            </p:cNvPr>
            <p:cNvSpPr/>
            <p:nvPr/>
          </p:nvSpPr>
          <p:spPr>
            <a:xfrm>
              <a:off x="5435600" y="2102358"/>
              <a:ext cx="76961" cy="76962"/>
            </a:xfrm>
            <a:custGeom>
              <a:avLst/>
              <a:gdLst>
                <a:gd name="connsiteX0" fmla="*/ 76962 w 76961"/>
                <a:gd name="connsiteY0" fmla="*/ 38481 h 76962"/>
                <a:gd name="connsiteX1" fmla="*/ 38481 w 76961"/>
                <a:gd name="connsiteY1" fmla="*/ 76962 h 76962"/>
                <a:gd name="connsiteX2" fmla="*/ 0 w 76961"/>
                <a:gd name="connsiteY2" fmla="*/ 38481 h 76962"/>
                <a:gd name="connsiteX3" fmla="*/ 38481 w 76961"/>
                <a:gd name="connsiteY3" fmla="*/ 0 h 76962"/>
                <a:gd name="connsiteX4" fmla="*/ 76962 w 76961"/>
                <a:gd name="connsiteY4" fmla="*/ 38481 h 7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 h="76962">
                  <a:moveTo>
                    <a:pt x="76962" y="38481"/>
                  </a:moveTo>
                  <a:cubicBezTo>
                    <a:pt x="76962" y="59733"/>
                    <a:pt x="59734" y="76962"/>
                    <a:pt x="38481" y="76962"/>
                  </a:cubicBezTo>
                  <a:cubicBezTo>
                    <a:pt x="17228" y="76962"/>
                    <a:pt x="0" y="59733"/>
                    <a:pt x="0" y="38481"/>
                  </a:cubicBezTo>
                  <a:cubicBezTo>
                    <a:pt x="0" y="17229"/>
                    <a:pt x="17228" y="0"/>
                    <a:pt x="38481" y="0"/>
                  </a:cubicBezTo>
                  <a:cubicBezTo>
                    <a:pt x="59734" y="0"/>
                    <a:pt x="76962" y="17229"/>
                    <a:pt x="76962" y="38481"/>
                  </a:cubicBezTo>
                  <a:close/>
                </a:path>
              </a:pathLst>
            </a:custGeom>
            <a:noFill/>
            <a:ln w="12700" cap="rnd">
              <a:solidFill>
                <a:schemeClr val="bg1"/>
              </a:solidFill>
              <a:prstDash val="solid"/>
              <a:round/>
            </a:ln>
          </p:spPr>
          <p:txBody>
            <a:bodyPr rtlCol="0" anchor="ctr"/>
            <a:lstStyle/>
            <a:p>
              <a:endParaRPr lang="en-US"/>
            </a:p>
          </p:txBody>
        </p:sp>
        <p:sp>
          <p:nvSpPr>
            <p:cNvPr id="149" name="Freeform: Shape 148">
              <a:extLst>
                <a:ext uri="{FF2B5EF4-FFF2-40B4-BE49-F238E27FC236}">
                  <a16:creationId xmlns:a16="http://schemas.microsoft.com/office/drawing/2014/main" id="{FD31C039-9919-4E1E-B6CF-956DA9C664F5}"/>
                </a:ext>
              </a:extLst>
            </p:cNvPr>
            <p:cNvSpPr/>
            <p:nvPr/>
          </p:nvSpPr>
          <p:spPr>
            <a:xfrm>
              <a:off x="5435600" y="1972183"/>
              <a:ext cx="76961" cy="76962"/>
            </a:xfrm>
            <a:custGeom>
              <a:avLst/>
              <a:gdLst>
                <a:gd name="connsiteX0" fmla="*/ 76962 w 76961"/>
                <a:gd name="connsiteY0" fmla="*/ 38481 h 76962"/>
                <a:gd name="connsiteX1" fmla="*/ 38481 w 76961"/>
                <a:gd name="connsiteY1" fmla="*/ 76962 h 76962"/>
                <a:gd name="connsiteX2" fmla="*/ 0 w 76961"/>
                <a:gd name="connsiteY2" fmla="*/ 38481 h 76962"/>
                <a:gd name="connsiteX3" fmla="*/ 38481 w 76961"/>
                <a:gd name="connsiteY3" fmla="*/ 0 h 76962"/>
                <a:gd name="connsiteX4" fmla="*/ 76962 w 76961"/>
                <a:gd name="connsiteY4" fmla="*/ 38481 h 7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 h="76962">
                  <a:moveTo>
                    <a:pt x="76962" y="38481"/>
                  </a:moveTo>
                  <a:cubicBezTo>
                    <a:pt x="76962" y="59733"/>
                    <a:pt x="59734" y="76962"/>
                    <a:pt x="38481" y="76962"/>
                  </a:cubicBezTo>
                  <a:cubicBezTo>
                    <a:pt x="17228" y="76962"/>
                    <a:pt x="0" y="59733"/>
                    <a:pt x="0" y="38481"/>
                  </a:cubicBezTo>
                  <a:cubicBezTo>
                    <a:pt x="0" y="17229"/>
                    <a:pt x="17228" y="0"/>
                    <a:pt x="38481" y="0"/>
                  </a:cubicBezTo>
                  <a:cubicBezTo>
                    <a:pt x="59734" y="0"/>
                    <a:pt x="76962" y="17229"/>
                    <a:pt x="76962" y="38481"/>
                  </a:cubicBezTo>
                  <a:close/>
                </a:path>
              </a:pathLst>
            </a:custGeom>
            <a:noFill/>
            <a:ln w="12700" cap="rnd">
              <a:solidFill>
                <a:schemeClr val="bg1"/>
              </a:solidFill>
              <a:prstDash val="solid"/>
              <a:round/>
            </a:ln>
          </p:spPr>
          <p:txBody>
            <a:bodyPr rtlCol="0" anchor="ctr"/>
            <a:lstStyle/>
            <a:p>
              <a:endParaRPr lang="en-US"/>
            </a:p>
          </p:txBody>
        </p:sp>
        <p:sp>
          <p:nvSpPr>
            <p:cNvPr id="150" name="Freeform: Shape 149">
              <a:extLst>
                <a:ext uri="{FF2B5EF4-FFF2-40B4-BE49-F238E27FC236}">
                  <a16:creationId xmlns:a16="http://schemas.microsoft.com/office/drawing/2014/main" id="{63EEE72A-8A85-4640-9245-6EA346A22931}"/>
                </a:ext>
              </a:extLst>
            </p:cNvPr>
            <p:cNvSpPr/>
            <p:nvPr/>
          </p:nvSpPr>
          <p:spPr>
            <a:xfrm>
              <a:off x="5509259" y="2193163"/>
              <a:ext cx="33528" cy="252602"/>
            </a:xfrm>
            <a:custGeom>
              <a:avLst/>
              <a:gdLst>
                <a:gd name="connsiteX0" fmla="*/ 0 w 33528"/>
                <a:gd name="connsiteY0" fmla="*/ 0 h 252602"/>
                <a:gd name="connsiteX1" fmla="*/ 33528 w 33528"/>
                <a:gd name="connsiteY1" fmla="*/ 18161 h 252602"/>
                <a:gd name="connsiteX2" fmla="*/ 23876 w 33528"/>
                <a:gd name="connsiteY2" fmla="*/ 133350 h 252602"/>
                <a:gd name="connsiteX3" fmla="*/ 0 w 33528"/>
                <a:gd name="connsiteY3" fmla="*/ 133350 h 252602"/>
                <a:gd name="connsiteX4" fmla="*/ 0 w 33528"/>
                <a:gd name="connsiteY4" fmla="*/ 252603 h 25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 h="252602">
                  <a:moveTo>
                    <a:pt x="0" y="0"/>
                  </a:moveTo>
                  <a:lnTo>
                    <a:pt x="33528" y="18161"/>
                  </a:lnTo>
                  <a:lnTo>
                    <a:pt x="23876" y="133350"/>
                  </a:lnTo>
                  <a:lnTo>
                    <a:pt x="0" y="133350"/>
                  </a:lnTo>
                  <a:lnTo>
                    <a:pt x="0" y="252603"/>
                  </a:lnTo>
                </a:path>
              </a:pathLst>
            </a:custGeom>
            <a:noFill/>
            <a:ln w="12700" cap="rnd">
              <a:solidFill>
                <a:schemeClr val="bg1"/>
              </a:solidFill>
              <a:prstDash val="solid"/>
              <a:round/>
            </a:ln>
          </p:spPr>
          <p:txBody>
            <a:bodyPr rtlCol="0" anchor="ctr"/>
            <a:lstStyle/>
            <a:p>
              <a:endParaRPr lang="en-US"/>
            </a:p>
          </p:txBody>
        </p:sp>
        <p:sp>
          <p:nvSpPr>
            <p:cNvPr id="151" name="Freeform: Shape 150">
              <a:extLst>
                <a:ext uri="{FF2B5EF4-FFF2-40B4-BE49-F238E27FC236}">
                  <a16:creationId xmlns:a16="http://schemas.microsoft.com/office/drawing/2014/main" id="{0CF59BB7-1C02-47A4-BA4C-D074E65286D0}"/>
                </a:ext>
              </a:extLst>
            </p:cNvPr>
            <p:cNvSpPr/>
            <p:nvPr/>
          </p:nvSpPr>
          <p:spPr>
            <a:xfrm>
              <a:off x="5523357" y="2046351"/>
              <a:ext cx="76961" cy="76962"/>
            </a:xfrm>
            <a:custGeom>
              <a:avLst/>
              <a:gdLst>
                <a:gd name="connsiteX0" fmla="*/ 76962 w 76961"/>
                <a:gd name="connsiteY0" fmla="*/ 38481 h 76962"/>
                <a:gd name="connsiteX1" fmla="*/ 38481 w 76961"/>
                <a:gd name="connsiteY1" fmla="*/ 76962 h 76962"/>
                <a:gd name="connsiteX2" fmla="*/ 0 w 76961"/>
                <a:gd name="connsiteY2" fmla="*/ 38481 h 76962"/>
                <a:gd name="connsiteX3" fmla="*/ 38481 w 76961"/>
                <a:gd name="connsiteY3" fmla="*/ 0 h 76962"/>
                <a:gd name="connsiteX4" fmla="*/ 76962 w 76961"/>
                <a:gd name="connsiteY4" fmla="*/ 38481 h 7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 h="76962">
                  <a:moveTo>
                    <a:pt x="76962" y="38481"/>
                  </a:moveTo>
                  <a:cubicBezTo>
                    <a:pt x="76962" y="59733"/>
                    <a:pt x="59734" y="76962"/>
                    <a:pt x="38481" y="76962"/>
                  </a:cubicBezTo>
                  <a:cubicBezTo>
                    <a:pt x="17228" y="76962"/>
                    <a:pt x="0" y="59733"/>
                    <a:pt x="0" y="38481"/>
                  </a:cubicBezTo>
                  <a:cubicBezTo>
                    <a:pt x="0" y="17229"/>
                    <a:pt x="17228" y="0"/>
                    <a:pt x="38481" y="0"/>
                  </a:cubicBezTo>
                  <a:cubicBezTo>
                    <a:pt x="59734" y="0"/>
                    <a:pt x="76962" y="17229"/>
                    <a:pt x="76962" y="38481"/>
                  </a:cubicBezTo>
                  <a:close/>
                </a:path>
              </a:pathLst>
            </a:custGeom>
            <a:noFill/>
            <a:ln w="12700" cap="rnd">
              <a:solidFill>
                <a:schemeClr val="bg1"/>
              </a:solidFill>
              <a:prstDash val="solid"/>
              <a:round/>
            </a:ln>
          </p:spPr>
          <p:txBody>
            <a:bodyPr rtlCol="0" anchor="ctr"/>
            <a:lstStyle/>
            <a:p>
              <a:endParaRPr lang="en-US"/>
            </a:p>
          </p:txBody>
        </p:sp>
        <p:sp>
          <p:nvSpPr>
            <p:cNvPr id="152" name="Freeform: Shape 151">
              <a:extLst>
                <a:ext uri="{FF2B5EF4-FFF2-40B4-BE49-F238E27FC236}">
                  <a16:creationId xmlns:a16="http://schemas.microsoft.com/office/drawing/2014/main" id="{7046EB6E-0A31-410E-AE31-26DC585D188C}"/>
                </a:ext>
              </a:extLst>
            </p:cNvPr>
            <p:cNvSpPr/>
            <p:nvPr/>
          </p:nvSpPr>
          <p:spPr>
            <a:xfrm>
              <a:off x="5597016" y="2137029"/>
              <a:ext cx="33528" cy="252602"/>
            </a:xfrm>
            <a:custGeom>
              <a:avLst/>
              <a:gdLst>
                <a:gd name="connsiteX0" fmla="*/ 0 w 33528"/>
                <a:gd name="connsiteY0" fmla="*/ 0 h 252602"/>
                <a:gd name="connsiteX1" fmla="*/ 33528 w 33528"/>
                <a:gd name="connsiteY1" fmla="*/ 18161 h 252602"/>
                <a:gd name="connsiteX2" fmla="*/ 23876 w 33528"/>
                <a:gd name="connsiteY2" fmla="*/ 133350 h 252602"/>
                <a:gd name="connsiteX3" fmla="*/ 0 w 33528"/>
                <a:gd name="connsiteY3" fmla="*/ 133350 h 252602"/>
                <a:gd name="connsiteX4" fmla="*/ 0 w 33528"/>
                <a:gd name="connsiteY4" fmla="*/ 252603 h 25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 h="252602">
                  <a:moveTo>
                    <a:pt x="0" y="0"/>
                  </a:moveTo>
                  <a:lnTo>
                    <a:pt x="33528" y="18161"/>
                  </a:lnTo>
                  <a:lnTo>
                    <a:pt x="23876" y="133350"/>
                  </a:lnTo>
                  <a:lnTo>
                    <a:pt x="0" y="133350"/>
                  </a:lnTo>
                  <a:lnTo>
                    <a:pt x="0" y="252603"/>
                  </a:lnTo>
                </a:path>
              </a:pathLst>
            </a:custGeom>
            <a:noFill/>
            <a:ln w="12700" cap="rnd">
              <a:solidFill>
                <a:schemeClr val="bg1"/>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46307A18-6061-4C15-996B-16129E27D85A}"/>
                </a:ext>
              </a:extLst>
            </p:cNvPr>
            <p:cNvSpPr/>
            <p:nvPr/>
          </p:nvSpPr>
          <p:spPr>
            <a:xfrm>
              <a:off x="5609590" y="1978406"/>
              <a:ext cx="76961" cy="76962"/>
            </a:xfrm>
            <a:custGeom>
              <a:avLst/>
              <a:gdLst>
                <a:gd name="connsiteX0" fmla="*/ 76962 w 76961"/>
                <a:gd name="connsiteY0" fmla="*/ 38481 h 76962"/>
                <a:gd name="connsiteX1" fmla="*/ 38481 w 76961"/>
                <a:gd name="connsiteY1" fmla="*/ 76962 h 76962"/>
                <a:gd name="connsiteX2" fmla="*/ 0 w 76961"/>
                <a:gd name="connsiteY2" fmla="*/ 38481 h 76962"/>
                <a:gd name="connsiteX3" fmla="*/ 38481 w 76961"/>
                <a:gd name="connsiteY3" fmla="*/ 0 h 76962"/>
                <a:gd name="connsiteX4" fmla="*/ 76962 w 76961"/>
                <a:gd name="connsiteY4" fmla="*/ 38481 h 7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 h="76962">
                  <a:moveTo>
                    <a:pt x="76962" y="38481"/>
                  </a:moveTo>
                  <a:cubicBezTo>
                    <a:pt x="76962" y="59733"/>
                    <a:pt x="59734" y="76962"/>
                    <a:pt x="38481" y="76962"/>
                  </a:cubicBezTo>
                  <a:cubicBezTo>
                    <a:pt x="17229" y="76962"/>
                    <a:pt x="0" y="59733"/>
                    <a:pt x="0" y="38481"/>
                  </a:cubicBezTo>
                  <a:cubicBezTo>
                    <a:pt x="0" y="17229"/>
                    <a:pt x="17229" y="0"/>
                    <a:pt x="38481" y="0"/>
                  </a:cubicBezTo>
                  <a:cubicBezTo>
                    <a:pt x="59734" y="0"/>
                    <a:pt x="76962" y="17229"/>
                    <a:pt x="76962" y="38481"/>
                  </a:cubicBezTo>
                  <a:close/>
                </a:path>
              </a:pathLst>
            </a:custGeom>
            <a:noFill/>
            <a:ln w="12700" cap="rnd">
              <a:solidFill>
                <a:schemeClr val="bg1"/>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5E9B7BE1-6C64-4BFE-B92F-EAF54CF296F6}"/>
                </a:ext>
              </a:extLst>
            </p:cNvPr>
            <p:cNvSpPr/>
            <p:nvPr/>
          </p:nvSpPr>
          <p:spPr>
            <a:xfrm>
              <a:off x="5683250" y="2069210"/>
              <a:ext cx="33528" cy="252603"/>
            </a:xfrm>
            <a:custGeom>
              <a:avLst/>
              <a:gdLst>
                <a:gd name="connsiteX0" fmla="*/ 0 w 33528"/>
                <a:gd name="connsiteY0" fmla="*/ 0 h 252603"/>
                <a:gd name="connsiteX1" fmla="*/ 33528 w 33528"/>
                <a:gd name="connsiteY1" fmla="*/ 18161 h 252603"/>
                <a:gd name="connsiteX2" fmla="*/ 23876 w 33528"/>
                <a:gd name="connsiteY2" fmla="*/ 133350 h 252603"/>
                <a:gd name="connsiteX3" fmla="*/ 0 w 33528"/>
                <a:gd name="connsiteY3" fmla="*/ 133350 h 252603"/>
                <a:gd name="connsiteX4" fmla="*/ 0 w 33528"/>
                <a:gd name="connsiteY4" fmla="*/ 252603 h 252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 h="252603">
                  <a:moveTo>
                    <a:pt x="0" y="0"/>
                  </a:moveTo>
                  <a:lnTo>
                    <a:pt x="33528" y="18161"/>
                  </a:lnTo>
                  <a:lnTo>
                    <a:pt x="23876" y="133350"/>
                  </a:lnTo>
                  <a:lnTo>
                    <a:pt x="0" y="133350"/>
                  </a:lnTo>
                  <a:lnTo>
                    <a:pt x="0" y="252603"/>
                  </a:lnTo>
                </a:path>
              </a:pathLst>
            </a:custGeom>
            <a:noFill/>
            <a:ln w="12700" cap="rnd">
              <a:solidFill>
                <a:schemeClr val="bg1"/>
              </a:solidFill>
              <a:prstDash val="solid"/>
              <a:round/>
            </a:ln>
          </p:spPr>
          <p:txBody>
            <a:bodyPr rtlCol="0" anchor="ctr"/>
            <a:lstStyle/>
            <a:p>
              <a:endParaRPr lang="en-US"/>
            </a:p>
          </p:txBody>
        </p:sp>
        <p:sp>
          <p:nvSpPr>
            <p:cNvPr id="155" name="Freeform: Shape 154">
              <a:extLst>
                <a:ext uri="{FF2B5EF4-FFF2-40B4-BE49-F238E27FC236}">
                  <a16:creationId xmlns:a16="http://schemas.microsoft.com/office/drawing/2014/main" id="{79087F4B-649E-44DD-A81A-48029E7EA155}"/>
                </a:ext>
              </a:extLst>
            </p:cNvPr>
            <p:cNvSpPr/>
            <p:nvPr/>
          </p:nvSpPr>
          <p:spPr>
            <a:xfrm>
              <a:off x="5398389" y="2193163"/>
              <a:ext cx="33401" cy="252602"/>
            </a:xfrm>
            <a:custGeom>
              <a:avLst/>
              <a:gdLst>
                <a:gd name="connsiteX0" fmla="*/ 33401 w 33401"/>
                <a:gd name="connsiteY0" fmla="*/ 0 h 252602"/>
                <a:gd name="connsiteX1" fmla="*/ 0 w 33401"/>
                <a:gd name="connsiteY1" fmla="*/ 18161 h 252602"/>
                <a:gd name="connsiteX2" fmla="*/ 9652 w 33401"/>
                <a:gd name="connsiteY2" fmla="*/ 133350 h 252602"/>
                <a:gd name="connsiteX3" fmla="*/ 33401 w 33401"/>
                <a:gd name="connsiteY3" fmla="*/ 133350 h 252602"/>
                <a:gd name="connsiteX4" fmla="*/ 33401 w 33401"/>
                <a:gd name="connsiteY4" fmla="*/ 252603 h 25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1" h="252602">
                  <a:moveTo>
                    <a:pt x="33401" y="0"/>
                  </a:moveTo>
                  <a:lnTo>
                    <a:pt x="0" y="18161"/>
                  </a:lnTo>
                  <a:lnTo>
                    <a:pt x="9652" y="133350"/>
                  </a:lnTo>
                  <a:lnTo>
                    <a:pt x="33401" y="133350"/>
                  </a:lnTo>
                  <a:lnTo>
                    <a:pt x="33401" y="252603"/>
                  </a:lnTo>
                </a:path>
              </a:pathLst>
            </a:custGeom>
            <a:noFill/>
            <a:ln w="12700" cap="rnd">
              <a:solidFill>
                <a:schemeClr val="bg1"/>
              </a:solidFill>
              <a:prstDash val="solid"/>
              <a:round/>
            </a:ln>
          </p:spPr>
          <p:txBody>
            <a:bodyPr rtlCol="0" anchor="ctr"/>
            <a:lstStyle/>
            <a:p>
              <a:endParaRPr lang="en-US"/>
            </a:p>
          </p:txBody>
        </p:sp>
        <p:sp>
          <p:nvSpPr>
            <p:cNvPr id="156" name="Freeform: Shape 155">
              <a:extLst>
                <a:ext uri="{FF2B5EF4-FFF2-40B4-BE49-F238E27FC236}">
                  <a16:creationId xmlns:a16="http://schemas.microsoft.com/office/drawing/2014/main" id="{D081782F-E15E-452E-8E04-A7FC9EE4D193}"/>
                </a:ext>
              </a:extLst>
            </p:cNvPr>
            <p:cNvSpPr/>
            <p:nvPr/>
          </p:nvSpPr>
          <p:spPr>
            <a:xfrm>
              <a:off x="5345049" y="2046351"/>
              <a:ext cx="76961" cy="76962"/>
            </a:xfrm>
            <a:custGeom>
              <a:avLst/>
              <a:gdLst>
                <a:gd name="connsiteX0" fmla="*/ 76962 w 76961"/>
                <a:gd name="connsiteY0" fmla="*/ 38481 h 76962"/>
                <a:gd name="connsiteX1" fmla="*/ 38481 w 76961"/>
                <a:gd name="connsiteY1" fmla="*/ 76962 h 76962"/>
                <a:gd name="connsiteX2" fmla="*/ 0 w 76961"/>
                <a:gd name="connsiteY2" fmla="*/ 38481 h 76962"/>
                <a:gd name="connsiteX3" fmla="*/ 38481 w 76961"/>
                <a:gd name="connsiteY3" fmla="*/ 0 h 76962"/>
                <a:gd name="connsiteX4" fmla="*/ 76962 w 76961"/>
                <a:gd name="connsiteY4" fmla="*/ 38481 h 7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 h="76962">
                  <a:moveTo>
                    <a:pt x="76962" y="38481"/>
                  </a:moveTo>
                  <a:cubicBezTo>
                    <a:pt x="76962" y="59733"/>
                    <a:pt x="59734" y="76962"/>
                    <a:pt x="38481" y="76962"/>
                  </a:cubicBezTo>
                  <a:cubicBezTo>
                    <a:pt x="17228" y="76962"/>
                    <a:pt x="0" y="59733"/>
                    <a:pt x="0" y="38481"/>
                  </a:cubicBezTo>
                  <a:cubicBezTo>
                    <a:pt x="0" y="17229"/>
                    <a:pt x="17228" y="0"/>
                    <a:pt x="38481" y="0"/>
                  </a:cubicBezTo>
                  <a:cubicBezTo>
                    <a:pt x="59734" y="0"/>
                    <a:pt x="76962" y="17229"/>
                    <a:pt x="76962" y="38481"/>
                  </a:cubicBezTo>
                  <a:close/>
                </a:path>
              </a:pathLst>
            </a:custGeom>
            <a:noFill/>
            <a:ln w="12700" cap="rnd">
              <a:solidFill>
                <a:schemeClr val="bg1"/>
              </a:solidFill>
              <a:prstDash val="solid"/>
              <a:round/>
            </a:ln>
          </p:spPr>
          <p:txBody>
            <a:bodyPr rtlCol="0" anchor="ctr"/>
            <a:lstStyle/>
            <a:p>
              <a:endParaRPr lang="en-US"/>
            </a:p>
          </p:txBody>
        </p:sp>
        <p:sp>
          <p:nvSpPr>
            <p:cNvPr id="157" name="Freeform: Shape 156">
              <a:extLst>
                <a:ext uri="{FF2B5EF4-FFF2-40B4-BE49-F238E27FC236}">
                  <a16:creationId xmlns:a16="http://schemas.microsoft.com/office/drawing/2014/main" id="{FBBACCC6-EE06-4AB2-B6DB-A9DFA128C022}"/>
                </a:ext>
              </a:extLst>
            </p:cNvPr>
            <p:cNvSpPr/>
            <p:nvPr/>
          </p:nvSpPr>
          <p:spPr>
            <a:xfrm>
              <a:off x="5307838" y="2137029"/>
              <a:ext cx="33401" cy="252602"/>
            </a:xfrm>
            <a:custGeom>
              <a:avLst/>
              <a:gdLst>
                <a:gd name="connsiteX0" fmla="*/ 33401 w 33401"/>
                <a:gd name="connsiteY0" fmla="*/ 0 h 252602"/>
                <a:gd name="connsiteX1" fmla="*/ 0 w 33401"/>
                <a:gd name="connsiteY1" fmla="*/ 18161 h 252602"/>
                <a:gd name="connsiteX2" fmla="*/ 9652 w 33401"/>
                <a:gd name="connsiteY2" fmla="*/ 133350 h 252602"/>
                <a:gd name="connsiteX3" fmla="*/ 33401 w 33401"/>
                <a:gd name="connsiteY3" fmla="*/ 133350 h 252602"/>
                <a:gd name="connsiteX4" fmla="*/ 33401 w 33401"/>
                <a:gd name="connsiteY4" fmla="*/ 252603 h 252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1" h="252602">
                  <a:moveTo>
                    <a:pt x="33401" y="0"/>
                  </a:moveTo>
                  <a:lnTo>
                    <a:pt x="0" y="18161"/>
                  </a:lnTo>
                  <a:lnTo>
                    <a:pt x="9652" y="133350"/>
                  </a:lnTo>
                  <a:lnTo>
                    <a:pt x="33401" y="133350"/>
                  </a:lnTo>
                  <a:lnTo>
                    <a:pt x="33401" y="252603"/>
                  </a:lnTo>
                </a:path>
              </a:pathLst>
            </a:custGeom>
            <a:noFill/>
            <a:ln w="12700" cap="rnd">
              <a:solidFill>
                <a:schemeClr val="bg1"/>
              </a:solidFill>
              <a:prstDash val="solid"/>
              <a:round/>
            </a:ln>
          </p:spPr>
          <p:txBody>
            <a:bodyPr rtlCol="0" anchor="ctr"/>
            <a:lstStyle/>
            <a:p>
              <a:endParaRPr lang="en-US"/>
            </a:p>
          </p:txBody>
        </p:sp>
        <p:sp>
          <p:nvSpPr>
            <p:cNvPr id="158" name="Freeform: Shape 157">
              <a:extLst>
                <a:ext uri="{FF2B5EF4-FFF2-40B4-BE49-F238E27FC236}">
                  <a16:creationId xmlns:a16="http://schemas.microsoft.com/office/drawing/2014/main" id="{0155AD0C-332E-4A73-B94D-59B439DB2F96}"/>
                </a:ext>
              </a:extLst>
            </p:cNvPr>
            <p:cNvSpPr/>
            <p:nvPr/>
          </p:nvSpPr>
          <p:spPr>
            <a:xfrm>
              <a:off x="5259451" y="1978406"/>
              <a:ext cx="76961" cy="76962"/>
            </a:xfrm>
            <a:custGeom>
              <a:avLst/>
              <a:gdLst>
                <a:gd name="connsiteX0" fmla="*/ 76962 w 76961"/>
                <a:gd name="connsiteY0" fmla="*/ 38481 h 76962"/>
                <a:gd name="connsiteX1" fmla="*/ 38481 w 76961"/>
                <a:gd name="connsiteY1" fmla="*/ 76962 h 76962"/>
                <a:gd name="connsiteX2" fmla="*/ 0 w 76961"/>
                <a:gd name="connsiteY2" fmla="*/ 38481 h 76962"/>
                <a:gd name="connsiteX3" fmla="*/ 38481 w 76961"/>
                <a:gd name="connsiteY3" fmla="*/ 0 h 76962"/>
                <a:gd name="connsiteX4" fmla="*/ 76962 w 76961"/>
                <a:gd name="connsiteY4" fmla="*/ 38481 h 7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1" h="76962">
                  <a:moveTo>
                    <a:pt x="76962" y="38481"/>
                  </a:moveTo>
                  <a:cubicBezTo>
                    <a:pt x="76962" y="59733"/>
                    <a:pt x="59734" y="76962"/>
                    <a:pt x="38481" y="76962"/>
                  </a:cubicBezTo>
                  <a:cubicBezTo>
                    <a:pt x="17228" y="76962"/>
                    <a:pt x="0" y="59733"/>
                    <a:pt x="0" y="38481"/>
                  </a:cubicBezTo>
                  <a:cubicBezTo>
                    <a:pt x="0" y="17229"/>
                    <a:pt x="17228" y="0"/>
                    <a:pt x="38481" y="0"/>
                  </a:cubicBezTo>
                  <a:cubicBezTo>
                    <a:pt x="59734" y="0"/>
                    <a:pt x="76962" y="17229"/>
                    <a:pt x="76962" y="38481"/>
                  </a:cubicBezTo>
                  <a:close/>
                </a:path>
              </a:pathLst>
            </a:custGeom>
            <a:noFill/>
            <a:ln w="12700" cap="rnd">
              <a:solidFill>
                <a:schemeClr val="bg1"/>
              </a:solid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EE415951-171F-47B1-8360-18D7DC817687}"/>
                </a:ext>
              </a:extLst>
            </p:cNvPr>
            <p:cNvSpPr/>
            <p:nvPr/>
          </p:nvSpPr>
          <p:spPr>
            <a:xfrm>
              <a:off x="5222240" y="2069210"/>
              <a:ext cx="33527" cy="252603"/>
            </a:xfrm>
            <a:custGeom>
              <a:avLst/>
              <a:gdLst>
                <a:gd name="connsiteX0" fmla="*/ 33528 w 33527"/>
                <a:gd name="connsiteY0" fmla="*/ 0 h 252603"/>
                <a:gd name="connsiteX1" fmla="*/ 0 w 33527"/>
                <a:gd name="connsiteY1" fmla="*/ 18161 h 252603"/>
                <a:gd name="connsiteX2" fmla="*/ 9652 w 33527"/>
                <a:gd name="connsiteY2" fmla="*/ 133350 h 252603"/>
                <a:gd name="connsiteX3" fmla="*/ 33528 w 33527"/>
                <a:gd name="connsiteY3" fmla="*/ 133350 h 252603"/>
                <a:gd name="connsiteX4" fmla="*/ 33528 w 33527"/>
                <a:gd name="connsiteY4" fmla="*/ 252603 h 252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7" h="252603">
                  <a:moveTo>
                    <a:pt x="33528" y="0"/>
                  </a:moveTo>
                  <a:lnTo>
                    <a:pt x="0" y="18161"/>
                  </a:lnTo>
                  <a:lnTo>
                    <a:pt x="9652" y="133350"/>
                  </a:lnTo>
                  <a:lnTo>
                    <a:pt x="33528" y="133350"/>
                  </a:lnTo>
                  <a:lnTo>
                    <a:pt x="33528" y="252603"/>
                  </a:lnTo>
                </a:path>
              </a:pathLst>
            </a:custGeom>
            <a:noFill/>
            <a:ln w="12700" cap="rnd">
              <a:solidFill>
                <a:schemeClr val="bg1"/>
              </a:solidFill>
              <a:prstDash val="solid"/>
              <a:round/>
            </a:ln>
          </p:spPr>
          <p:txBody>
            <a:bodyPr rtlCol="0" anchor="ctr"/>
            <a:lstStyle/>
            <a:p>
              <a:endParaRPr lang="en-US"/>
            </a:p>
          </p:txBody>
        </p:sp>
      </p:grpSp>
      <p:pic>
        <p:nvPicPr>
          <p:cNvPr id="2050" name="Picture 2" descr="Image result for oxfordshire county council">
            <a:extLst>
              <a:ext uri="{FF2B5EF4-FFF2-40B4-BE49-F238E27FC236}">
                <a16:creationId xmlns:a16="http://schemas.microsoft.com/office/drawing/2014/main" id="{782AD085-C632-4E2E-B5AB-5A13BCB2880D}"/>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775435" y="2292111"/>
            <a:ext cx="938800" cy="2272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C58BC66-F8CC-432A-B3C5-56E08525ED73}"/>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88866" y="2579637"/>
            <a:ext cx="688509" cy="35572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CE9EACD6-172A-4CCD-B1D3-35C1AEDC22C1}"/>
              </a:ext>
            </a:extLst>
          </p:cNvPr>
          <p:cNvSpPr/>
          <p:nvPr/>
        </p:nvSpPr>
        <p:spPr>
          <a:xfrm>
            <a:off x="7972186" y="3123000"/>
            <a:ext cx="1369708" cy="682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324000" rtlCol="0" anchor="ctr"/>
          <a:lstStyle/>
          <a:p>
            <a:pPr algn="ctr"/>
            <a:r>
              <a:rPr lang="en-GB" sz="900" b="1">
                <a:solidFill>
                  <a:schemeClr val="bg1"/>
                </a:solidFill>
              </a:rPr>
              <a:t>2 Community and mental health trusts</a:t>
            </a:r>
          </a:p>
        </p:txBody>
      </p:sp>
      <p:grpSp>
        <p:nvGrpSpPr>
          <p:cNvPr id="120" name="Graphic 3">
            <a:extLst>
              <a:ext uri="{FF2B5EF4-FFF2-40B4-BE49-F238E27FC236}">
                <a16:creationId xmlns:a16="http://schemas.microsoft.com/office/drawing/2014/main" id="{E8B86197-CF3C-44B6-850D-13607D6286F5}"/>
              </a:ext>
            </a:extLst>
          </p:cNvPr>
          <p:cNvGrpSpPr/>
          <p:nvPr/>
        </p:nvGrpSpPr>
        <p:grpSpPr>
          <a:xfrm>
            <a:off x="7490379" y="3147183"/>
            <a:ext cx="379851" cy="254576"/>
            <a:chOff x="10715243" y="4255865"/>
            <a:chExt cx="695452" cy="466090"/>
          </a:xfrm>
          <a:noFill/>
        </p:grpSpPr>
        <p:grpSp>
          <p:nvGrpSpPr>
            <p:cNvPr id="121" name="Graphic 3">
              <a:extLst>
                <a:ext uri="{FF2B5EF4-FFF2-40B4-BE49-F238E27FC236}">
                  <a16:creationId xmlns:a16="http://schemas.microsoft.com/office/drawing/2014/main" id="{D46C7D94-3435-4DF1-BC2B-C27E8F29BC31}"/>
                </a:ext>
              </a:extLst>
            </p:cNvPr>
            <p:cNvGrpSpPr/>
            <p:nvPr/>
          </p:nvGrpSpPr>
          <p:grpSpPr>
            <a:xfrm>
              <a:off x="10780360" y="4255865"/>
              <a:ext cx="565057" cy="466090"/>
              <a:chOff x="10780360" y="4255865"/>
              <a:chExt cx="565057" cy="466090"/>
            </a:xfrm>
            <a:noFill/>
          </p:grpSpPr>
          <p:sp>
            <p:nvSpPr>
              <p:cNvPr id="126" name="Freeform: Shape 125">
                <a:extLst>
                  <a:ext uri="{FF2B5EF4-FFF2-40B4-BE49-F238E27FC236}">
                    <a16:creationId xmlns:a16="http://schemas.microsoft.com/office/drawing/2014/main" id="{549472CC-1578-40D7-BEA3-24EA4889C4EC}"/>
                  </a:ext>
                </a:extLst>
              </p:cNvPr>
              <p:cNvSpPr/>
              <p:nvPr/>
            </p:nvSpPr>
            <p:spPr>
              <a:xfrm>
                <a:off x="10780360" y="4255865"/>
                <a:ext cx="565057" cy="242347"/>
              </a:xfrm>
              <a:custGeom>
                <a:avLst/>
                <a:gdLst>
                  <a:gd name="connsiteX0" fmla="*/ 35213 w 565057"/>
                  <a:gd name="connsiteY0" fmla="*/ 242348 h 242347"/>
                  <a:gd name="connsiteX1" fmla="*/ 43087 w 565057"/>
                  <a:gd name="connsiteY1" fmla="*/ 42958 h 242347"/>
                  <a:gd name="connsiteX2" fmla="*/ 146973 w 565057"/>
                  <a:gd name="connsiteY2" fmla="*/ 31 h 242347"/>
                  <a:gd name="connsiteX3" fmla="*/ 250859 w 565057"/>
                  <a:gd name="connsiteY3" fmla="*/ 42958 h 242347"/>
                  <a:gd name="connsiteX4" fmla="*/ 282483 w 565057"/>
                  <a:gd name="connsiteY4" fmla="*/ 74581 h 242347"/>
                  <a:gd name="connsiteX5" fmla="*/ 314106 w 565057"/>
                  <a:gd name="connsiteY5" fmla="*/ 42958 h 242347"/>
                  <a:gd name="connsiteX6" fmla="*/ 522004 w 565057"/>
                  <a:gd name="connsiteY6" fmla="*/ 42958 h 242347"/>
                  <a:gd name="connsiteX7" fmla="*/ 565058 w 565057"/>
                  <a:gd name="connsiteY7" fmla="*/ 146844 h 242347"/>
                  <a:gd name="connsiteX8" fmla="*/ 529878 w 565057"/>
                  <a:gd name="connsiteY8" fmla="*/ 242221 h 24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057" h="242347">
                    <a:moveTo>
                      <a:pt x="35213" y="242348"/>
                    </a:moveTo>
                    <a:cubicBezTo>
                      <a:pt x="-14190" y="184690"/>
                      <a:pt x="-11650" y="97695"/>
                      <a:pt x="43087" y="42958"/>
                    </a:cubicBezTo>
                    <a:cubicBezTo>
                      <a:pt x="71789" y="14256"/>
                      <a:pt x="109382" y="31"/>
                      <a:pt x="146973" y="31"/>
                    </a:cubicBezTo>
                    <a:cubicBezTo>
                      <a:pt x="184565" y="31"/>
                      <a:pt x="222284" y="14383"/>
                      <a:pt x="250859" y="42958"/>
                    </a:cubicBezTo>
                    <a:lnTo>
                      <a:pt x="282483" y="74581"/>
                    </a:lnTo>
                    <a:lnTo>
                      <a:pt x="314106" y="42958"/>
                    </a:lnTo>
                    <a:cubicBezTo>
                      <a:pt x="371509" y="-14319"/>
                      <a:pt x="464473" y="-14319"/>
                      <a:pt x="522004" y="42958"/>
                    </a:cubicBezTo>
                    <a:cubicBezTo>
                      <a:pt x="550707" y="71660"/>
                      <a:pt x="565058" y="109252"/>
                      <a:pt x="565058" y="146844"/>
                    </a:cubicBezTo>
                    <a:cubicBezTo>
                      <a:pt x="565058" y="180880"/>
                      <a:pt x="553373" y="214916"/>
                      <a:pt x="529878" y="242221"/>
                    </a:cubicBezTo>
                  </a:path>
                </a:pathLst>
              </a:custGeom>
              <a:noFill/>
              <a:ln w="12700" cap="rnd">
                <a:solidFill>
                  <a:schemeClr val="bg1"/>
                </a:solidFill>
                <a:prstDash val="solid"/>
                <a:round/>
              </a:ln>
            </p:spPr>
            <p:txBody>
              <a:bodyPr rtlCol="0" anchor="ctr"/>
              <a:lstStyle/>
              <a:p>
                <a:endParaRPr lang="en-US"/>
              </a:p>
            </p:txBody>
          </p:sp>
          <p:sp>
            <p:nvSpPr>
              <p:cNvPr id="127" name="Freeform: Shape 126">
                <a:extLst>
                  <a:ext uri="{FF2B5EF4-FFF2-40B4-BE49-F238E27FC236}">
                    <a16:creationId xmlns:a16="http://schemas.microsoft.com/office/drawing/2014/main" id="{2DC403AE-D397-4E2C-8951-177E2553E94D}"/>
                  </a:ext>
                </a:extLst>
              </p:cNvPr>
              <p:cNvSpPr/>
              <p:nvPr/>
            </p:nvSpPr>
            <p:spPr>
              <a:xfrm>
                <a:off x="10860023" y="4543171"/>
                <a:ext cx="406019" cy="178784"/>
              </a:xfrm>
              <a:custGeom>
                <a:avLst/>
                <a:gdLst>
                  <a:gd name="connsiteX0" fmla="*/ 0 w 406019"/>
                  <a:gd name="connsiteY0" fmla="*/ 0 h 178784"/>
                  <a:gd name="connsiteX1" fmla="*/ 161417 w 406019"/>
                  <a:gd name="connsiteY1" fmla="*/ 161544 h 178784"/>
                  <a:gd name="connsiteX2" fmla="*/ 244602 w 406019"/>
                  <a:gd name="connsiteY2" fmla="*/ 161544 h 178784"/>
                  <a:gd name="connsiteX3" fmla="*/ 406019 w 406019"/>
                  <a:gd name="connsiteY3" fmla="*/ 0 h 178784"/>
                </a:gdLst>
                <a:ahLst/>
                <a:cxnLst>
                  <a:cxn ang="0">
                    <a:pos x="connsiteX0" y="connsiteY0"/>
                  </a:cxn>
                  <a:cxn ang="0">
                    <a:pos x="connsiteX1" y="connsiteY1"/>
                  </a:cxn>
                  <a:cxn ang="0">
                    <a:pos x="connsiteX2" y="connsiteY2"/>
                  </a:cxn>
                  <a:cxn ang="0">
                    <a:pos x="connsiteX3" y="connsiteY3"/>
                  </a:cxn>
                </a:cxnLst>
                <a:rect l="l" t="t" r="r" b="b"/>
                <a:pathLst>
                  <a:path w="406019" h="178784">
                    <a:moveTo>
                      <a:pt x="0" y="0"/>
                    </a:moveTo>
                    <a:lnTo>
                      <a:pt x="161417" y="161544"/>
                    </a:lnTo>
                    <a:cubicBezTo>
                      <a:pt x="184404" y="184531"/>
                      <a:pt x="221615" y="184531"/>
                      <a:pt x="244602" y="161544"/>
                    </a:cubicBezTo>
                    <a:lnTo>
                      <a:pt x="406019" y="0"/>
                    </a:lnTo>
                  </a:path>
                </a:pathLst>
              </a:custGeom>
              <a:noFill/>
              <a:ln w="12700" cap="rnd">
                <a:solidFill>
                  <a:schemeClr val="bg1"/>
                </a:solidFill>
                <a:prstDash val="solid"/>
                <a:round/>
              </a:ln>
            </p:spPr>
            <p:txBody>
              <a:bodyPr rtlCol="0" anchor="ctr"/>
              <a:lstStyle/>
              <a:p>
                <a:endParaRPr lang="en-US"/>
              </a:p>
            </p:txBody>
          </p:sp>
        </p:grpSp>
        <p:grpSp>
          <p:nvGrpSpPr>
            <p:cNvPr id="122" name="Graphic 3">
              <a:extLst>
                <a:ext uri="{FF2B5EF4-FFF2-40B4-BE49-F238E27FC236}">
                  <a16:creationId xmlns:a16="http://schemas.microsoft.com/office/drawing/2014/main" id="{7193DC46-B39B-4F8E-BB95-DFB519D63550}"/>
                </a:ext>
              </a:extLst>
            </p:cNvPr>
            <p:cNvGrpSpPr/>
            <p:nvPr/>
          </p:nvGrpSpPr>
          <p:grpSpPr>
            <a:xfrm>
              <a:off x="10715243" y="4407661"/>
              <a:ext cx="695452" cy="134620"/>
              <a:chOff x="10715243" y="4407661"/>
              <a:chExt cx="695452" cy="134620"/>
            </a:xfrm>
            <a:noFill/>
          </p:grpSpPr>
          <p:sp>
            <p:nvSpPr>
              <p:cNvPr id="123" name="Freeform: Shape 122">
                <a:extLst>
                  <a:ext uri="{FF2B5EF4-FFF2-40B4-BE49-F238E27FC236}">
                    <a16:creationId xmlns:a16="http://schemas.microsoft.com/office/drawing/2014/main" id="{637D20B3-54A9-42BD-9E0A-969B2D981C37}"/>
                  </a:ext>
                </a:extLst>
              </p:cNvPr>
              <p:cNvSpPr/>
              <p:nvPr/>
            </p:nvSpPr>
            <p:spPr>
              <a:xfrm>
                <a:off x="11252707" y="4498213"/>
                <a:ext cx="157988" cy="12700"/>
              </a:xfrm>
              <a:custGeom>
                <a:avLst/>
                <a:gdLst>
                  <a:gd name="connsiteX0" fmla="*/ 0 w 157988"/>
                  <a:gd name="connsiteY0" fmla="*/ 0 h 12700"/>
                  <a:gd name="connsiteX1" fmla="*/ 68326 w 157988"/>
                  <a:gd name="connsiteY1" fmla="*/ 0 h 12700"/>
                  <a:gd name="connsiteX2" fmla="*/ 157988 w 157988"/>
                  <a:gd name="connsiteY2" fmla="*/ 0 h 12700"/>
                </a:gdLst>
                <a:ahLst/>
                <a:cxnLst>
                  <a:cxn ang="0">
                    <a:pos x="connsiteX0" y="connsiteY0"/>
                  </a:cxn>
                  <a:cxn ang="0">
                    <a:pos x="connsiteX1" y="connsiteY1"/>
                  </a:cxn>
                  <a:cxn ang="0">
                    <a:pos x="connsiteX2" y="connsiteY2"/>
                  </a:cxn>
                </a:cxnLst>
                <a:rect l="l" t="t" r="r" b="b"/>
                <a:pathLst>
                  <a:path w="157988" h="12700">
                    <a:moveTo>
                      <a:pt x="0" y="0"/>
                    </a:moveTo>
                    <a:lnTo>
                      <a:pt x="68326" y="0"/>
                    </a:lnTo>
                    <a:lnTo>
                      <a:pt x="157988" y="0"/>
                    </a:lnTo>
                  </a:path>
                </a:pathLst>
              </a:custGeom>
              <a:noFill/>
              <a:ln w="12700" cap="rnd">
                <a:solidFill>
                  <a:schemeClr val="bg1"/>
                </a:solidFill>
                <a:prstDash val="solid"/>
                <a:round/>
              </a:ln>
            </p:spPr>
            <p:txBody>
              <a:bodyPr rtlCol="0" anchor="ctr"/>
              <a:lstStyle/>
              <a:p>
                <a:endParaRPr lang="en-US"/>
              </a:p>
            </p:txBody>
          </p:sp>
          <p:sp>
            <p:nvSpPr>
              <p:cNvPr id="124" name="Freeform: Shape 123">
                <a:extLst>
                  <a:ext uri="{FF2B5EF4-FFF2-40B4-BE49-F238E27FC236}">
                    <a16:creationId xmlns:a16="http://schemas.microsoft.com/office/drawing/2014/main" id="{C18032B6-8E96-41DC-BCC9-5860122F8D14}"/>
                  </a:ext>
                </a:extLst>
              </p:cNvPr>
              <p:cNvSpPr/>
              <p:nvPr/>
            </p:nvSpPr>
            <p:spPr>
              <a:xfrm>
                <a:off x="10715243" y="4498213"/>
                <a:ext cx="168275" cy="12700"/>
              </a:xfrm>
              <a:custGeom>
                <a:avLst/>
                <a:gdLst>
                  <a:gd name="connsiteX0" fmla="*/ 0 w 168275"/>
                  <a:gd name="connsiteY0" fmla="*/ 0 h 12700"/>
                  <a:gd name="connsiteX1" fmla="*/ 89663 w 168275"/>
                  <a:gd name="connsiteY1" fmla="*/ 0 h 12700"/>
                  <a:gd name="connsiteX2" fmla="*/ 168275 w 168275"/>
                  <a:gd name="connsiteY2" fmla="*/ 0 h 12700"/>
                </a:gdLst>
                <a:ahLst/>
                <a:cxnLst>
                  <a:cxn ang="0">
                    <a:pos x="connsiteX0" y="connsiteY0"/>
                  </a:cxn>
                  <a:cxn ang="0">
                    <a:pos x="connsiteX1" y="connsiteY1"/>
                  </a:cxn>
                  <a:cxn ang="0">
                    <a:pos x="connsiteX2" y="connsiteY2"/>
                  </a:cxn>
                </a:cxnLst>
                <a:rect l="l" t="t" r="r" b="b"/>
                <a:pathLst>
                  <a:path w="168275" h="12700">
                    <a:moveTo>
                      <a:pt x="0" y="0"/>
                    </a:moveTo>
                    <a:lnTo>
                      <a:pt x="89663" y="0"/>
                    </a:lnTo>
                    <a:lnTo>
                      <a:pt x="168275" y="0"/>
                    </a:lnTo>
                  </a:path>
                </a:pathLst>
              </a:custGeom>
              <a:noFill/>
              <a:ln w="12700" cap="rnd">
                <a:solidFill>
                  <a:schemeClr val="bg1"/>
                </a:solidFill>
                <a:prstDash val="solid"/>
                <a:round/>
              </a:ln>
            </p:spPr>
            <p:txBody>
              <a:bodyPr rtlCol="0" anchor="ctr"/>
              <a:lstStyle/>
              <a:p>
                <a:endParaRPr lang="en-US"/>
              </a:p>
            </p:txBody>
          </p:sp>
          <p:sp>
            <p:nvSpPr>
              <p:cNvPr id="125" name="Freeform: Shape 124">
                <a:extLst>
                  <a:ext uri="{FF2B5EF4-FFF2-40B4-BE49-F238E27FC236}">
                    <a16:creationId xmlns:a16="http://schemas.microsoft.com/office/drawing/2014/main" id="{3C37B19E-442E-4AE6-9C8E-4DEB5977E852}"/>
                  </a:ext>
                </a:extLst>
              </p:cNvPr>
              <p:cNvSpPr/>
              <p:nvPr/>
            </p:nvSpPr>
            <p:spPr>
              <a:xfrm>
                <a:off x="10883518" y="4407661"/>
                <a:ext cx="369189" cy="134620"/>
              </a:xfrm>
              <a:custGeom>
                <a:avLst/>
                <a:gdLst>
                  <a:gd name="connsiteX0" fmla="*/ 0 w 369189"/>
                  <a:gd name="connsiteY0" fmla="*/ 90551 h 134620"/>
                  <a:gd name="connsiteX1" fmla="*/ 45720 w 369189"/>
                  <a:gd name="connsiteY1" fmla="*/ 40005 h 134620"/>
                  <a:gd name="connsiteX2" fmla="*/ 94869 w 369189"/>
                  <a:gd name="connsiteY2" fmla="*/ 89154 h 134620"/>
                  <a:gd name="connsiteX3" fmla="*/ 140336 w 369189"/>
                  <a:gd name="connsiteY3" fmla="*/ 134620 h 134620"/>
                  <a:gd name="connsiteX4" fmla="*/ 185801 w 369189"/>
                  <a:gd name="connsiteY4" fmla="*/ 89154 h 134620"/>
                  <a:gd name="connsiteX5" fmla="*/ 274955 w 369189"/>
                  <a:gd name="connsiteY5" fmla="*/ 0 h 134620"/>
                  <a:gd name="connsiteX6" fmla="*/ 369189 w 369189"/>
                  <a:gd name="connsiteY6" fmla="*/ 90551 h 1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9" h="134620">
                    <a:moveTo>
                      <a:pt x="0" y="90551"/>
                    </a:moveTo>
                    <a:lnTo>
                      <a:pt x="45720" y="40005"/>
                    </a:lnTo>
                    <a:lnTo>
                      <a:pt x="94869" y="89154"/>
                    </a:lnTo>
                    <a:lnTo>
                      <a:pt x="140336" y="134620"/>
                    </a:lnTo>
                    <a:lnTo>
                      <a:pt x="185801" y="89154"/>
                    </a:lnTo>
                    <a:lnTo>
                      <a:pt x="274955" y="0"/>
                    </a:lnTo>
                    <a:lnTo>
                      <a:pt x="369189" y="90551"/>
                    </a:lnTo>
                  </a:path>
                </a:pathLst>
              </a:custGeom>
              <a:noFill/>
              <a:ln w="12700" cap="rnd">
                <a:solidFill>
                  <a:schemeClr val="bg1"/>
                </a:solidFill>
                <a:prstDash val="solid"/>
                <a:round/>
              </a:ln>
            </p:spPr>
            <p:txBody>
              <a:bodyPr rtlCol="0" anchor="ctr"/>
              <a:lstStyle/>
              <a:p>
                <a:endParaRPr lang="en-US"/>
              </a:p>
            </p:txBody>
          </p:sp>
        </p:grpSp>
      </p:grpSp>
      <p:sp>
        <p:nvSpPr>
          <p:cNvPr id="4" name="Rectangle 3">
            <a:extLst>
              <a:ext uri="{FF2B5EF4-FFF2-40B4-BE49-F238E27FC236}">
                <a16:creationId xmlns:a16="http://schemas.microsoft.com/office/drawing/2014/main" id="{94D01BA4-284B-B034-B974-225BDD956099}"/>
              </a:ext>
            </a:extLst>
          </p:cNvPr>
          <p:cNvSpPr/>
          <p:nvPr/>
        </p:nvSpPr>
        <p:spPr>
          <a:xfrm>
            <a:off x="7783954" y="1784765"/>
            <a:ext cx="1497353" cy="562028"/>
          </a:xfrm>
          <a:prstGeom prst="rect">
            <a:avLst/>
          </a:prstGeom>
          <a:solidFill>
            <a:schemeClr val="bg1"/>
          </a:solidFill>
          <a:ln>
            <a:noFill/>
          </a:ln>
          <a:effectLst>
            <a:outerShdw blurRad="635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CF04D40-1CB3-1658-B640-25DC8D4D1C3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394895" y="1895039"/>
            <a:ext cx="803657" cy="382367"/>
          </a:xfrm>
          <a:prstGeom prst="rect">
            <a:avLst/>
          </a:prstGeom>
        </p:spPr>
      </p:pic>
      <p:grpSp>
        <p:nvGrpSpPr>
          <p:cNvPr id="14" name="Group 13">
            <a:extLst>
              <a:ext uri="{FF2B5EF4-FFF2-40B4-BE49-F238E27FC236}">
                <a16:creationId xmlns:a16="http://schemas.microsoft.com/office/drawing/2014/main" id="{ECFBC1AD-19AA-23AA-EDB7-2C612D78B9D9}"/>
              </a:ext>
            </a:extLst>
          </p:cNvPr>
          <p:cNvGrpSpPr/>
          <p:nvPr/>
        </p:nvGrpSpPr>
        <p:grpSpPr>
          <a:xfrm>
            <a:off x="3000440" y="4033715"/>
            <a:ext cx="1726476" cy="642131"/>
            <a:chOff x="2840428" y="4002844"/>
            <a:chExt cx="1726476" cy="642131"/>
          </a:xfrm>
          <a:effectLst>
            <a:outerShdw blurRad="50800" dist="38100" dir="2700000" algn="tl" rotWithShape="0">
              <a:prstClr val="black">
                <a:alpha val="40000"/>
              </a:prstClr>
            </a:outerShdw>
          </a:effectLst>
        </p:grpSpPr>
        <p:sp>
          <p:nvSpPr>
            <p:cNvPr id="79" name="Rectangle 78">
              <a:extLst>
                <a:ext uri="{FF2B5EF4-FFF2-40B4-BE49-F238E27FC236}">
                  <a16:creationId xmlns:a16="http://schemas.microsoft.com/office/drawing/2014/main" id="{8222A0DE-AF7F-40FE-954E-8D5E2250498E}"/>
                </a:ext>
              </a:extLst>
            </p:cNvPr>
            <p:cNvSpPr/>
            <p:nvPr/>
          </p:nvSpPr>
          <p:spPr>
            <a:xfrm>
              <a:off x="2840428" y="4002844"/>
              <a:ext cx="1726476" cy="642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pPr algn="l"/>
              <a:endParaRPr lang="en-US" sz="900" b="1">
                <a:solidFill>
                  <a:schemeClr val="bg1"/>
                </a:solidFill>
              </a:endParaRPr>
            </a:p>
          </p:txBody>
        </p:sp>
        <p:sp>
          <p:nvSpPr>
            <p:cNvPr id="81" name="Rectangle 80">
              <a:extLst>
                <a:ext uri="{FF2B5EF4-FFF2-40B4-BE49-F238E27FC236}">
                  <a16:creationId xmlns:a16="http://schemas.microsoft.com/office/drawing/2014/main" id="{28478583-CE91-4027-83BD-9C88B0B18995}"/>
                </a:ext>
              </a:extLst>
            </p:cNvPr>
            <p:cNvSpPr/>
            <p:nvPr/>
          </p:nvSpPr>
          <p:spPr>
            <a:xfrm>
              <a:off x="2912439" y="4214011"/>
              <a:ext cx="621277" cy="263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l"/>
              <a:r>
                <a:rPr lang="en-US" sz="2000" b="1">
                  <a:solidFill>
                    <a:schemeClr val="bg1"/>
                  </a:solidFill>
                </a:rPr>
                <a:t>51</a:t>
              </a:r>
              <a:endParaRPr lang="en-US" sz="2000">
                <a:solidFill>
                  <a:schemeClr val="bg1"/>
                </a:solidFill>
              </a:endParaRPr>
            </a:p>
          </p:txBody>
        </p:sp>
        <p:grpSp>
          <p:nvGrpSpPr>
            <p:cNvPr id="83" name="Graphic 3">
              <a:extLst>
                <a:ext uri="{FF2B5EF4-FFF2-40B4-BE49-F238E27FC236}">
                  <a16:creationId xmlns:a16="http://schemas.microsoft.com/office/drawing/2014/main" id="{EF82FD39-002D-45BA-8A87-6A844370AFD1}"/>
                </a:ext>
              </a:extLst>
            </p:cNvPr>
            <p:cNvGrpSpPr/>
            <p:nvPr/>
          </p:nvGrpSpPr>
          <p:grpSpPr>
            <a:xfrm>
              <a:off x="4079959" y="4127155"/>
              <a:ext cx="393502" cy="403370"/>
              <a:chOff x="708533" y="3061842"/>
              <a:chExt cx="572388" cy="586741"/>
            </a:xfrm>
            <a:noFill/>
          </p:grpSpPr>
          <p:grpSp>
            <p:nvGrpSpPr>
              <p:cNvPr id="84" name="Graphic 3">
                <a:extLst>
                  <a:ext uri="{FF2B5EF4-FFF2-40B4-BE49-F238E27FC236}">
                    <a16:creationId xmlns:a16="http://schemas.microsoft.com/office/drawing/2014/main" id="{8E03867D-D5BC-498D-9B97-A6A88D45845C}"/>
                  </a:ext>
                </a:extLst>
              </p:cNvPr>
              <p:cNvGrpSpPr/>
              <p:nvPr/>
            </p:nvGrpSpPr>
            <p:grpSpPr>
              <a:xfrm>
                <a:off x="906907" y="3061842"/>
                <a:ext cx="180211" cy="180339"/>
                <a:chOff x="906907" y="3061842"/>
                <a:chExt cx="180211" cy="180339"/>
              </a:xfrm>
              <a:noFill/>
            </p:grpSpPr>
            <p:sp>
              <p:nvSpPr>
                <p:cNvPr id="98" name="Freeform: Shape 97">
                  <a:extLst>
                    <a:ext uri="{FF2B5EF4-FFF2-40B4-BE49-F238E27FC236}">
                      <a16:creationId xmlns:a16="http://schemas.microsoft.com/office/drawing/2014/main" id="{8546A2A9-6D0B-49EC-8028-72464AEC2873}"/>
                    </a:ext>
                  </a:extLst>
                </p:cNvPr>
                <p:cNvSpPr/>
                <p:nvPr/>
              </p:nvSpPr>
              <p:spPr>
                <a:xfrm>
                  <a:off x="959485" y="3189604"/>
                  <a:ext cx="75056" cy="52577"/>
                </a:xfrm>
                <a:custGeom>
                  <a:avLst/>
                  <a:gdLst>
                    <a:gd name="connsiteX0" fmla="*/ 75057 w 75056"/>
                    <a:gd name="connsiteY0" fmla="*/ 0 h 52577"/>
                    <a:gd name="connsiteX1" fmla="*/ 75057 w 75056"/>
                    <a:gd name="connsiteY1" fmla="*/ 52578 h 52577"/>
                    <a:gd name="connsiteX2" fmla="*/ 0 w 75056"/>
                    <a:gd name="connsiteY2" fmla="*/ 52578 h 52577"/>
                    <a:gd name="connsiteX3" fmla="*/ 0 w 75056"/>
                    <a:gd name="connsiteY3" fmla="*/ 0 h 52577"/>
                  </a:gdLst>
                  <a:ahLst/>
                  <a:cxnLst>
                    <a:cxn ang="0">
                      <a:pos x="connsiteX0" y="connsiteY0"/>
                    </a:cxn>
                    <a:cxn ang="0">
                      <a:pos x="connsiteX1" y="connsiteY1"/>
                    </a:cxn>
                    <a:cxn ang="0">
                      <a:pos x="connsiteX2" y="connsiteY2"/>
                    </a:cxn>
                    <a:cxn ang="0">
                      <a:pos x="connsiteX3" y="connsiteY3"/>
                    </a:cxn>
                  </a:cxnLst>
                  <a:rect l="l" t="t" r="r" b="b"/>
                  <a:pathLst>
                    <a:path w="75056" h="52577">
                      <a:moveTo>
                        <a:pt x="75057" y="0"/>
                      </a:moveTo>
                      <a:lnTo>
                        <a:pt x="75057" y="52578"/>
                      </a:lnTo>
                      <a:lnTo>
                        <a:pt x="0" y="52578"/>
                      </a:lnTo>
                      <a:lnTo>
                        <a:pt x="0" y="0"/>
                      </a:lnTo>
                    </a:path>
                  </a:pathLst>
                </a:custGeom>
                <a:noFill/>
                <a:ln w="12700" cap="rnd">
                  <a:solidFill>
                    <a:schemeClr val="bg1"/>
                  </a:solidFill>
                  <a:prstDash val="solid"/>
                  <a:round/>
                </a:ln>
              </p:spPr>
              <p:txBody>
                <a:bodyPr rtlCol="0" anchor="ctr"/>
                <a:lstStyle/>
                <a:p>
                  <a:endParaRPr lang="en-US"/>
                </a:p>
              </p:txBody>
            </p:sp>
            <p:sp>
              <p:nvSpPr>
                <p:cNvPr id="99" name="Freeform: Shape 98">
                  <a:extLst>
                    <a:ext uri="{FF2B5EF4-FFF2-40B4-BE49-F238E27FC236}">
                      <a16:creationId xmlns:a16="http://schemas.microsoft.com/office/drawing/2014/main" id="{6727C9ED-6906-445B-B088-FBEA62E6432D}"/>
                    </a:ext>
                  </a:extLst>
                </p:cNvPr>
                <p:cNvSpPr/>
                <p:nvPr/>
              </p:nvSpPr>
              <p:spPr>
                <a:xfrm>
                  <a:off x="959485" y="3061842"/>
                  <a:ext cx="75056" cy="52577"/>
                </a:xfrm>
                <a:custGeom>
                  <a:avLst/>
                  <a:gdLst>
                    <a:gd name="connsiteX0" fmla="*/ 0 w 75056"/>
                    <a:gd name="connsiteY0" fmla="*/ 52578 h 52577"/>
                    <a:gd name="connsiteX1" fmla="*/ 0 w 75056"/>
                    <a:gd name="connsiteY1" fmla="*/ 0 h 52577"/>
                    <a:gd name="connsiteX2" fmla="*/ 75057 w 75056"/>
                    <a:gd name="connsiteY2" fmla="*/ 0 h 52577"/>
                    <a:gd name="connsiteX3" fmla="*/ 75057 w 75056"/>
                    <a:gd name="connsiteY3" fmla="*/ 52578 h 52577"/>
                  </a:gdLst>
                  <a:ahLst/>
                  <a:cxnLst>
                    <a:cxn ang="0">
                      <a:pos x="connsiteX0" y="connsiteY0"/>
                    </a:cxn>
                    <a:cxn ang="0">
                      <a:pos x="connsiteX1" y="connsiteY1"/>
                    </a:cxn>
                    <a:cxn ang="0">
                      <a:pos x="connsiteX2" y="connsiteY2"/>
                    </a:cxn>
                    <a:cxn ang="0">
                      <a:pos x="connsiteX3" y="connsiteY3"/>
                    </a:cxn>
                  </a:cxnLst>
                  <a:rect l="l" t="t" r="r" b="b"/>
                  <a:pathLst>
                    <a:path w="75056" h="52577">
                      <a:moveTo>
                        <a:pt x="0" y="52578"/>
                      </a:moveTo>
                      <a:lnTo>
                        <a:pt x="0" y="0"/>
                      </a:lnTo>
                      <a:lnTo>
                        <a:pt x="75057" y="0"/>
                      </a:lnTo>
                      <a:lnTo>
                        <a:pt x="75057" y="52578"/>
                      </a:lnTo>
                    </a:path>
                  </a:pathLst>
                </a:custGeom>
                <a:noFill/>
                <a:ln w="12700" cap="rnd">
                  <a:solidFill>
                    <a:schemeClr val="bg1"/>
                  </a:solidFill>
                  <a:prstDash val="solid"/>
                  <a:round/>
                </a:ln>
              </p:spPr>
              <p:txBody>
                <a:bodyPr rtlCol="0" anchor="ctr"/>
                <a:lstStyle/>
                <a:p>
                  <a:endParaRPr lang="en-US"/>
                </a:p>
              </p:txBody>
            </p:sp>
            <p:sp>
              <p:nvSpPr>
                <p:cNvPr id="100" name="Freeform: Shape 99">
                  <a:extLst>
                    <a:ext uri="{FF2B5EF4-FFF2-40B4-BE49-F238E27FC236}">
                      <a16:creationId xmlns:a16="http://schemas.microsoft.com/office/drawing/2014/main" id="{FF981954-2431-411A-BC81-92A31EE32923}"/>
                    </a:ext>
                  </a:extLst>
                </p:cNvPr>
                <p:cNvSpPr/>
                <p:nvPr/>
              </p:nvSpPr>
              <p:spPr>
                <a:xfrm>
                  <a:off x="1034541" y="3114420"/>
                  <a:ext cx="52577" cy="75183"/>
                </a:xfrm>
                <a:custGeom>
                  <a:avLst/>
                  <a:gdLst>
                    <a:gd name="connsiteX0" fmla="*/ 0 w 52577"/>
                    <a:gd name="connsiteY0" fmla="*/ 0 h 75183"/>
                    <a:gd name="connsiteX1" fmla="*/ 52578 w 52577"/>
                    <a:gd name="connsiteY1" fmla="*/ 0 h 75183"/>
                    <a:gd name="connsiteX2" fmla="*/ 52578 w 52577"/>
                    <a:gd name="connsiteY2" fmla="*/ 75184 h 75183"/>
                    <a:gd name="connsiteX3" fmla="*/ 0 w 52577"/>
                    <a:gd name="connsiteY3" fmla="*/ 75184 h 75183"/>
                  </a:gdLst>
                  <a:ahLst/>
                  <a:cxnLst>
                    <a:cxn ang="0">
                      <a:pos x="connsiteX0" y="connsiteY0"/>
                    </a:cxn>
                    <a:cxn ang="0">
                      <a:pos x="connsiteX1" y="connsiteY1"/>
                    </a:cxn>
                    <a:cxn ang="0">
                      <a:pos x="connsiteX2" y="connsiteY2"/>
                    </a:cxn>
                    <a:cxn ang="0">
                      <a:pos x="connsiteX3" y="connsiteY3"/>
                    </a:cxn>
                  </a:cxnLst>
                  <a:rect l="l" t="t" r="r" b="b"/>
                  <a:pathLst>
                    <a:path w="52577" h="75183">
                      <a:moveTo>
                        <a:pt x="0" y="0"/>
                      </a:moveTo>
                      <a:lnTo>
                        <a:pt x="52578" y="0"/>
                      </a:lnTo>
                      <a:lnTo>
                        <a:pt x="52578" y="75184"/>
                      </a:lnTo>
                      <a:lnTo>
                        <a:pt x="0" y="75184"/>
                      </a:lnTo>
                    </a:path>
                  </a:pathLst>
                </a:custGeom>
                <a:noFill/>
                <a:ln w="12700" cap="rnd">
                  <a:solidFill>
                    <a:schemeClr val="bg1"/>
                  </a:solidFill>
                  <a:prstDash val="solid"/>
                  <a:round/>
                </a:ln>
              </p:spPr>
              <p:txBody>
                <a:bodyPr rtlCol="0" anchor="ctr"/>
                <a:lstStyle/>
                <a:p>
                  <a:endParaRPr lang="en-US"/>
                </a:p>
              </p:txBody>
            </p:sp>
            <p:sp>
              <p:nvSpPr>
                <p:cNvPr id="101" name="Freeform: Shape 100">
                  <a:extLst>
                    <a:ext uri="{FF2B5EF4-FFF2-40B4-BE49-F238E27FC236}">
                      <a16:creationId xmlns:a16="http://schemas.microsoft.com/office/drawing/2014/main" id="{B3576EAE-F736-4360-B6F2-605E4447BBD7}"/>
                    </a:ext>
                  </a:extLst>
                </p:cNvPr>
                <p:cNvSpPr/>
                <p:nvPr/>
              </p:nvSpPr>
              <p:spPr>
                <a:xfrm>
                  <a:off x="906907" y="3114420"/>
                  <a:ext cx="52577" cy="75183"/>
                </a:xfrm>
                <a:custGeom>
                  <a:avLst/>
                  <a:gdLst>
                    <a:gd name="connsiteX0" fmla="*/ 52578 w 52577"/>
                    <a:gd name="connsiteY0" fmla="*/ 75184 h 75183"/>
                    <a:gd name="connsiteX1" fmla="*/ 0 w 52577"/>
                    <a:gd name="connsiteY1" fmla="*/ 75184 h 75183"/>
                    <a:gd name="connsiteX2" fmla="*/ 0 w 52577"/>
                    <a:gd name="connsiteY2" fmla="*/ 0 h 75183"/>
                    <a:gd name="connsiteX3" fmla="*/ 52578 w 52577"/>
                    <a:gd name="connsiteY3" fmla="*/ 0 h 75183"/>
                  </a:gdLst>
                  <a:ahLst/>
                  <a:cxnLst>
                    <a:cxn ang="0">
                      <a:pos x="connsiteX0" y="connsiteY0"/>
                    </a:cxn>
                    <a:cxn ang="0">
                      <a:pos x="connsiteX1" y="connsiteY1"/>
                    </a:cxn>
                    <a:cxn ang="0">
                      <a:pos x="connsiteX2" y="connsiteY2"/>
                    </a:cxn>
                    <a:cxn ang="0">
                      <a:pos x="connsiteX3" y="connsiteY3"/>
                    </a:cxn>
                  </a:cxnLst>
                  <a:rect l="l" t="t" r="r" b="b"/>
                  <a:pathLst>
                    <a:path w="52577" h="75183">
                      <a:moveTo>
                        <a:pt x="52578" y="75184"/>
                      </a:moveTo>
                      <a:lnTo>
                        <a:pt x="0" y="75184"/>
                      </a:lnTo>
                      <a:lnTo>
                        <a:pt x="0" y="0"/>
                      </a:lnTo>
                      <a:lnTo>
                        <a:pt x="52578" y="0"/>
                      </a:lnTo>
                    </a:path>
                  </a:pathLst>
                </a:custGeom>
                <a:noFill/>
                <a:ln w="12700" cap="rnd">
                  <a:solidFill>
                    <a:schemeClr val="bg1"/>
                  </a:solidFill>
                  <a:prstDash val="solid"/>
                  <a:round/>
                </a:ln>
              </p:spPr>
              <p:txBody>
                <a:bodyPr rtlCol="0" anchor="ctr"/>
                <a:lstStyle/>
                <a:p>
                  <a:endParaRPr lang="en-US"/>
                </a:p>
              </p:txBody>
            </p:sp>
          </p:grpSp>
          <p:sp>
            <p:nvSpPr>
              <p:cNvPr id="85" name="Freeform: Shape 84">
                <a:extLst>
                  <a:ext uri="{FF2B5EF4-FFF2-40B4-BE49-F238E27FC236}">
                    <a16:creationId xmlns:a16="http://schemas.microsoft.com/office/drawing/2014/main" id="{10592152-CD60-408B-9DFB-6AD241C28294}"/>
                  </a:ext>
                </a:extLst>
              </p:cNvPr>
              <p:cNvSpPr/>
              <p:nvPr/>
            </p:nvSpPr>
            <p:spPr>
              <a:xfrm>
                <a:off x="794130" y="3157347"/>
                <a:ext cx="76580" cy="474091"/>
              </a:xfrm>
              <a:custGeom>
                <a:avLst/>
                <a:gdLst>
                  <a:gd name="connsiteX0" fmla="*/ 0 w 76580"/>
                  <a:gd name="connsiteY0" fmla="*/ 474091 h 474091"/>
                  <a:gd name="connsiteX1" fmla="*/ 0 w 76580"/>
                  <a:gd name="connsiteY1" fmla="*/ 18034 h 474091"/>
                  <a:gd name="connsiteX2" fmla="*/ 18034 w 76580"/>
                  <a:gd name="connsiteY2" fmla="*/ 0 h 474091"/>
                  <a:gd name="connsiteX3" fmla="*/ 76581 w 76580"/>
                  <a:gd name="connsiteY3" fmla="*/ 0 h 474091"/>
                </a:gdLst>
                <a:ahLst/>
                <a:cxnLst>
                  <a:cxn ang="0">
                    <a:pos x="connsiteX0" y="connsiteY0"/>
                  </a:cxn>
                  <a:cxn ang="0">
                    <a:pos x="connsiteX1" y="connsiteY1"/>
                  </a:cxn>
                  <a:cxn ang="0">
                    <a:pos x="connsiteX2" y="connsiteY2"/>
                  </a:cxn>
                  <a:cxn ang="0">
                    <a:pos x="connsiteX3" y="connsiteY3"/>
                  </a:cxn>
                </a:cxnLst>
                <a:rect l="l" t="t" r="r" b="b"/>
                <a:pathLst>
                  <a:path w="76580" h="474091">
                    <a:moveTo>
                      <a:pt x="0" y="474091"/>
                    </a:moveTo>
                    <a:lnTo>
                      <a:pt x="0" y="18034"/>
                    </a:lnTo>
                    <a:cubicBezTo>
                      <a:pt x="0" y="8128"/>
                      <a:pt x="8128" y="0"/>
                      <a:pt x="18034" y="0"/>
                    </a:cubicBezTo>
                    <a:lnTo>
                      <a:pt x="76581" y="0"/>
                    </a:lnTo>
                  </a:path>
                </a:pathLst>
              </a:custGeom>
              <a:noFill/>
              <a:ln w="12700" cap="rnd">
                <a:solidFill>
                  <a:schemeClr val="bg1"/>
                </a:solidFill>
                <a:prstDash val="solid"/>
                <a:round/>
              </a:ln>
            </p:spPr>
            <p:txBody>
              <a:bodyPr rtlCol="0" anchor="ctr"/>
              <a:lstStyle/>
              <a:p>
                <a:endParaRPr lang="en-US"/>
              </a:p>
            </p:txBody>
          </p:sp>
          <p:sp>
            <p:nvSpPr>
              <p:cNvPr id="86" name="Freeform: Shape 85">
                <a:extLst>
                  <a:ext uri="{FF2B5EF4-FFF2-40B4-BE49-F238E27FC236}">
                    <a16:creationId xmlns:a16="http://schemas.microsoft.com/office/drawing/2014/main" id="{ACCB1981-64C2-414D-891E-2432692FC802}"/>
                  </a:ext>
                </a:extLst>
              </p:cNvPr>
              <p:cNvSpPr/>
              <p:nvPr/>
            </p:nvSpPr>
            <p:spPr>
              <a:xfrm>
                <a:off x="1123188" y="3157347"/>
                <a:ext cx="76580" cy="474091"/>
              </a:xfrm>
              <a:custGeom>
                <a:avLst/>
                <a:gdLst>
                  <a:gd name="connsiteX0" fmla="*/ 0 w 76580"/>
                  <a:gd name="connsiteY0" fmla="*/ 0 h 474091"/>
                  <a:gd name="connsiteX1" fmla="*/ 58547 w 76580"/>
                  <a:gd name="connsiteY1" fmla="*/ 0 h 474091"/>
                  <a:gd name="connsiteX2" fmla="*/ 76581 w 76580"/>
                  <a:gd name="connsiteY2" fmla="*/ 18034 h 474091"/>
                  <a:gd name="connsiteX3" fmla="*/ 76581 w 76580"/>
                  <a:gd name="connsiteY3" fmla="*/ 474091 h 474091"/>
                </a:gdLst>
                <a:ahLst/>
                <a:cxnLst>
                  <a:cxn ang="0">
                    <a:pos x="connsiteX0" y="connsiteY0"/>
                  </a:cxn>
                  <a:cxn ang="0">
                    <a:pos x="connsiteX1" y="connsiteY1"/>
                  </a:cxn>
                  <a:cxn ang="0">
                    <a:pos x="connsiteX2" y="connsiteY2"/>
                  </a:cxn>
                  <a:cxn ang="0">
                    <a:pos x="connsiteX3" y="connsiteY3"/>
                  </a:cxn>
                </a:cxnLst>
                <a:rect l="l" t="t" r="r" b="b"/>
                <a:pathLst>
                  <a:path w="76580" h="474091">
                    <a:moveTo>
                      <a:pt x="0" y="0"/>
                    </a:moveTo>
                    <a:lnTo>
                      <a:pt x="58547" y="0"/>
                    </a:lnTo>
                    <a:cubicBezTo>
                      <a:pt x="68453" y="0"/>
                      <a:pt x="76581" y="8128"/>
                      <a:pt x="76581" y="18034"/>
                    </a:cubicBezTo>
                    <a:lnTo>
                      <a:pt x="76581" y="474091"/>
                    </a:lnTo>
                  </a:path>
                </a:pathLst>
              </a:custGeom>
              <a:noFill/>
              <a:ln w="12700" cap="rnd">
                <a:solidFill>
                  <a:schemeClr val="bg1"/>
                </a:solidFill>
                <a:prstDash val="solid"/>
                <a:round/>
              </a:ln>
            </p:spPr>
            <p:txBody>
              <a:bodyPr rtlCol="0" anchor="ctr"/>
              <a:lstStyle/>
              <a:p>
                <a:endParaRPr lang="en-US"/>
              </a:p>
            </p:txBody>
          </p:sp>
          <p:sp>
            <p:nvSpPr>
              <p:cNvPr id="87" name="Freeform: Shape 86">
                <a:extLst>
                  <a:ext uri="{FF2B5EF4-FFF2-40B4-BE49-F238E27FC236}">
                    <a16:creationId xmlns:a16="http://schemas.microsoft.com/office/drawing/2014/main" id="{35CAAF75-1F9F-464F-92C0-6FCC0DD12BAF}"/>
                  </a:ext>
                </a:extLst>
              </p:cNvPr>
              <p:cNvSpPr/>
              <p:nvPr/>
            </p:nvSpPr>
            <p:spPr>
              <a:xfrm>
                <a:off x="951991" y="3546855"/>
                <a:ext cx="90043" cy="89027"/>
              </a:xfrm>
              <a:custGeom>
                <a:avLst/>
                <a:gdLst>
                  <a:gd name="connsiteX0" fmla="*/ 0 w 90043"/>
                  <a:gd name="connsiteY0" fmla="*/ 89027 h 89027"/>
                  <a:gd name="connsiteX1" fmla="*/ 0 w 90043"/>
                  <a:gd name="connsiteY1" fmla="*/ 0 h 89027"/>
                  <a:gd name="connsiteX2" fmla="*/ 90043 w 90043"/>
                  <a:gd name="connsiteY2" fmla="*/ 0 h 89027"/>
                  <a:gd name="connsiteX3" fmla="*/ 90043 w 90043"/>
                  <a:gd name="connsiteY3" fmla="*/ 89027 h 89027"/>
                </a:gdLst>
                <a:ahLst/>
                <a:cxnLst>
                  <a:cxn ang="0">
                    <a:pos x="connsiteX0" y="connsiteY0"/>
                  </a:cxn>
                  <a:cxn ang="0">
                    <a:pos x="connsiteX1" y="connsiteY1"/>
                  </a:cxn>
                  <a:cxn ang="0">
                    <a:pos x="connsiteX2" y="connsiteY2"/>
                  </a:cxn>
                  <a:cxn ang="0">
                    <a:pos x="connsiteX3" y="connsiteY3"/>
                  </a:cxn>
                </a:cxnLst>
                <a:rect l="l" t="t" r="r" b="b"/>
                <a:pathLst>
                  <a:path w="90043" h="89027">
                    <a:moveTo>
                      <a:pt x="0" y="89027"/>
                    </a:moveTo>
                    <a:lnTo>
                      <a:pt x="0" y="0"/>
                    </a:lnTo>
                    <a:lnTo>
                      <a:pt x="90043" y="0"/>
                    </a:lnTo>
                    <a:lnTo>
                      <a:pt x="90043" y="89027"/>
                    </a:lnTo>
                  </a:path>
                </a:pathLst>
              </a:custGeom>
              <a:noFill/>
              <a:ln w="12700" cap="rnd">
                <a:solidFill>
                  <a:schemeClr val="bg1"/>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B56432A9-7FA6-47B5-A18F-20E754DF1A29}"/>
                  </a:ext>
                </a:extLst>
              </p:cNvPr>
              <p:cNvSpPr/>
              <p:nvPr/>
            </p:nvSpPr>
            <p:spPr>
              <a:xfrm>
                <a:off x="708533" y="3251961"/>
                <a:ext cx="81152" cy="383159"/>
              </a:xfrm>
              <a:custGeom>
                <a:avLst/>
                <a:gdLst>
                  <a:gd name="connsiteX0" fmla="*/ 0 w 81152"/>
                  <a:gd name="connsiteY0" fmla="*/ 383159 h 383159"/>
                  <a:gd name="connsiteX1" fmla="*/ 0 w 81152"/>
                  <a:gd name="connsiteY1" fmla="*/ 18034 h 383159"/>
                  <a:gd name="connsiteX2" fmla="*/ 18034 w 81152"/>
                  <a:gd name="connsiteY2" fmla="*/ 0 h 383159"/>
                  <a:gd name="connsiteX3" fmla="*/ 81153 w 81152"/>
                  <a:gd name="connsiteY3" fmla="*/ 0 h 383159"/>
                </a:gdLst>
                <a:ahLst/>
                <a:cxnLst>
                  <a:cxn ang="0">
                    <a:pos x="connsiteX0" y="connsiteY0"/>
                  </a:cxn>
                  <a:cxn ang="0">
                    <a:pos x="connsiteX1" y="connsiteY1"/>
                  </a:cxn>
                  <a:cxn ang="0">
                    <a:pos x="connsiteX2" y="connsiteY2"/>
                  </a:cxn>
                  <a:cxn ang="0">
                    <a:pos x="connsiteX3" y="connsiteY3"/>
                  </a:cxn>
                </a:cxnLst>
                <a:rect l="l" t="t" r="r" b="b"/>
                <a:pathLst>
                  <a:path w="81152" h="383159">
                    <a:moveTo>
                      <a:pt x="0" y="383159"/>
                    </a:moveTo>
                    <a:lnTo>
                      <a:pt x="0" y="18034"/>
                    </a:lnTo>
                    <a:cubicBezTo>
                      <a:pt x="0" y="8128"/>
                      <a:pt x="8128" y="0"/>
                      <a:pt x="18034" y="0"/>
                    </a:cubicBezTo>
                    <a:lnTo>
                      <a:pt x="81153" y="0"/>
                    </a:lnTo>
                  </a:path>
                </a:pathLst>
              </a:custGeom>
              <a:noFill/>
              <a:ln w="12700" cap="rnd">
                <a:solidFill>
                  <a:schemeClr val="bg1"/>
                </a:solidFill>
                <a:prstDash val="solid"/>
                <a:round/>
              </a:ln>
            </p:spPr>
            <p:txBody>
              <a:bodyPr rtlCol="0" anchor="ctr"/>
              <a:lstStyle/>
              <a:p>
                <a:endParaRPr lang="en-US"/>
              </a:p>
            </p:txBody>
          </p:sp>
          <p:sp>
            <p:nvSpPr>
              <p:cNvPr id="89" name="Freeform: Shape 88">
                <a:extLst>
                  <a:ext uri="{FF2B5EF4-FFF2-40B4-BE49-F238E27FC236}">
                    <a16:creationId xmlns:a16="http://schemas.microsoft.com/office/drawing/2014/main" id="{88B6624E-3129-4B8F-A57D-7C1A5A0C9DA7}"/>
                  </a:ext>
                </a:extLst>
              </p:cNvPr>
              <p:cNvSpPr/>
              <p:nvPr/>
            </p:nvSpPr>
            <p:spPr>
              <a:xfrm>
                <a:off x="1204341" y="3251961"/>
                <a:ext cx="76580" cy="383159"/>
              </a:xfrm>
              <a:custGeom>
                <a:avLst/>
                <a:gdLst>
                  <a:gd name="connsiteX0" fmla="*/ 0 w 76580"/>
                  <a:gd name="connsiteY0" fmla="*/ 0 h 383159"/>
                  <a:gd name="connsiteX1" fmla="*/ 58547 w 76580"/>
                  <a:gd name="connsiteY1" fmla="*/ 0 h 383159"/>
                  <a:gd name="connsiteX2" fmla="*/ 76581 w 76580"/>
                  <a:gd name="connsiteY2" fmla="*/ 18034 h 383159"/>
                  <a:gd name="connsiteX3" fmla="*/ 76581 w 76580"/>
                  <a:gd name="connsiteY3" fmla="*/ 383159 h 383159"/>
                </a:gdLst>
                <a:ahLst/>
                <a:cxnLst>
                  <a:cxn ang="0">
                    <a:pos x="connsiteX0" y="connsiteY0"/>
                  </a:cxn>
                  <a:cxn ang="0">
                    <a:pos x="connsiteX1" y="connsiteY1"/>
                  </a:cxn>
                  <a:cxn ang="0">
                    <a:pos x="connsiteX2" y="connsiteY2"/>
                  </a:cxn>
                  <a:cxn ang="0">
                    <a:pos x="connsiteX3" y="connsiteY3"/>
                  </a:cxn>
                </a:cxnLst>
                <a:rect l="l" t="t" r="r" b="b"/>
                <a:pathLst>
                  <a:path w="76580" h="383159">
                    <a:moveTo>
                      <a:pt x="0" y="0"/>
                    </a:moveTo>
                    <a:lnTo>
                      <a:pt x="58547" y="0"/>
                    </a:lnTo>
                    <a:cubicBezTo>
                      <a:pt x="68453" y="0"/>
                      <a:pt x="76581" y="8128"/>
                      <a:pt x="76581" y="18034"/>
                    </a:cubicBezTo>
                    <a:lnTo>
                      <a:pt x="76581" y="383159"/>
                    </a:lnTo>
                  </a:path>
                </a:pathLst>
              </a:custGeom>
              <a:noFill/>
              <a:ln w="12700" cap="rnd">
                <a:solidFill>
                  <a:schemeClr val="bg1"/>
                </a:solidFill>
                <a:prstDash val="solid"/>
                <a:round/>
              </a:ln>
            </p:spPr>
            <p:txBody>
              <a:bodyPr rtlCol="0" anchor="ctr"/>
              <a:lstStyle/>
              <a:p>
                <a:endParaRPr lang="en-US"/>
              </a:p>
            </p:txBody>
          </p:sp>
          <p:sp>
            <p:nvSpPr>
              <p:cNvPr id="90" name="Freeform: Shape 89">
                <a:extLst>
                  <a:ext uri="{FF2B5EF4-FFF2-40B4-BE49-F238E27FC236}">
                    <a16:creationId xmlns:a16="http://schemas.microsoft.com/office/drawing/2014/main" id="{65B8CC55-0086-4E2E-98EF-1BF440047F4C}"/>
                  </a:ext>
                </a:extLst>
              </p:cNvPr>
              <p:cNvSpPr/>
              <p:nvPr/>
            </p:nvSpPr>
            <p:spPr>
              <a:xfrm>
                <a:off x="962787" y="3299841"/>
                <a:ext cx="68453" cy="68452"/>
              </a:xfrm>
              <a:custGeom>
                <a:avLst/>
                <a:gdLst>
                  <a:gd name="connsiteX0" fmla="*/ 0 w 68453"/>
                  <a:gd name="connsiteY0" fmla="*/ 0 h 68452"/>
                  <a:gd name="connsiteX1" fmla="*/ 68453 w 68453"/>
                  <a:gd name="connsiteY1" fmla="*/ 0 h 68452"/>
                  <a:gd name="connsiteX2" fmla="*/ 68453 w 68453"/>
                  <a:gd name="connsiteY2" fmla="*/ 68453 h 68452"/>
                  <a:gd name="connsiteX3" fmla="*/ 0 w 68453"/>
                  <a:gd name="connsiteY3" fmla="*/ 68453 h 68452"/>
                </a:gdLst>
                <a:ahLst/>
                <a:cxnLst>
                  <a:cxn ang="0">
                    <a:pos x="connsiteX0" y="connsiteY0"/>
                  </a:cxn>
                  <a:cxn ang="0">
                    <a:pos x="connsiteX1" y="connsiteY1"/>
                  </a:cxn>
                  <a:cxn ang="0">
                    <a:pos x="connsiteX2" y="connsiteY2"/>
                  </a:cxn>
                  <a:cxn ang="0">
                    <a:pos x="connsiteX3" y="connsiteY3"/>
                  </a:cxn>
                </a:cxnLst>
                <a:rect l="l" t="t" r="r" b="b"/>
                <a:pathLst>
                  <a:path w="68453" h="68452">
                    <a:moveTo>
                      <a:pt x="0" y="0"/>
                    </a:moveTo>
                    <a:lnTo>
                      <a:pt x="68453" y="0"/>
                    </a:lnTo>
                    <a:lnTo>
                      <a:pt x="68453" y="68453"/>
                    </a:lnTo>
                    <a:lnTo>
                      <a:pt x="0" y="68453"/>
                    </a:lnTo>
                    <a:close/>
                  </a:path>
                </a:pathLst>
              </a:custGeom>
              <a:noFill/>
              <a:ln w="12700" cap="rnd">
                <a:solidFill>
                  <a:schemeClr val="bg1"/>
                </a:solidFill>
                <a:prstDash val="solid"/>
                <a:round/>
              </a:ln>
            </p:spPr>
            <p:txBody>
              <a:bodyPr rtlCol="0" anchor="ctr"/>
              <a:lstStyle/>
              <a:p>
                <a:endParaRPr lang="en-US"/>
              </a:p>
            </p:txBody>
          </p:sp>
          <p:sp>
            <p:nvSpPr>
              <p:cNvPr id="91" name="Freeform: Shape 90">
                <a:extLst>
                  <a:ext uri="{FF2B5EF4-FFF2-40B4-BE49-F238E27FC236}">
                    <a16:creationId xmlns:a16="http://schemas.microsoft.com/office/drawing/2014/main" id="{1172094B-0761-4FE6-A841-705FFDDAC08C}"/>
                  </a:ext>
                </a:extLst>
              </p:cNvPr>
              <p:cNvSpPr/>
              <p:nvPr/>
            </p:nvSpPr>
            <p:spPr>
              <a:xfrm>
                <a:off x="962787" y="3420745"/>
                <a:ext cx="68453" cy="68452"/>
              </a:xfrm>
              <a:custGeom>
                <a:avLst/>
                <a:gdLst>
                  <a:gd name="connsiteX0" fmla="*/ 0 w 68453"/>
                  <a:gd name="connsiteY0" fmla="*/ 0 h 68452"/>
                  <a:gd name="connsiteX1" fmla="*/ 68453 w 68453"/>
                  <a:gd name="connsiteY1" fmla="*/ 0 h 68452"/>
                  <a:gd name="connsiteX2" fmla="*/ 68453 w 68453"/>
                  <a:gd name="connsiteY2" fmla="*/ 68453 h 68452"/>
                  <a:gd name="connsiteX3" fmla="*/ 0 w 68453"/>
                  <a:gd name="connsiteY3" fmla="*/ 68453 h 68452"/>
                </a:gdLst>
                <a:ahLst/>
                <a:cxnLst>
                  <a:cxn ang="0">
                    <a:pos x="connsiteX0" y="connsiteY0"/>
                  </a:cxn>
                  <a:cxn ang="0">
                    <a:pos x="connsiteX1" y="connsiteY1"/>
                  </a:cxn>
                  <a:cxn ang="0">
                    <a:pos x="connsiteX2" y="connsiteY2"/>
                  </a:cxn>
                  <a:cxn ang="0">
                    <a:pos x="connsiteX3" y="connsiteY3"/>
                  </a:cxn>
                </a:cxnLst>
                <a:rect l="l" t="t" r="r" b="b"/>
                <a:pathLst>
                  <a:path w="68453" h="68452">
                    <a:moveTo>
                      <a:pt x="0" y="0"/>
                    </a:moveTo>
                    <a:lnTo>
                      <a:pt x="68453" y="0"/>
                    </a:lnTo>
                    <a:lnTo>
                      <a:pt x="68453" y="68453"/>
                    </a:lnTo>
                    <a:lnTo>
                      <a:pt x="0" y="68453"/>
                    </a:lnTo>
                    <a:close/>
                  </a:path>
                </a:pathLst>
              </a:custGeom>
              <a:noFill/>
              <a:ln w="12700" cap="rnd">
                <a:solidFill>
                  <a:schemeClr val="bg1"/>
                </a:solidFill>
                <a:prstDash val="solid"/>
                <a:round/>
              </a:ln>
            </p:spPr>
            <p:txBody>
              <a:bodyPr rtlCol="0" anchor="ctr"/>
              <a:lstStyle/>
              <a:p>
                <a:endParaRPr lang="en-US"/>
              </a:p>
            </p:txBody>
          </p:sp>
          <p:sp>
            <p:nvSpPr>
              <p:cNvPr id="92" name="Freeform: Shape 91">
                <a:extLst>
                  <a:ext uri="{FF2B5EF4-FFF2-40B4-BE49-F238E27FC236}">
                    <a16:creationId xmlns:a16="http://schemas.microsoft.com/office/drawing/2014/main" id="{F9AF1844-D696-46AB-AA21-E81496E0548E}"/>
                  </a:ext>
                </a:extLst>
              </p:cNvPr>
              <p:cNvSpPr/>
              <p:nvPr/>
            </p:nvSpPr>
            <p:spPr>
              <a:xfrm>
                <a:off x="850519" y="3299841"/>
                <a:ext cx="68453" cy="68452"/>
              </a:xfrm>
              <a:custGeom>
                <a:avLst/>
                <a:gdLst>
                  <a:gd name="connsiteX0" fmla="*/ 0 w 68453"/>
                  <a:gd name="connsiteY0" fmla="*/ 0 h 68452"/>
                  <a:gd name="connsiteX1" fmla="*/ 68453 w 68453"/>
                  <a:gd name="connsiteY1" fmla="*/ 0 h 68452"/>
                  <a:gd name="connsiteX2" fmla="*/ 68453 w 68453"/>
                  <a:gd name="connsiteY2" fmla="*/ 68453 h 68452"/>
                  <a:gd name="connsiteX3" fmla="*/ 0 w 68453"/>
                  <a:gd name="connsiteY3" fmla="*/ 68453 h 68452"/>
                </a:gdLst>
                <a:ahLst/>
                <a:cxnLst>
                  <a:cxn ang="0">
                    <a:pos x="connsiteX0" y="connsiteY0"/>
                  </a:cxn>
                  <a:cxn ang="0">
                    <a:pos x="connsiteX1" y="connsiteY1"/>
                  </a:cxn>
                  <a:cxn ang="0">
                    <a:pos x="connsiteX2" y="connsiteY2"/>
                  </a:cxn>
                  <a:cxn ang="0">
                    <a:pos x="connsiteX3" y="connsiteY3"/>
                  </a:cxn>
                </a:cxnLst>
                <a:rect l="l" t="t" r="r" b="b"/>
                <a:pathLst>
                  <a:path w="68453" h="68452">
                    <a:moveTo>
                      <a:pt x="0" y="0"/>
                    </a:moveTo>
                    <a:lnTo>
                      <a:pt x="68453" y="0"/>
                    </a:lnTo>
                    <a:lnTo>
                      <a:pt x="68453" y="68453"/>
                    </a:lnTo>
                    <a:lnTo>
                      <a:pt x="0" y="68453"/>
                    </a:lnTo>
                    <a:close/>
                  </a:path>
                </a:pathLst>
              </a:custGeom>
              <a:noFill/>
              <a:ln w="12700" cap="rnd">
                <a:solidFill>
                  <a:schemeClr val="bg1"/>
                </a:solidFill>
                <a:prstDash val="solid"/>
                <a:round/>
              </a:ln>
            </p:spPr>
            <p:txBody>
              <a:bodyPr rtlCol="0" anchor="ctr"/>
              <a:lstStyle/>
              <a:p>
                <a:endParaRPr lang="en-US"/>
              </a:p>
            </p:txBody>
          </p:sp>
          <p:sp>
            <p:nvSpPr>
              <p:cNvPr id="93" name="Freeform: Shape 92">
                <a:extLst>
                  <a:ext uri="{FF2B5EF4-FFF2-40B4-BE49-F238E27FC236}">
                    <a16:creationId xmlns:a16="http://schemas.microsoft.com/office/drawing/2014/main" id="{DC036ADA-C186-4537-B3DA-466096D9453A}"/>
                  </a:ext>
                </a:extLst>
              </p:cNvPr>
              <p:cNvSpPr/>
              <p:nvPr/>
            </p:nvSpPr>
            <p:spPr>
              <a:xfrm>
                <a:off x="850519" y="3420745"/>
                <a:ext cx="68453" cy="68452"/>
              </a:xfrm>
              <a:custGeom>
                <a:avLst/>
                <a:gdLst>
                  <a:gd name="connsiteX0" fmla="*/ 0 w 68453"/>
                  <a:gd name="connsiteY0" fmla="*/ 0 h 68452"/>
                  <a:gd name="connsiteX1" fmla="*/ 68453 w 68453"/>
                  <a:gd name="connsiteY1" fmla="*/ 0 h 68452"/>
                  <a:gd name="connsiteX2" fmla="*/ 68453 w 68453"/>
                  <a:gd name="connsiteY2" fmla="*/ 68453 h 68452"/>
                  <a:gd name="connsiteX3" fmla="*/ 0 w 68453"/>
                  <a:gd name="connsiteY3" fmla="*/ 68453 h 68452"/>
                </a:gdLst>
                <a:ahLst/>
                <a:cxnLst>
                  <a:cxn ang="0">
                    <a:pos x="connsiteX0" y="connsiteY0"/>
                  </a:cxn>
                  <a:cxn ang="0">
                    <a:pos x="connsiteX1" y="connsiteY1"/>
                  </a:cxn>
                  <a:cxn ang="0">
                    <a:pos x="connsiteX2" y="connsiteY2"/>
                  </a:cxn>
                  <a:cxn ang="0">
                    <a:pos x="connsiteX3" y="connsiteY3"/>
                  </a:cxn>
                </a:cxnLst>
                <a:rect l="l" t="t" r="r" b="b"/>
                <a:pathLst>
                  <a:path w="68453" h="68452">
                    <a:moveTo>
                      <a:pt x="0" y="0"/>
                    </a:moveTo>
                    <a:lnTo>
                      <a:pt x="68453" y="0"/>
                    </a:lnTo>
                    <a:lnTo>
                      <a:pt x="68453" y="68453"/>
                    </a:lnTo>
                    <a:lnTo>
                      <a:pt x="0" y="68453"/>
                    </a:lnTo>
                    <a:close/>
                  </a:path>
                </a:pathLst>
              </a:custGeom>
              <a:noFill/>
              <a:ln w="12700" cap="rnd">
                <a:solidFill>
                  <a:schemeClr val="bg1"/>
                </a:solidFill>
                <a:prstDash val="solid"/>
                <a:round/>
              </a:ln>
            </p:spPr>
            <p:txBody>
              <a:bodyPr rtlCol="0" anchor="ctr"/>
              <a:lstStyle/>
              <a:p>
                <a:endParaRPr lang="en-US"/>
              </a:p>
            </p:txBody>
          </p:sp>
          <p:sp>
            <p:nvSpPr>
              <p:cNvPr id="94" name="Freeform: Shape 93">
                <a:extLst>
                  <a:ext uri="{FF2B5EF4-FFF2-40B4-BE49-F238E27FC236}">
                    <a16:creationId xmlns:a16="http://schemas.microsoft.com/office/drawing/2014/main" id="{2431B07D-6DC4-4D6F-95CF-196D9C9CFEA2}"/>
                  </a:ext>
                </a:extLst>
              </p:cNvPr>
              <p:cNvSpPr/>
              <p:nvPr/>
            </p:nvSpPr>
            <p:spPr>
              <a:xfrm>
                <a:off x="1075055" y="3299841"/>
                <a:ext cx="68453" cy="68452"/>
              </a:xfrm>
              <a:custGeom>
                <a:avLst/>
                <a:gdLst>
                  <a:gd name="connsiteX0" fmla="*/ 0 w 68453"/>
                  <a:gd name="connsiteY0" fmla="*/ 0 h 68452"/>
                  <a:gd name="connsiteX1" fmla="*/ 68453 w 68453"/>
                  <a:gd name="connsiteY1" fmla="*/ 0 h 68452"/>
                  <a:gd name="connsiteX2" fmla="*/ 68453 w 68453"/>
                  <a:gd name="connsiteY2" fmla="*/ 68453 h 68452"/>
                  <a:gd name="connsiteX3" fmla="*/ 0 w 68453"/>
                  <a:gd name="connsiteY3" fmla="*/ 68453 h 68452"/>
                </a:gdLst>
                <a:ahLst/>
                <a:cxnLst>
                  <a:cxn ang="0">
                    <a:pos x="connsiteX0" y="connsiteY0"/>
                  </a:cxn>
                  <a:cxn ang="0">
                    <a:pos x="connsiteX1" y="connsiteY1"/>
                  </a:cxn>
                  <a:cxn ang="0">
                    <a:pos x="connsiteX2" y="connsiteY2"/>
                  </a:cxn>
                  <a:cxn ang="0">
                    <a:pos x="connsiteX3" y="connsiteY3"/>
                  </a:cxn>
                </a:cxnLst>
                <a:rect l="l" t="t" r="r" b="b"/>
                <a:pathLst>
                  <a:path w="68453" h="68452">
                    <a:moveTo>
                      <a:pt x="0" y="0"/>
                    </a:moveTo>
                    <a:lnTo>
                      <a:pt x="68453" y="0"/>
                    </a:lnTo>
                    <a:lnTo>
                      <a:pt x="68453" y="68453"/>
                    </a:lnTo>
                    <a:lnTo>
                      <a:pt x="0" y="68453"/>
                    </a:lnTo>
                    <a:close/>
                  </a:path>
                </a:pathLst>
              </a:custGeom>
              <a:noFill/>
              <a:ln w="12700" cap="rnd">
                <a:solidFill>
                  <a:schemeClr val="bg1"/>
                </a:solidFill>
                <a:prstDash val="solid"/>
                <a:round/>
              </a:ln>
            </p:spPr>
            <p:txBody>
              <a:bodyPr rtlCol="0" anchor="ctr"/>
              <a:lstStyle/>
              <a:p>
                <a:endParaRPr lang="en-US"/>
              </a:p>
            </p:txBody>
          </p:sp>
          <p:sp>
            <p:nvSpPr>
              <p:cNvPr id="95" name="Freeform: Shape 94">
                <a:extLst>
                  <a:ext uri="{FF2B5EF4-FFF2-40B4-BE49-F238E27FC236}">
                    <a16:creationId xmlns:a16="http://schemas.microsoft.com/office/drawing/2014/main" id="{D7428FF0-356F-4307-8CBA-9FE364B787A4}"/>
                  </a:ext>
                </a:extLst>
              </p:cNvPr>
              <p:cNvSpPr/>
              <p:nvPr/>
            </p:nvSpPr>
            <p:spPr>
              <a:xfrm>
                <a:off x="1075055" y="3420745"/>
                <a:ext cx="68453" cy="68452"/>
              </a:xfrm>
              <a:custGeom>
                <a:avLst/>
                <a:gdLst>
                  <a:gd name="connsiteX0" fmla="*/ 0 w 68453"/>
                  <a:gd name="connsiteY0" fmla="*/ 0 h 68452"/>
                  <a:gd name="connsiteX1" fmla="*/ 68453 w 68453"/>
                  <a:gd name="connsiteY1" fmla="*/ 0 h 68452"/>
                  <a:gd name="connsiteX2" fmla="*/ 68453 w 68453"/>
                  <a:gd name="connsiteY2" fmla="*/ 68453 h 68452"/>
                  <a:gd name="connsiteX3" fmla="*/ 0 w 68453"/>
                  <a:gd name="connsiteY3" fmla="*/ 68453 h 68452"/>
                </a:gdLst>
                <a:ahLst/>
                <a:cxnLst>
                  <a:cxn ang="0">
                    <a:pos x="connsiteX0" y="connsiteY0"/>
                  </a:cxn>
                  <a:cxn ang="0">
                    <a:pos x="connsiteX1" y="connsiteY1"/>
                  </a:cxn>
                  <a:cxn ang="0">
                    <a:pos x="connsiteX2" y="connsiteY2"/>
                  </a:cxn>
                  <a:cxn ang="0">
                    <a:pos x="connsiteX3" y="connsiteY3"/>
                  </a:cxn>
                </a:cxnLst>
                <a:rect l="l" t="t" r="r" b="b"/>
                <a:pathLst>
                  <a:path w="68453" h="68452">
                    <a:moveTo>
                      <a:pt x="0" y="0"/>
                    </a:moveTo>
                    <a:lnTo>
                      <a:pt x="68453" y="0"/>
                    </a:lnTo>
                    <a:lnTo>
                      <a:pt x="68453" y="68453"/>
                    </a:lnTo>
                    <a:lnTo>
                      <a:pt x="0" y="68453"/>
                    </a:lnTo>
                    <a:close/>
                  </a:path>
                </a:pathLst>
              </a:custGeom>
              <a:noFill/>
              <a:ln w="12700" cap="rnd">
                <a:solidFill>
                  <a:schemeClr val="bg1"/>
                </a:solidFill>
                <a:prstDash val="solid"/>
                <a:round/>
              </a:ln>
            </p:spPr>
            <p:txBody>
              <a:bodyPr rtlCol="0" anchor="ctr"/>
              <a:lstStyle/>
              <a:p>
                <a:endParaRPr lang="en-US"/>
              </a:p>
            </p:txBody>
          </p:sp>
          <p:sp>
            <p:nvSpPr>
              <p:cNvPr id="96" name="Freeform: Shape 95">
                <a:extLst>
                  <a:ext uri="{FF2B5EF4-FFF2-40B4-BE49-F238E27FC236}">
                    <a16:creationId xmlns:a16="http://schemas.microsoft.com/office/drawing/2014/main" id="{456EE4FD-12D4-4FB6-9350-B2622E4091F3}"/>
                  </a:ext>
                </a:extLst>
              </p:cNvPr>
              <p:cNvSpPr/>
              <p:nvPr/>
            </p:nvSpPr>
            <p:spPr>
              <a:xfrm>
                <a:off x="1042035" y="3635883"/>
                <a:ext cx="236728" cy="12700"/>
              </a:xfrm>
              <a:custGeom>
                <a:avLst/>
                <a:gdLst>
                  <a:gd name="connsiteX0" fmla="*/ 236728 w 236728"/>
                  <a:gd name="connsiteY0" fmla="*/ 0 h 12700"/>
                  <a:gd name="connsiteX1" fmla="*/ 0 w 236728"/>
                  <a:gd name="connsiteY1" fmla="*/ 0 h 12700"/>
                </a:gdLst>
                <a:ahLst/>
                <a:cxnLst>
                  <a:cxn ang="0">
                    <a:pos x="connsiteX0" y="connsiteY0"/>
                  </a:cxn>
                  <a:cxn ang="0">
                    <a:pos x="connsiteX1" y="connsiteY1"/>
                  </a:cxn>
                </a:cxnLst>
                <a:rect l="l" t="t" r="r" b="b"/>
                <a:pathLst>
                  <a:path w="236728" h="12700">
                    <a:moveTo>
                      <a:pt x="236728" y="0"/>
                    </a:moveTo>
                    <a:lnTo>
                      <a:pt x="0" y="0"/>
                    </a:lnTo>
                  </a:path>
                </a:pathLst>
              </a:custGeom>
              <a:ln w="12700" cap="rnd">
                <a:solidFill>
                  <a:schemeClr val="bg1"/>
                </a:solidFill>
                <a:prstDash val="solid"/>
                <a:round/>
              </a:ln>
            </p:spPr>
            <p:txBody>
              <a:bodyPr rtlCol="0" anchor="ctr"/>
              <a:lstStyle/>
              <a:p>
                <a:endParaRPr lang="en-US"/>
              </a:p>
            </p:txBody>
          </p:sp>
          <p:sp>
            <p:nvSpPr>
              <p:cNvPr id="97" name="Freeform: Shape 96">
                <a:extLst>
                  <a:ext uri="{FF2B5EF4-FFF2-40B4-BE49-F238E27FC236}">
                    <a16:creationId xmlns:a16="http://schemas.microsoft.com/office/drawing/2014/main" id="{02F012F1-1FCF-4B31-B784-52173B37B6A3}"/>
                  </a:ext>
                </a:extLst>
              </p:cNvPr>
              <p:cNvSpPr/>
              <p:nvPr/>
            </p:nvSpPr>
            <p:spPr>
              <a:xfrm>
                <a:off x="710819" y="3635883"/>
                <a:ext cx="241172" cy="12700"/>
              </a:xfrm>
              <a:custGeom>
                <a:avLst/>
                <a:gdLst>
                  <a:gd name="connsiteX0" fmla="*/ 241173 w 241172"/>
                  <a:gd name="connsiteY0" fmla="*/ 0 h 12700"/>
                  <a:gd name="connsiteX1" fmla="*/ 0 w 241172"/>
                  <a:gd name="connsiteY1" fmla="*/ 0 h 12700"/>
                </a:gdLst>
                <a:ahLst/>
                <a:cxnLst>
                  <a:cxn ang="0">
                    <a:pos x="connsiteX0" y="connsiteY0"/>
                  </a:cxn>
                  <a:cxn ang="0">
                    <a:pos x="connsiteX1" y="connsiteY1"/>
                  </a:cxn>
                </a:cxnLst>
                <a:rect l="l" t="t" r="r" b="b"/>
                <a:pathLst>
                  <a:path w="241172" h="12700">
                    <a:moveTo>
                      <a:pt x="241173" y="0"/>
                    </a:moveTo>
                    <a:lnTo>
                      <a:pt x="0" y="0"/>
                    </a:lnTo>
                  </a:path>
                </a:pathLst>
              </a:custGeom>
              <a:ln w="12700" cap="rnd">
                <a:solidFill>
                  <a:schemeClr val="bg1"/>
                </a:solidFill>
                <a:prstDash val="solid"/>
                <a:round/>
              </a:ln>
            </p:spPr>
            <p:txBody>
              <a:bodyPr rtlCol="0" anchor="ctr"/>
              <a:lstStyle/>
              <a:p>
                <a:endParaRPr lang="en-US"/>
              </a:p>
            </p:txBody>
          </p:sp>
        </p:grpSp>
        <p:sp>
          <p:nvSpPr>
            <p:cNvPr id="19" name="TextBox 18">
              <a:extLst>
                <a:ext uri="{FF2B5EF4-FFF2-40B4-BE49-F238E27FC236}">
                  <a16:creationId xmlns:a16="http://schemas.microsoft.com/office/drawing/2014/main" id="{7D24E3F4-1225-70D2-B1E9-EC1A4A0F9558}"/>
                </a:ext>
              </a:extLst>
            </p:cNvPr>
            <p:cNvSpPr txBox="1"/>
            <p:nvPr/>
          </p:nvSpPr>
          <p:spPr>
            <a:xfrm>
              <a:off x="3304990" y="4065625"/>
              <a:ext cx="761201" cy="553998"/>
            </a:xfrm>
            <a:prstGeom prst="rect">
              <a:avLst/>
            </a:prstGeom>
            <a:noFill/>
          </p:spPr>
          <p:txBody>
            <a:bodyPr wrap="square">
              <a:spAutoFit/>
            </a:bodyPr>
            <a:lstStyle/>
            <a:p>
              <a:pPr algn="l"/>
              <a:r>
                <a:rPr lang="en-US" sz="1000" b="1">
                  <a:solidFill>
                    <a:schemeClr val="bg1"/>
                  </a:solidFill>
                  <a:latin typeface="+mn-lt"/>
                </a:rPr>
                <a:t>Primary Care Networks </a:t>
              </a:r>
            </a:p>
          </p:txBody>
        </p:sp>
      </p:grpSp>
      <p:pic>
        <p:nvPicPr>
          <p:cNvPr id="21" name="Picture 20">
            <a:extLst>
              <a:ext uri="{FF2B5EF4-FFF2-40B4-BE49-F238E27FC236}">
                <a16:creationId xmlns:a16="http://schemas.microsoft.com/office/drawing/2014/main" id="{6D684DD2-D0DC-4313-BFF1-A989CEB2BB1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120213" y="4832057"/>
            <a:ext cx="1621648" cy="562028"/>
          </a:xfrm>
          <a:prstGeom prst="rect">
            <a:avLst/>
          </a:prstGeom>
          <a:noFill/>
          <a:ln>
            <a:noFill/>
          </a:ln>
          <a:effectLst>
            <a:outerShdw blurRad="63500" dist="50800" dir="5400000" algn="ctr" rotWithShape="0">
              <a:srgbClr val="000000">
                <a:alpha val="40000"/>
              </a:srgbClr>
            </a:outerShdw>
          </a:effectLst>
        </p:spPr>
      </p:pic>
      <p:pic>
        <p:nvPicPr>
          <p:cNvPr id="1026" name="Picture 2" descr="Introducing the Oxford AHSN">
            <a:extLst>
              <a:ext uri="{FF2B5EF4-FFF2-40B4-BE49-F238E27FC236}">
                <a16:creationId xmlns:a16="http://schemas.microsoft.com/office/drawing/2014/main" id="{08D64A81-3578-80CC-EAC3-6BCFDC58F9F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60735" y="5553740"/>
            <a:ext cx="1581126" cy="47433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Top Corners Rounded 6">
            <a:extLst>
              <a:ext uri="{FF2B5EF4-FFF2-40B4-BE49-F238E27FC236}">
                <a16:creationId xmlns:a16="http://schemas.microsoft.com/office/drawing/2014/main" id="{28C00DFC-F08C-025E-8A19-663F0225CE24}"/>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0" name="TextBox 9">
            <a:extLst>
              <a:ext uri="{FF2B5EF4-FFF2-40B4-BE49-F238E27FC236}">
                <a16:creationId xmlns:a16="http://schemas.microsoft.com/office/drawing/2014/main" id="{64B0B698-2EF3-ACAC-B59E-2C09A3658A04}"/>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5" name="Rectangle: Top Corners Rounded 14">
            <a:extLst>
              <a:ext uri="{FF2B5EF4-FFF2-40B4-BE49-F238E27FC236}">
                <a16:creationId xmlns:a16="http://schemas.microsoft.com/office/drawing/2014/main" id="{FA009507-B083-B333-AF9C-70E05EF86F69}"/>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7" name="Rectangle: Top Corners Rounded 16">
            <a:extLst>
              <a:ext uri="{FF2B5EF4-FFF2-40B4-BE49-F238E27FC236}">
                <a16:creationId xmlns:a16="http://schemas.microsoft.com/office/drawing/2014/main" id="{21C83FD1-6932-70F7-2281-2DF6FECB2A41}"/>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0" name="TextBox 19">
            <a:extLst>
              <a:ext uri="{FF2B5EF4-FFF2-40B4-BE49-F238E27FC236}">
                <a16:creationId xmlns:a16="http://schemas.microsoft.com/office/drawing/2014/main" id="{AA969C14-1CA6-3534-2D3C-E727E771EF38}"/>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3" name="TextBox 22">
            <a:extLst>
              <a:ext uri="{FF2B5EF4-FFF2-40B4-BE49-F238E27FC236}">
                <a16:creationId xmlns:a16="http://schemas.microsoft.com/office/drawing/2014/main" id="{986A697D-79CF-80B5-422D-F0E548FD6EE3}"/>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5" name="Rectangle: Top Corners Rounded 24">
            <a:extLst>
              <a:ext uri="{FF2B5EF4-FFF2-40B4-BE49-F238E27FC236}">
                <a16:creationId xmlns:a16="http://schemas.microsoft.com/office/drawing/2014/main" id="{A72195AE-5027-8EAB-A8D4-83A44959CC4D}"/>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9" name="Rectangle: Top Corners Rounded 28">
            <a:extLst>
              <a:ext uri="{FF2B5EF4-FFF2-40B4-BE49-F238E27FC236}">
                <a16:creationId xmlns:a16="http://schemas.microsoft.com/office/drawing/2014/main" id="{ABED41E7-11C4-735F-7EDD-1586DF8B2291}"/>
              </a:ext>
            </a:extLst>
          </p:cNvPr>
          <p:cNvSpPr/>
          <p:nvPr/>
        </p:nvSpPr>
        <p:spPr>
          <a:xfrm rot="10800000">
            <a:off x="5775469"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1" name="Rectangle: Top Corners Rounded 30">
            <a:extLst>
              <a:ext uri="{FF2B5EF4-FFF2-40B4-BE49-F238E27FC236}">
                <a16:creationId xmlns:a16="http://schemas.microsoft.com/office/drawing/2014/main" id="{77096C32-BA1F-E4A1-5EC0-7F2E5D23F610}"/>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3" name="TextBox 32">
            <a:extLst>
              <a:ext uri="{FF2B5EF4-FFF2-40B4-BE49-F238E27FC236}">
                <a16:creationId xmlns:a16="http://schemas.microsoft.com/office/drawing/2014/main" id="{1EE7E34E-80A6-4AE7-8F47-2F3714DED91E}"/>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5" name="TextBox 34">
            <a:extLst>
              <a:ext uri="{FF2B5EF4-FFF2-40B4-BE49-F238E27FC236}">
                <a16:creationId xmlns:a16="http://schemas.microsoft.com/office/drawing/2014/main" id="{5FAC0AEC-67B6-71F3-F5DE-29DF2D265C16}"/>
              </a:ext>
            </a:extLst>
          </p:cNvPr>
          <p:cNvSpPr txBox="1"/>
          <p:nvPr/>
        </p:nvSpPr>
        <p:spPr>
          <a:xfrm>
            <a:off x="5773866" y="35540"/>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8" name="TextBox 37">
            <a:extLst>
              <a:ext uri="{FF2B5EF4-FFF2-40B4-BE49-F238E27FC236}">
                <a16:creationId xmlns:a16="http://schemas.microsoft.com/office/drawing/2014/main" id="{A0FBF051-7BF6-8A5C-C746-88AD60E57E0B}"/>
              </a:ext>
            </a:extLst>
          </p:cNvPr>
          <p:cNvSpPr txBox="1"/>
          <p:nvPr/>
        </p:nvSpPr>
        <p:spPr>
          <a:xfrm>
            <a:off x="7341585" y="37906"/>
            <a:ext cx="1260000" cy="246221"/>
          </a:xfrm>
          <a:prstGeom prst="rect">
            <a:avLst/>
          </a:prstGeom>
          <a:noFill/>
        </p:spPr>
        <p:txBody>
          <a:bodyPr wrap="square" rtlCol="0">
            <a:spAutoFit/>
          </a:bodyPr>
          <a:lstStyle/>
          <a:p>
            <a:r>
              <a:rPr lang="en-GB" sz="1000" b="1">
                <a:solidFill>
                  <a:schemeClr val="bg1"/>
                </a:solidFill>
              </a:rPr>
              <a:t>Information</a:t>
            </a:r>
          </a:p>
        </p:txBody>
      </p:sp>
      <p:sp>
        <p:nvSpPr>
          <p:cNvPr id="40" name="Rectangle: Top Corners Rounded 39">
            <a:extLst>
              <a:ext uri="{FF2B5EF4-FFF2-40B4-BE49-F238E27FC236}">
                <a16:creationId xmlns:a16="http://schemas.microsoft.com/office/drawing/2014/main" id="{D0853C05-D2EE-B805-A3EE-683ACE61852D}"/>
              </a:ext>
            </a:extLst>
          </p:cNvPr>
          <p:cNvSpPr/>
          <p:nvPr/>
        </p:nvSpPr>
        <p:spPr>
          <a:xfrm rot="10800000">
            <a:off x="8466776"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3" name="TextBox 42">
            <a:extLst>
              <a:ext uri="{FF2B5EF4-FFF2-40B4-BE49-F238E27FC236}">
                <a16:creationId xmlns:a16="http://schemas.microsoft.com/office/drawing/2014/main" id="{77DE14DF-F66D-0004-637D-34C7EB9FCD54}"/>
              </a:ext>
            </a:extLst>
          </p:cNvPr>
          <p:cNvSpPr txBox="1"/>
          <p:nvPr/>
        </p:nvSpPr>
        <p:spPr>
          <a:xfrm>
            <a:off x="8577784" y="37906"/>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2574318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BBEE6-5E89-40E2-9532-776B1962F94C}"/>
              </a:ext>
            </a:extLst>
          </p:cNvPr>
          <p:cNvSpPr>
            <a:spLocks noGrp="1"/>
          </p:cNvSpPr>
          <p:nvPr>
            <p:ph type="title"/>
          </p:nvPr>
        </p:nvSpPr>
        <p:spPr>
          <a:solidFill>
            <a:schemeClr val="bg1"/>
          </a:solidFill>
        </p:spPr>
        <p:txBody>
          <a:bodyPr>
            <a:normAutofit fontScale="90000"/>
          </a:bodyPr>
          <a:lstStyle/>
          <a:p>
            <a:r>
              <a:rPr lang="en-GB" sz="2300">
                <a:latin typeface="Arial"/>
                <a:cs typeface="Arial"/>
              </a:rPr>
              <a:t>The composition of ICB Board meets the statutory requirements </a:t>
            </a:r>
            <a:r>
              <a:rPr lang="en-GB">
                <a:latin typeface="Arial"/>
                <a:cs typeface="Arial"/>
              </a:rPr>
              <a:t>by including a Primary Medical Service partner member</a:t>
            </a:r>
            <a:endParaRPr lang="en-GB" sz="2600"/>
          </a:p>
        </p:txBody>
      </p:sp>
      <p:sp>
        <p:nvSpPr>
          <p:cNvPr id="5" name="Rectangle 4">
            <a:extLst>
              <a:ext uri="{FF2B5EF4-FFF2-40B4-BE49-F238E27FC236}">
                <a16:creationId xmlns:a16="http://schemas.microsoft.com/office/drawing/2014/main" id="{FECBC754-27C7-5C98-1939-44E59DBE235B}"/>
              </a:ext>
            </a:extLst>
          </p:cNvPr>
          <p:cNvSpPr/>
          <p:nvPr/>
        </p:nvSpPr>
        <p:spPr>
          <a:xfrm>
            <a:off x="678860" y="1475971"/>
            <a:ext cx="11111303" cy="4785129"/>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pPr>
            <a:endParaRPr lang="en-GB" sz="1000">
              <a:solidFill>
                <a:schemeClr val="tx1"/>
              </a:solidFill>
            </a:endParaRPr>
          </a:p>
          <a:p>
            <a:pPr algn="l"/>
            <a:endParaRPr lang="en-GB" sz="1000" i="1">
              <a:solidFill>
                <a:schemeClr val="tx1"/>
              </a:solidFill>
            </a:endParaRPr>
          </a:p>
        </p:txBody>
      </p:sp>
      <p:sp>
        <p:nvSpPr>
          <p:cNvPr id="3" name="Rectangle 2">
            <a:extLst>
              <a:ext uri="{FF2B5EF4-FFF2-40B4-BE49-F238E27FC236}">
                <a16:creationId xmlns:a16="http://schemas.microsoft.com/office/drawing/2014/main" id="{E445105E-5636-2A8C-FA1B-267A6A832B22}"/>
              </a:ext>
            </a:extLst>
          </p:cNvPr>
          <p:cNvSpPr/>
          <p:nvPr/>
        </p:nvSpPr>
        <p:spPr>
          <a:xfrm>
            <a:off x="1081021" y="1364291"/>
            <a:ext cx="2011186" cy="220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a:solidFill>
                  <a:schemeClr val="tx1"/>
                </a:solidFill>
              </a:rPr>
              <a:t>Corporate Governance </a:t>
            </a:r>
          </a:p>
        </p:txBody>
      </p:sp>
      <p:sp>
        <p:nvSpPr>
          <p:cNvPr id="36" name="Arrow: Right 35">
            <a:extLst>
              <a:ext uri="{FF2B5EF4-FFF2-40B4-BE49-F238E27FC236}">
                <a16:creationId xmlns:a16="http://schemas.microsoft.com/office/drawing/2014/main" id="{655E0E49-8988-2E09-46B3-669EEA36533E}"/>
              </a:ext>
            </a:extLst>
          </p:cNvPr>
          <p:cNvSpPr/>
          <p:nvPr/>
        </p:nvSpPr>
        <p:spPr>
          <a:xfrm>
            <a:off x="6320238" y="3343064"/>
            <a:ext cx="630000" cy="345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357D6FA-1FB8-903A-17DD-CCC81AD7FC0E}"/>
              </a:ext>
            </a:extLst>
          </p:cNvPr>
          <p:cNvSpPr/>
          <p:nvPr/>
        </p:nvSpPr>
        <p:spPr>
          <a:xfrm>
            <a:off x="7769812" y="4531813"/>
            <a:ext cx="2924841" cy="4802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D8EA434D-888B-83DA-DC34-FC6881F53582}"/>
              </a:ext>
            </a:extLst>
          </p:cNvPr>
          <p:cNvSpPr txBox="1"/>
          <p:nvPr/>
        </p:nvSpPr>
        <p:spPr>
          <a:xfrm>
            <a:off x="7871221" y="5323086"/>
            <a:ext cx="2903893"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a:rPr>
              <a:t>Wider Executive Team:</a:t>
            </a:r>
          </a:p>
          <a:p>
            <a:endParaRPr lang="en-GB" sz="1000">
              <a:latin typeface="+mn-lt"/>
            </a:endParaRPr>
          </a:p>
          <a:p>
            <a:pPr marL="171450" indent="-171450">
              <a:buFont typeface="Arial" panose="020B0604020202020204" pitchFamily="34" charset="0"/>
              <a:buChar char="•"/>
            </a:pPr>
            <a:r>
              <a:rPr lang="en-GB" sz="1000" b="1">
                <a:latin typeface="+mn-lt"/>
              </a:rPr>
              <a:t>ICB Director of Primary Care</a:t>
            </a:r>
            <a:r>
              <a:rPr lang="en-GB" sz="1000">
                <a:latin typeface="+mn-lt"/>
              </a:rPr>
              <a:t>,       </a:t>
            </a:r>
          </a:p>
          <a:p>
            <a:pPr marL="171450" indent="-171450">
              <a:buFont typeface="Arial" panose="020B0604020202020204" pitchFamily="34" charset="0"/>
              <a:buChar char="•"/>
            </a:pPr>
            <a:r>
              <a:rPr lang="en-GB" sz="1000">
                <a:latin typeface="+mn-lt"/>
              </a:rPr>
              <a:t>Dr Abid Irfan </a:t>
            </a:r>
          </a:p>
        </p:txBody>
      </p:sp>
      <p:sp>
        <p:nvSpPr>
          <p:cNvPr id="40" name="Rectangle 39">
            <a:extLst>
              <a:ext uri="{FF2B5EF4-FFF2-40B4-BE49-F238E27FC236}">
                <a16:creationId xmlns:a16="http://schemas.microsoft.com/office/drawing/2014/main" id="{EF350FBE-1495-F5C6-70D6-B6103C1965B5}"/>
              </a:ext>
            </a:extLst>
          </p:cNvPr>
          <p:cNvSpPr/>
          <p:nvPr/>
        </p:nvSpPr>
        <p:spPr>
          <a:xfrm>
            <a:off x="7785568" y="5607758"/>
            <a:ext cx="2924841" cy="488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01C512D3-08E5-C00F-43DB-4DFBCF254BE0}"/>
              </a:ext>
            </a:extLst>
          </p:cNvPr>
          <p:cNvPicPr>
            <a:picLocks noChangeAspect="1"/>
          </p:cNvPicPr>
          <p:nvPr/>
        </p:nvPicPr>
        <p:blipFill>
          <a:blip r:embed="rId3"/>
          <a:stretch>
            <a:fillRect/>
          </a:stretch>
        </p:blipFill>
        <p:spPr>
          <a:xfrm>
            <a:off x="892005" y="2754158"/>
            <a:ext cx="4533900" cy="3409950"/>
          </a:xfrm>
          <a:prstGeom prst="rect">
            <a:avLst/>
          </a:prstGeom>
        </p:spPr>
      </p:pic>
      <p:sp>
        <p:nvSpPr>
          <p:cNvPr id="39" name="TextBox 38">
            <a:extLst>
              <a:ext uri="{FF2B5EF4-FFF2-40B4-BE49-F238E27FC236}">
                <a16:creationId xmlns:a16="http://schemas.microsoft.com/office/drawing/2014/main" id="{74A89017-DFD7-5B38-2E35-9D53ED3E564B}"/>
              </a:ext>
            </a:extLst>
          </p:cNvPr>
          <p:cNvSpPr txBox="1"/>
          <p:nvPr/>
        </p:nvSpPr>
        <p:spPr>
          <a:xfrm>
            <a:off x="892005" y="1751720"/>
            <a:ext cx="10752308" cy="892552"/>
          </a:xfrm>
          <a:prstGeom prst="rect">
            <a:avLst/>
          </a:prstGeom>
          <a:noFill/>
        </p:spPr>
        <p:txBody>
          <a:bodyPr wrap="square" rtlCol="0">
            <a:spAutoFit/>
          </a:bodyPr>
          <a:lstStyle/>
          <a:p>
            <a:r>
              <a:rPr lang="en-GB" sz="1100" b="1">
                <a:latin typeface="+mn-lt"/>
              </a:rPr>
              <a:t>There is strong representation of General Practice at a Board Level in BOB</a:t>
            </a:r>
          </a:p>
          <a:p>
            <a:endParaRPr lang="en-GB" sz="1100" b="1">
              <a:latin typeface="+mn-lt"/>
            </a:endParaRPr>
          </a:p>
          <a:p>
            <a:r>
              <a:rPr lang="en-GB" sz="1000">
                <a:latin typeface="+mn-lt"/>
              </a:rPr>
              <a:t>The ICB Operating Framework is currently under review by external consultants in BOB. Our partner member represents Primary Medical Services alongside Local Authorities, Acute trusts and Mental Health colleagues. Primary Care sits in the Medical Directorate with an ICB Director of Primary Care responsible for both General Practice and POD services. There is also a Partner Member of the Board representing Primary Medical Services alongside Local Authority, Acute Trusts and Mental Health colleagues. </a:t>
            </a:r>
          </a:p>
        </p:txBody>
      </p:sp>
      <p:sp>
        <p:nvSpPr>
          <p:cNvPr id="45" name="Rectangle 44">
            <a:extLst>
              <a:ext uri="{FF2B5EF4-FFF2-40B4-BE49-F238E27FC236}">
                <a16:creationId xmlns:a16="http://schemas.microsoft.com/office/drawing/2014/main" id="{CB7A1D3F-F6ED-719A-6122-D0968922E1C6}"/>
              </a:ext>
            </a:extLst>
          </p:cNvPr>
          <p:cNvSpPr/>
          <p:nvPr/>
        </p:nvSpPr>
        <p:spPr>
          <a:xfrm>
            <a:off x="3202611" y="5264675"/>
            <a:ext cx="690735" cy="207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5DD3CB76-04A6-45A7-3D4C-25355AD79FCD}"/>
              </a:ext>
            </a:extLst>
          </p:cNvPr>
          <p:cNvSpPr/>
          <p:nvPr/>
        </p:nvSpPr>
        <p:spPr>
          <a:xfrm>
            <a:off x="3195467" y="4230960"/>
            <a:ext cx="690735" cy="207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Connector: Elbow 47">
            <a:extLst>
              <a:ext uri="{FF2B5EF4-FFF2-40B4-BE49-F238E27FC236}">
                <a16:creationId xmlns:a16="http://schemas.microsoft.com/office/drawing/2014/main" id="{52F58A19-F9A5-1E7C-18A0-064CB78E2018}"/>
              </a:ext>
            </a:extLst>
          </p:cNvPr>
          <p:cNvCxnSpPr>
            <a:cxnSpLocks/>
            <a:endCxn id="40" idx="1"/>
          </p:cNvCxnSpPr>
          <p:nvPr/>
        </p:nvCxnSpPr>
        <p:spPr>
          <a:xfrm>
            <a:off x="3893346" y="5368394"/>
            <a:ext cx="3892222" cy="483684"/>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Connector: Elbow 1">
            <a:extLst>
              <a:ext uri="{FF2B5EF4-FFF2-40B4-BE49-F238E27FC236}">
                <a16:creationId xmlns:a16="http://schemas.microsoft.com/office/drawing/2014/main" id="{30884CCD-7D51-A85F-3E80-AD32A670E713}"/>
              </a:ext>
            </a:extLst>
          </p:cNvPr>
          <p:cNvCxnSpPr>
            <a:cxnSpLocks/>
            <a:stCxn id="44" idx="3"/>
          </p:cNvCxnSpPr>
          <p:nvPr/>
        </p:nvCxnSpPr>
        <p:spPr>
          <a:xfrm>
            <a:off x="3886202" y="4334679"/>
            <a:ext cx="3899366" cy="1357619"/>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4673725E-0DB9-4689-4038-15738DA6CEA6}"/>
              </a:ext>
            </a:extLst>
          </p:cNvPr>
          <p:cNvSpPr txBox="1"/>
          <p:nvPr/>
        </p:nvSpPr>
        <p:spPr>
          <a:xfrm>
            <a:off x="7878519" y="2813763"/>
            <a:ext cx="3000577" cy="2339102"/>
          </a:xfrm>
          <a:prstGeom prst="rect">
            <a:avLst/>
          </a:prstGeom>
          <a:noFill/>
        </p:spPr>
        <p:txBody>
          <a:bodyPr wrap="square" rtlCol="0">
            <a:spAutoFit/>
          </a:bodyPr>
          <a:lstStyle/>
          <a:p>
            <a:r>
              <a:rPr lang="en-GB" sz="1100" b="1">
                <a:latin typeface="+mn-lt"/>
              </a:rPr>
              <a:t>Partner</a:t>
            </a:r>
            <a:r>
              <a:rPr lang="en-GB" sz="1200" b="1">
                <a:latin typeface="+mn-lt"/>
              </a:rPr>
              <a:t> </a:t>
            </a:r>
            <a:r>
              <a:rPr lang="en-GB" sz="1100" b="1">
                <a:latin typeface="+mn-lt"/>
              </a:rPr>
              <a:t>Members</a:t>
            </a:r>
            <a:r>
              <a:rPr lang="en-GB" sz="1200" b="1">
                <a:latin typeface="+mn-lt"/>
              </a:rPr>
              <a:t>:</a:t>
            </a:r>
          </a:p>
          <a:p>
            <a:endParaRPr lang="en-GB" sz="1200" b="1">
              <a:latin typeface="+mn-lt"/>
            </a:endParaRPr>
          </a:p>
          <a:p>
            <a:pPr marL="228600" indent="-228600">
              <a:buFont typeface="+mj-lt"/>
              <a:buAutoNum type="arabicPeriod"/>
            </a:pPr>
            <a:r>
              <a:rPr lang="en-GB" sz="1000" b="1">
                <a:latin typeface="+mn-lt"/>
              </a:rPr>
              <a:t>Trusts</a:t>
            </a:r>
          </a:p>
          <a:p>
            <a:pPr marL="171450" indent="-171450">
              <a:buFont typeface="Arial" panose="020B0604020202020204" pitchFamily="34" charset="0"/>
              <a:buChar char="•"/>
            </a:pPr>
            <a:r>
              <a:rPr lang="en-GB" sz="1000">
                <a:latin typeface="+mn-lt"/>
              </a:rPr>
              <a:t>CEO Royal Berkshire Foundation Trust </a:t>
            </a:r>
          </a:p>
          <a:p>
            <a:endParaRPr lang="en-GB" sz="1000" b="1">
              <a:latin typeface="+mn-lt"/>
            </a:endParaRPr>
          </a:p>
          <a:p>
            <a:pPr marL="228600" indent="-228600">
              <a:buFont typeface="+mj-lt"/>
              <a:buAutoNum type="arabicPeriod" startAt="2"/>
            </a:pPr>
            <a:r>
              <a:rPr lang="en-GB" sz="1000" b="1">
                <a:latin typeface="+mn-lt"/>
              </a:rPr>
              <a:t>Mental Health </a:t>
            </a:r>
            <a:endParaRPr lang="en-GB" sz="1000">
              <a:latin typeface="+mn-lt"/>
            </a:endParaRPr>
          </a:p>
          <a:p>
            <a:pPr marL="171450" lvl="1" indent="-171450">
              <a:buFont typeface="Arial" panose="020B0604020202020204" pitchFamily="34" charset="0"/>
              <a:buChar char="•"/>
            </a:pPr>
            <a:r>
              <a:rPr lang="en-GB" sz="1000">
                <a:latin typeface="+mn-lt"/>
              </a:rPr>
              <a:t>Medical Director for Berkshire Healthcare Trust</a:t>
            </a:r>
          </a:p>
          <a:p>
            <a:pPr marL="228600" indent="-228600">
              <a:buFont typeface="+mj-lt"/>
              <a:buAutoNum type="arabicPeriod" startAt="2"/>
            </a:pPr>
            <a:endParaRPr lang="en-GB" sz="1000">
              <a:latin typeface="+mn-lt"/>
            </a:endParaRPr>
          </a:p>
          <a:p>
            <a:pPr marL="228600" indent="-228600">
              <a:buFont typeface="+mj-lt"/>
              <a:buAutoNum type="arabicPeriod" startAt="2"/>
            </a:pPr>
            <a:r>
              <a:rPr lang="en-GB" sz="1000" b="1">
                <a:latin typeface="+mn-lt"/>
              </a:rPr>
              <a:t>Local Authorities</a:t>
            </a:r>
            <a:endParaRPr lang="en-GB" sz="1000">
              <a:latin typeface="+mn-lt"/>
            </a:endParaRPr>
          </a:p>
          <a:p>
            <a:pPr marL="171450" indent="-171450">
              <a:buFont typeface="Arial" panose="020B0604020202020204" pitchFamily="34" charset="0"/>
              <a:buChar char="•"/>
            </a:pPr>
            <a:r>
              <a:rPr lang="en-GB" sz="1000">
                <a:latin typeface="+mn-lt"/>
              </a:rPr>
              <a:t>CEO Buckinghamshire Council </a:t>
            </a:r>
          </a:p>
          <a:p>
            <a:pPr marL="228600" indent="-228600">
              <a:buFont typeface="+mj-lt"/>
              <a:buAutoNum type="arabicPeriod"/>
            </a:pPr>
            <a:endParaRPr lang="en-GB" sz="1000">
              <a:latin typeface="+mn-lt"/>
            </a:endParaRPr>
          </a:p>
          <a:p>
            <a:pPr marL="228600" indent="-228600">
              <a:buFont typeface="+mj-lt"/>
              <a:buAutoNum type="arabicPeriod" startAt="4"/>
            </a:pPr>
            <a:r>
              <a:rPr lang="en-GB" sz="1000" b="1">
                <a:latin typeface="+mn-lt"/>
              </a:rPr>
              <a:t>Primary Medical Services</a:t>
            </a:r>
            <a:endParaRPr lang="en-GB" sz="1000">
              <a:latin typeface="+mn-lt"/>
            </a:endParaRPr>
          </a:p>
          <a:p>
            <a:pPr marL="171450" indent="-171450">
              <a:buFont typeface="Arial" panose="020B0604020202020204" pitchFamily="34" charset="0"/>
              <a:buChar char="•"/>
            </a:pPr>
            <a:r>
              <a:rPr lang="en-GB" sz="1000">
                <a:latin typeface="+mn-lt"/>
              </a:rPr>
              <a:t>Dr George </a:t>
            </a:r>
            <a:r>
              <a:rPr lang="en-GB" sz="1000" err="1">
                <a:latin typeface="+mn-lt"/>
              </a:rPr>
              <a:t>Gavriel</a:t>
            </a:r>
            <a:endParaRPr lang="en-GB" sz="1000">
              <a:latin typeface="+mn-lt"/>
            </a:endParaRPr>
          </a:p>
          <a:p>
            <a:endParaRPr lang="en-GB" sz="1200" b="1">
              <a:latin typeface="+mn-lt"/>
            </a:endParaRPr>
          </a:p>
        </p:txBody>
      </p:sp>
      <p:sp>
        <p:nvSpPr>
          <p:cNvPr id="7" name="Rectangle: Top Corners Rounded 6">
            <a:extLst>
              <a:ext uri="{FF2B5EF4-FFF2-40B4-BE49-F238E27FC236}">
                <a16:creationId xmlns:a16="http://schemas.microsoft.com/office/drawing/2014/main" id="{FF524B04-3665-BB78-9181-E0C1ADAE65D4}"/>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1" name="TextBox 10">
            <a:extLst>
              <a:ext uri="{FF2B5EF4-FFF2-40B4-BE49-F238E27FC236}">
                <a16:creationId xmlns:a16="http://schemas.microsoft.com/office/drawing/2014/main" id="{34514FB3-BFFE-798D-814A-791DAD82EFAE}"/>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4" name="Rectangle: Top Corners Rounded 13">
            <a:extLst>
              <a:ext uri="{FF2B5EF4-FFF2-40B4-BE49-F238E27FC236}">
                <a16:creationId xmlns:a16="http://schemas.microsoft.com/office/drawing/2014/main" id="{3E97BC8D-294E-8363-DE50-70287C490E67}"/>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6" name="Rectangle: Top Corners Rounded 15">
            <a:extLst>
              <a:ext uri="{FF2B5EF4-FFF2-40B4-BE49-F238E27FC236}">
                <a16:creationId xmlns:a16="http://schemas.microsoft.com/office/drawing/2014/main" id="{0FE9D9F9-9228-B577-1C24-FD1E5165E459}"/>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8" name="TextBox 17">
            <a:extLst>
              <a:ext uri="{FF2B5EF4-FFF2-40B4-BE49-F238E27FC236}">
                <a16:creationId xmlns:a16="http://schemas.microsoft.com/office/drawing/2014/main" id="{88D0F188-C0B4-FE5B-46B1-6D3F23178A3A}"/>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0" name="TextBox 19">
            <a:extLst>
              <a:ext uri="{FF2B5EF4-FFF2-40B4-BE49-F238E27FC236}">
                <a16:creationId xmlns:a16="http://schemas.microsoft.com/office/drawing/2014/main" id="{FE1E8C5A-9DBD-1813-C17B-FB20C87BC28D}"/>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2" name="Rectangle: Top Corners Rounded 21">
            <a:extLst>
              <a:ext uri="{FF2B5EF4-FFF2-40B4-BE49-F238E27FC236}">
                <a16:creationId xmlns:a16="http://schemas.microsoft.com/office/drawing/2014/main" id="{585B9A1A-1383-4748-C442-F017E60A9B46}"/>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4" name="Rectangle: Top Corners Rounded 23">
            <a:extLst>
              <a:ext uri="{FF2B5EF4-FFF2-40B4-BE49-F238E27FC236}">
                <a16:creationId xmlns:a16="http://schemas.microsoft.com/office/drawing/2014/main" id="{0983C4B4-DCF7-882A-2F83-EA43734021E5}"/>
              </a:ext>
            </a:extLst>
          </p:cNvPr>
          <p:cNvSpPr/>
          <p:nvPr/>
        </p:nvSpPr>
        <p:spPr>
          <a:xfrm rot="10800000">
            <a:off x="5775469"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6" name="Rectangle: Top Corners Rounded 25">
            <a:extLst>
              <a:ext uri="{FF2B5EF4-FFF2-40B4-BE49-F238E27FC236}">
                <a16:creationId xmlns:a16="http://schemas.microsoft.com/office/drawing/2014/main" id="{0CF167F5-728D-50D4-8E76-41287C7439BF}"/>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TextBox 27">
            <a:extLst>
              <a:ext uri="{FF2B5EF4-FFF2-40B4-BE49-F238E27FC236}">
                <a16:creationId xmlns:a16="http://schemas.microsoft.com/office/drawing/2014/main" id="{3FE5D07D-4229-5C10-61BA-87ECFAAFEB5E}"/>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1" name="TextBox 30">
            <a:extLst>
              <a:ext uri="{FF2B5EF4-FFF2-40B4-BE49-F238E27FC236}">
                <a16:creationId xmlns:a16="http://schemas.microsoft.com/office/drawing/2014/main" id="{D690E35E-DEA3-047D-7456-405E65EBAA32}"/>
              </a:ext>
            </a:extLst>
          </p:cNvPr>
          <p:cNvSpPr txBox="1"/>
          <p:nvPr/>
        </p:nvSpPr>
        <p:spPr>
          <a:xfrm>
            <a:off x="5773866" y="35540"/>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5" name="TextBox 34">
            <a:extLst>
              <a:ext uri="{FF2B5EF4-FFF2-40B4-BE49-F238E27FC236}">
                <a16:creationId xmlns:a16="http://schemas.microsoft.com/office/drawing/2014/main" id="{677956C3-6ABF-10C3-A584-D19F8420643E}"/>
              </a:ext>
            </a:extLst>
          </p:cNvPr>
          <p:cNvSpPr txBox="1"/>
          <p:nvPr/>
        </p:nvSpPr>
        <p:spPr>
          <a:xfrm>
            <a:off x="7341585" y="37906"/>
            <a:ext cx="1260000" cy="246221"/>
          </a:xfrm>
          <a:prstGeom prst="rect">
            <a:avLst/>
          </a:prstGeom>
          <a:noFill/>
        </p:spPr>
        <p:txBody>
          <a:bodyPr wrap="square" rtlCol="0">
            <a:spAutoFit/>
          </a:bodyPr>
          <a:lstStyle/>
          <a:p>
            <a:r>
              <a:rPr lang="en-GB" sz="1000" b="1">
                <a:solidFill>
                  <a:schemeClr val="bg1"/>
                </a:solidFill>
              </a:rPr>
              <a:t>Information</a:t>
            </a:r>
          </a:p>
        </p:txBody>
      </p:sp>
      <p:sp>
        <p:nvSpPr>
          <p:cNvPr id="47" name="Rectangle: Top Corners Rounded 46">
            <a:extLst>
              <a:ext uri="{FF2B5EF4-FFF2-40B4-BE49-F238E27FC236}">
                <a16:creationId xmlns:a16="http://schemas.microsoft.com/office/drawing/2014/main" id="{1E3767A1-2B7E-929C-AF24-A8044A370025}"/>
              </a:ext>
            </a:extLst>
          </p:cNvPr>
          <p:cNvSpPr/>
          <p:nvPr/>
        </p:nvSpPr>
        <p:spPr>
          <a:xfrm rot="10800000">
            <a:off x="8466776"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2" name="TextBox 51">
            <a:extLst>
              <a:ext uri="{FF2B5EF4-FFF2-40B4-BE49-F238E27FC236}">
                <a16:creationId xmlns:a16="http://schemas.microsoft.com/office/drawing/2014/main" id="{D3429EBD-6825-F912-3386-FD47E530CE2F}"/>
              </a:ext>
            </a:extLst>
          </p:cNvPr>
          <p:cNvSpPr txBox="1"/>
          <p:nvPr/>
        </p:nvSpPr>
        <p:spPr>
          <a:xfrm>
            <a:off x="8577784" y="37906"/>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6" name="TextBox 5">
            <a:extLst>
              <a:ext uri="{FF2B5EF4-FFF2-40B4-BE49-F238E27FC236}">
                <a16:creationId xmlns:a16="http://schemas.microsoft.com/office/drawing/2014/main" id="{7B1CE5FF-6952-C056-7368-EF89C615B6F6}"/>
              </a:ext>
            </a:extLst>
          </p:cNvPr>
          <p:cNvSpPr txBox="1"/>
          <p:nvPr/>
        </p:nvSpPr>
        <p:spPr>
          <a:xfrm>
            <a:off x="9500347" y="6265654"/>
            <a:ext cx="2289816" cy="230832"/>
          </a:xfrm>
          <a:prstGeom prst="rect">
            <a:avLst/>
          </a:prstGeom>
          <a:noFill/>
        </p:spPr>
        <p:txBody>
          <a:bodyPr wrap="square" rtlCol="0">
            <a:spAutoFit/>
          </a:bodyPr>
          <a:lstStyle/>
          <a:p>
            <a:pPr algn="r"/>
            <a:r>
              <a:rPr lang="en-GB" sz="900">
                <a:hlinkClick r:id="rId4"/>
              </a:rPr>
              <a:t>BOB ICB Structure </a:t>
            </a:r>
            <a:endParaRPr lang="en-GB" sz="900"/>
          </a:p>
        </p:txBody>
      </p:sp>
    </p:spTree>
    <p:extLst>
      <p:ext uri="{BB962C8B-B14F-4D97-AF65-F5344CB8AC3E}">
        <p14:creationId xmlns:p14="http://schemas.microsoft.com/office/powerpoint/2010/main" val="214249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BBEE6-5E89-40E2-9532-776B1962F94C}"/>
              </a:ext>
            </a:extLst>
          </p:cNvPr>
          <p:cNvSpPr>
            <a:spLocks noGrp="1"/>
          </p:cNvSpPr>
          <p:nvPr>
            <p:ph type="title"/>
          </p:nvPr>
        </p:nvSpPr>
        <p:spPr>
          <a:solidFill>
            <a:schemeClr val="bg1"/>
          </a:solidFill>
        </p:spPr>
        <p:txBody>
          <a:bodyPr>
            <a:noAutofit/>
          </a:bodyPr>
          <a:lstStyle/>
          <a:p>
            <a:r>
              <a:rPr lang="en-GB" sz="2300">
                <a:latin typeface="Arial"/>
                <a:cs typeface="Arial"/>
              </a:rPr>
              <a:t>Primary Care has strong governance in place to support Place-based working but coordination across the system is maturing </a:t>
            </a:r>
            <a:endParaRPr lang="en-GB" sz="2300"/>
          </a:p>
        </p:txBody>
      </p:sp>
      <p:sp>
        <p:nvSpPr>
          <p:cNvPr id="5" name="Rectangle 4">
            <a:extLst>
              <a:ext uri="{FF2B5EF4-FFF2-40B4-BE49-F238E27FC236}">
                <a16:creationId xmlns:a16="http://schemas.microsoft.com/office/drawing/2014/main" id="{FECBC754-27C7-5C98-1939-44E59DBE235B}"/>
              </a:ext>
            </a:extLst>
          </p:cNvPr>
          <p:cNvSpPr/>
          <p:nvPr/>
        </p:nvSpPr>
        <p:spPr>
          <a:xfrm>
            <a:off x="678860" y="1679811"/>
            <a:ext cx="11111303" cy="4581289"/>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pPr>
            <a:endParaRPr lang="en-GB" sz="1000">
              <a:solidFill>
                <a:schemeClr val="tx1"/>
              </a:solidFill>
            </a:endParaRPr>
          </a:p>
          <a:p>
            <a:pPr algn="l"/>
            <a:endParaRPr lang="en-GB" sz="1000" i="1">
              <a:solidFill>
                <a:schemeClr val="tx1"/>
              </a:solidFill>
            </a:endParaRPr>
          </a:p>
        </p:txBody>
      </p:sp>
      <p:sp>
        <p:nvSpPr>
          <p:cNvPr id="3" name="Rectangle 2">
            <a:extLst>
              <a:ext uri="{FF2B5EF4-FFF2-40B4-BE49-F238E27FC236}">
                <a16:creationId xmlns:a16="http://schemas.microsoft.com/office/drawing/2014/main" id="{E445105E-5636-2A8C-FA1B-267A6A832B22}"/>
              </a:ext>
            </a:extLst>
          </p:cNvPr>
          <p:cNvSpPr/>
          <p:nvPr/>
        </p:nvSpPr>
        <p:spPr>
          <a:xfrm>
            <a:off x="1164339" y="1569709"/>
            <a:ext cx="2011186" cy="220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a:solidFill>
                  <a:schemeClr val="tx1"/>
                </a:solidFill>
              </a:rPr>
              <a:t>Corporate Governance </a:t>
            </a:r>
          </a:p>
        </p:txBody>
      </p:sp>
      <p:sp>
        <p:nvSpPr>
          <p:cNvPr id="39" name="TextBox 38">
            <a:extLst>
              <a:ext uri="{FF2B5EF4-FFF2-40B4-BE49-F238E27FC236}">
                <a16:creationId xmlns:a16="http://schemas.microsoft.com/office/drawing/2014/main" id="{74A89017-DFD7-5B38-2E35-9D53ED3E564B}"/>
              </a:ext>
            </a:extLst>
          </p:cNvPr>
          <p:cNvSpPr txBox="1"/>
          <p:nvPr/>
        </p:nvSpPr>
        <p:spPr>
          <a:xfrm>
            <a:off x="8186738" y="2132680"/>
            <a:ext cx="3326402" cy="3785652"/>
          </a:xfrm>
          <a:prstGeom prst="rect">
            <a:avLst/>
          </a:prstGeom>
          <a:noFill/>
        </p:spPr>
        <p:txBody>
          <a:bodyPr wrap="square" lIns="91440" tIns="45720" rIns="91440" bIns="45720" rtlCol="0" anchor="t">
            <a:spAutoFit/>
          </a:bodyPr>
          <a:lstStyle/>
          <a:p>
            <a:r>
              <a:rPr lang="en-GB" sz="1000">
                <a:latin typeface="+mn-lt"/>
              </a:rPr>
              <a:t>Discussions with senior system leaders as well as in GP </a:t>
            </a:r>
          </a:p>
          <a:p>
            <a:r>
              <a:rPr lang="en-GB" sz="1000">
                <a:latin typeface="+mn-lt"/>
              </a:rPr>
              <a:t>focus groups revealed a consensus that the structures and processes in place for place-based working work well. </a:t>
            </a:r>
          </a:p>
          <a:p>
            <a:endParaRPr lang="en-GB" sz="1000">
              <a:latin typeface="+mn-lt"/>
            </a:endParaRPr>
          </a:p>
          <a:p>
            <a:r>
              <a:rPr lang="en-GB" sz="1000">
                <a:latin typeface="+mn-lt"/>
              </a:rPr>
              <a:t>In Buckinghamshire, Oxfordshire and West Berkshire, there is both a Director of Place and GP leading the GPLG (GP Leadership Group). </a:t>
            </a:r>
          </a:p>
          <a:p>
            <a:endParaRPr lang="en-GB" sz="1000">
              <a:latin typeface="+mn-lt"/>
            </a:endParaRPr>
          </a:p>
          <a:p>
            <a:r>
              <a:rPr lang="en-GB" sz="1000">
                <a:latin typeface="+mn-lt"/>
              </a:rPr>
              <a:t>It is at this Place-level that local strategy is developed, some budgets are allocated, and collaborative working between Primary, Secondary and Community services are developed and encouraged – through, for example, Locally Commissioned Services. In Bucks for example, GPs are working in Community Care Home Hubs to support patients recently discharged from hospital.</a:t>
            </a:r>
          </a:p>
          <a:p>
            <a:endParaRPr lang="en-GB" sz="1000">
              <a:latin typeface="+mn-lt"/>
            </a:endParaRPr>
          </a:p>
          <a:p>
            <a:r>
              <a:rPr lang="en-GB" sz="1000">
                <a:latin typeface="+mn-lt"/>
              </a:rPr>
              <a:t>Working across place-based borders is still maturing however and system leaders cited inefficiencies with plans being made three times rather than just once for the whole system – this applied to both care delivery as well as more management or operational considerations such as procurement of digital systems.  </a:t>
            </a:r>
          </a:p>
          <a:p>
            <a:endParaRPr lang="en-GB" sz="1000">
              <a:latin typeface="+mn-lt"/>
            </a:endParaRPr>
          </a:p>
        </p:txBody>
      </p:sp>
      <p:pic>
        <p:nvPicPr>
          <p:cNvPr id="6" name="Picture 5">
            <a:extLst>
              <a:ext uri="{FF2B5EF4-FFF2-40B4-BE49-F238E27FC236}">
                <a16:creationId xmlns:a16="http://schemas.microsoft.com/office/drawing/2014/main" id="{5679FB75-50C7-1B5B-42D9-360BC675A026}"/>
              </a:ext>
            </a:extLst>
          </p:cNvPr>
          <p:cNvPicPr>
            <a:picLocks noChangeAspect="1"/>
          </p:cNvPicPr>
          <p:nvPr/>
        </p:nvPicPr>
        <p:blipFill>
          <a:blip r:embed="rId3"/>
          <a:stretch>
            <a:fillRect/>
          </a:stretch>
        </p:blipFill>
        <p:spPr>
          <a:xfrm>
            <a:off x="963622" y="2350323"/>
            <a:ext cx="6989379" cy="3350366"/>
          </a:xfrm>
          <a:prstGeom prst="rect">
            <a:avLst/>
          </a:prstGeom>
        </p:spPr>
      </p:pic>
      <p:sp>
        <p:nvSpPr>
          <p:cNvPr id="7" name="Rectangle: Top Corners Rounded 6">
            <a:extLst>
              <a:ext uri="{FF2B5EF4-FFF2-40B4-BE49-F238E27FC236}">
                <a16:creationId xmlns:a16="http://schemas.microsoft.com/office/drawing/2014/main" id="{72706956-7993-F66C-372D-510A63481B87}"/>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1" name="TextBox 10">
            <a:extLst>
              <a:ext uri="{FF2B5EF4-FFF2-40B4-BE49-F238E27FC236}">
                <a16:creationId xmlns:a16="http://schemas.microsoft.com/office/drawing/2014/main" id="{A89B0EB6-E02E-5AFD-1C30-2BADA823CC77}"/>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4" name="Rectangle: Top Corners Rounded 13">
            <a:extLst>
              <a:ext uri="{FF2B5EF4-FFF2-40B4-BE49-F238E27FC236}">
                <a16:creationId xmlns:a16="http://schemas.microsoft.com/office/drawing/2014/main" id="{CBF897CE-0DBF-401C-D508-F9389AD93F92}"/>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6" name="Rectangle: Top Corners Rounded 15">
            <a:extLst>
              <a:ext uri="{FF2B5EF4-FFF2-40B4-BE49-F238E27FC236}">
                <a16:creationId xmlns:a16="http://schemas.microsoft.com/office/drawing/2014/main" id="{586544C4-A245-8098-5A3C-ABEAD2E2A02B}"/>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8" name="TextBox 17">
            <a:extLst>
              <a:ext uri="{FF2B5EF4-FFF2-40B4-BE49-F238E27FC236}">
                <a16:creationId xmlns:a16="http://schemas.microsoft.com/office/drawing/2014/main" id="{0F5155AE-321D-3B01-0630-E6EF7931E277}"/>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0" name="TextBox 19">
            <a:extLst>
              <a:ext uri="{FF2B5EF4-FFF2-40B4-BE49-F238E27FC236}">
                <a16:creationId xmlns:a16="http://schemas.microsoft.com/office/drawing/2014/main" id="{8E484AD6-C883-4BB0-A225-95EBB783CDFB}"/>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2" name="Rectangle: Top Corners Rounded 21">
            <a:extLst>
              <a:ext uri="{FF2B5EF4-FFF2-40B4-BE49-F238E27FC236}">
                <a16:creationId xmlns:a16="http://schemas.microsoft.com/office/drawing/2014/main" id="{B8009F36-C4CD-8ED1-7AA6-AD3858EF8966}"/>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4" name="Rectangle: Top Corners Rounded 23">
            <a:extLst>
              <a:ext uri="{FF2B5EF4-FFF2-40B4-BE49-F238E27FC236}">
                <a16:creationId xmlns:a16="http://schemas.microsoft.com/office/drawing/2014/main" id="{08BAC608-125F-DE49-1D14-9209C1EE2446}"/>
              </a:ext>
            </a:extLst>
          </p:cNvPr>
          <p:cNvSpPr/>
          <p:nvPr/>
        </p:nvSpPr>
        <p:spPr>
          <a:xfrm rot="10800000">
            <a:off x="5775469"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6" name="Rectangle: Top Corners Rounded 25">
            <a:extLst>
              <a:ext uri="{FF2B5EF4-FFF2-40B4-BE49-F238E27FC236}">
                <a16:creationId xmlns:a16="http://schemas.microsoft.com/office/drawing/2014/main" id="{33788AEF-6A16-8745-428D-678EE9AC07E0}"/>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TextBox 27">
            <a:extLst>
              <a:ext uri="{FF2B5EF4-FFF2-40B4-BE49-F238E27FC236}">
                <a16:creationId xmlns:a16="http://schemas.microsoft.com/office/drawing/2014/main" id="{6452063F-E4D3-E300-89BF-C32E8A88BDEE}"/>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1" name="TextBox 30">
            <a:extLst>
              <a:ext uri="{FF2B5EF4-FFF2-40B4-BE49-F238E27FC236}">
                <a16:creationId xmlns:a16="http://schemas.microsoft.com/office/drawing/2014/main" id="{FA6B47BD-1145-7D54-3217-C5B6B4795520}"/>
              </a:ext>
            </a:extLst>
          </p:cNvPr>
          <p:cNvSpPr txBox="1"/>
          <p:nvPr/>
        </p:nvSpPr>
        <p:spPr>
          <a:xfrm>
            <a:off x="5773866" y="35540"/>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4" name="TextBox 33">
            <a:extLst>
              <a:ext uri="{FF2B5EF4-FFF2-40B4-BE49-F238E27FC236}">
                <a16:creationId xmlns:a16="http://schemas.microsoft.com/office/drawing/2014/main" id="{4F4CA638-DF7D-5547-EFB6-8AC044F4F07D}"/>
              </a:ext>
            </a:extLst>
          </p:cNvPr>
          <p:cNvSpPr txBox="1"/>
          <p:nvPr/>
        </p:nvSpPr>
        <p:spPr>
          <a:xfrm>
            <a:off x="7341585" y="37906"/>
            <a:ext cx="1260000" cy="246221"/>
          </a:xfrm>
          <a:prstGeom prst="rect">
            <a:avLst/>
          </a:prstGeom>
          <a:noFill/>
        </p:spPr>
        <p:txBody>
          <a:bodyPr wrap="square" rtlCol="0">
            <a:spAutoFit/>
          </a:bodyPr>
          <a:lstStyle/>
          <a:p>
            <a:r>
              <a:rPr lang="en-GB" sz="1000" b="1">
                <a:solidFill>
                  <a:schemeClr val="bg1"/>
                </a:solidFill>
              </a:rPr>
              <a:t>Information</a:t>
            </a:r>
          </a:p>
        </p:txBody>
      </p:sp>
      <p:sp>
        <p:nvSpPr>
          <p:cNvPr id="36" name="Rectangle: Top Corners Rounded 35">
            <a:extLst>
              <a:ext uri="{FF2B5EF4-FFF2-40B4-BE49-F238E27FC236}">
                <a16:creationId xmlns:a16="http://schemas.microsoft.com/office/drawing/2014/main" id="{814C8561-CBB1-77F1-A67E-D5AF7AD19562}"/>
              </a:ext>
            </a:extLst>
          </p:cNvPr>
          <p:cNvSpPr/>
          <p:nvPr/>
        </p:nvSpPr>
        <p:spPr>
          <a:xfrm rot="10800000">
            <a:off x="8466776"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8" name="TextBox 37">
            <a:extLst>
              <a:ext uri="{FF2B5EF4-FFF2-40B4-BE49-F238E27FC236}">
                <a16:creationId xmlns:a16="http://schemas.microsoft.com/office/drawing/2014/main" id="{CF065FED-3203-E3A5-369D-2CCC370F82A5}"/>
              </a:ext>
            </a:extLst>
          </p:cNvPr>
          <p:cNvSpPr txBox="1"/>
          <p:nvPr/>
        </p:nvSpPr>
        <p:spPr>
          <a:xfrm>
            <a:off x="8577784" y="37906"/>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2" name="TextBox 1">
            <a:extLst>
              <a:ext uri="{FF2B5EF4-FFF2-40B4-BE49-F238E27FC236}">
                <a16:creationId xmlns:a16="http://schemas.microsoft.com/office/drawing/2014/main" id="{AC0B8F44-D003-86EC-3CBF-7B9B45AC03D5}"/>
              </a:ext>
            </a:extLst>
          </p:cNvPr>
          <p:cNvSpPr txBox="1"/>
          <p:nvPr/>
        </p:nvSpPr>
        <p:spPr>
          <a:xfrm>
            <a:off x="8751128" y="6261100"/>
            <a:ext cx="3039035" cy="230832"/>
          </a:xfrm>
          <a:prstGeom prst="rect">
            <a:avLst/>
          </a:prstGeom>
          <a:noFill/>
        </p:spPr>
        <p:txBody>
          <a:bodyPr wrap="square" rtlCol="0">
            <a:spAutoFit/>
          </a:bodyPr>
          <a:lstStyle/>
          <a:p>
            <a:pPr algn="r"/>
            <a:r>
              <a:rPr lang="en-GB" sz="900">
                <a:hlinkClick r:id="rId4"/>
              </a:rPr>
              <a:t>BOB Governance Report</a:t>
            </a:r>
            <a:endParaRPr lang="en-GB" sz="900"/>
          </a:p>
        </p:txBody>
      </p:sp>
    </p:spTree>
    <p:extLst>
      <p:ext uri="{BB962C8B-B14F-4D97-AF65-F5344CB8AC3E}">
        <p14:creationId xmlns:p14="http://schemas.microsoft.com/office/powerpoint/2010/main" val="33005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BBEE6-5E89-40E2-9532-776B1962F94C}"/>
              </a:ext>
            </a:extLst>
          </p:cNvPr>
          <p:cNvSpPr>
            <a:spLocks noGrp="1"/>
          </p:cNvSpPr>
          <p:nvPr>
            <p:ph type="title"/>
          </p:nvPr>
        </p:nvSpPr>
        <p:spPr>
          <a:solidFill>
            <a:schemeClr val="bg1"/>
          </a:solidFill>
        </p:spPr>
        <p:txBody>
          <a:bodyPr>
            <a:noAutofit/>
          </a:bodyPr>
          <a:lstStyle/>
          <a:p>
            <a:r>
              <a:rPr lang="en-GB" sz="2300">
                <a:latin typeface="Arial"/>
                <a:cs typeface="Arial"/>
              </a:rPr>
              <a:t>There is scope for greater integration of planning and commissioning functions across GP, POD and Community Care</a:t>
            </a:r>
            <a:r>
              <a:rPr lang="en-GB" sz="2600">
                <a:latin typeface="Arial"/>
                <a:cs typeface="Arial"/>
              </a:rPr>
              <a:t>  </a:t>
            </a:r>
            <a:endParaRPr lang="en-GB" sz="2600"/>
          </a:p>
        </p:txBody>
      </p:sp>
      <p:sp>
        <p:nvSpPr>
          <p:cNvPr id="5" name="Rectangle 4">
            <a:extLst>
              <a:ext uri="{FF2B5EF4-FFF2-40B4-BE49-F238E27FC236}">
                <a16:creationId xmlns:a16="http://schemas.microsoft.com/office/drawing/2014/main" id="{FECBC754-27C7-5C98-1939-44E59DBE235B}"/>
              </a:ext>
            </a:extLst>
          </p:cNvPr>
          <p:cNvSpPr/>
          <p:nvPr/>
        </p:nvSpPr>
        <p:spPr>
          <a:xfrm>
            <a:off x="678860" y="1550504"/>
            <a:ext cx="11111303" cy="4710596"/>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300"/>
              </a:spcBef>
            </a:pPr>
            <a:endParaRPr lang="en-GB" sz="1000">
              <a:solidFill>
                <a:schemeClr val="tx1"/>
              </a:solidFill>
            </a:endParaRPr>
          </a:p>
          <a:p>
            <a:pPr algn="l"/>
            <a:endParaRPr lang="en-GB" sz="1000" i="1">
              <a:solidFill>
                <a:schemeClr val="tx1"/>
              </a:solidFill>
            </a:endParaRPr>
          </a:p>
        </p:txBody>
      </p:sp>
      <p:sp>
        <p:nvSpPr>
          <p:cNvPr id="3" name="Rectangle 2">
            <a:extLst>
              <a:ext uri="{FF2B5EF4-FFF2-40B4-BE49-F238E27FC236}">
                <a16:creationId xmlns:a16="http://schemas.microsoft.com/office/drawing/2014/main" id="{E445105E-5636-2A8C-FA1B-267A6A832B22}"/>
              </a:ext>
            </a:extLst>
          </p:cNvPr>
          <p:cNvSpPr/>
          <p:nvPr/>
        </p:nvSpPr>
        <p:spPr>
          <a:xfrm>
            <a:off x="1081021" y="1448524"/>
            <a:ext cx="2011186" cy="220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a:solidFill>
                  <a:schemeClr val="tx1"/>
                </a:solidFill>
              </a:rPr>
              <a:t> Financial Governance </a:t>
            </a:r>
          </a:p>
        </p:txBody>
      </p:sp>
      <p:sp>
        <p:nvSpPr>
          <p:cNvPr id="39" name="TextBox 38">
            <a:extLst>
              <a:ext uri="{FF2B5EF4-FFF2-40B4-BE49-F238E27FC236}">
                <a16:creationId xmlns:a16="http://schemas.microsoft.com/office/drawing/2014/main" id="{74A89017-DFD7-5B38-2E35-9D53ED3E564B}"/>
              </a:ext>
            </a:extLst>
          </p:cNvPr>
          <p:cNvSpPr txBox="1"/>
          <p:nvPr/>
        </p:nvSpPr>
        <p:spPr>
          <a:xfrm>
            <a:off x="842747" y="1696174"/>
            <a:ext cx="10532704" cy="846386"/>
          </a:xfrm>
          <a:prstGeom prst="rect">
            <a:avLst/>
          </a:prstGeom>
          <a:noFill/>
        </p:spPr>
        <p:txBody>
          <a:bodyPr wrap="square" lIns="91440" tIns="45720" rIns="91440" bIns="45720" rtlCol="0" anchor="t">
            <a:spAutoFit/>
          </a:bodyPr>
          <a:lstStyle/>
          <a:p>
            <a:pPr>
              <a:spcAft>
                <a:spcPts val="600"/>
              </a:spcAft>
            </a:pPr>
            <a:r>
              <a:rPr lang="en-GB" sz="1100" b="1">
                <a:latin typeface="+mn-lt"/>
              </a:rPr>
              <a:t>There is an opportunity to take a more strategic approach with regard to planning and commissioning of GP, POD and Community Services </a:t>
            </a:r>
          </a:p>
          <a:p>
            <a:pPr>
              <a:spcAft>
                <a:spcPts val="600"/>
              </a:spcAft>
            </a:pPr>
            <a:r>
              <a:rPr lang="en-GB" sz="1100">
                <a:latin typeface="+mn-lt"/>
              </a:rPr>
              <a:t>As well as integrating the planning function between each of the 3 places, there is an opportunity to integrate planning across Primary and Community Care. At present, there is a nationally mandated component in each of the General Practice, Primary Care Network, Pharmacy, Optometry and Dentistry contract. However, each also has a locally determined component, just over a year ago (1st July 2022), BOB assumed delegated responsibility for POD.</a:t>
            </a:r>
            <a:endParaRPr lang="en-GB" sz="1000">
              <a:latin typeface="+mn-lt"/>
            </a:endParaRPr>
          </a:p>
        </p:txBody>
      </p:sp>
      <p:sp>
        <p:nvSpPr>
          <p:cNvPr id="27" name="TextBox 26">
            <a:extLst>
              <a:ext uri="{FF2B5EF4-FFF2-40B4-BE49-F238E27FC236}">
                <a16:creationId xmlns:a16="http://schemas.microsoft.com/office/drawing/2014/main" id="{7035C5C2-12E6-E0FC-A850-C3EDB70B0306}"/>
              </a:ext>
            </a:extLst>
          </p:cNvPr>
          <p:cNvSpPr txBox="1"/>
          <p:nvPr/>
        </p:nvSpPr>
        <p:spPr>
          <a:xfrm>
            <a:off x="5151977" y="2728797"/>
            <a:ext cx="6387361" cy="3170099"/>
          </a:xfrm>
          <a:prstGeom prst="rect">
            <a:avLst/>
          </a:prstGeom>
          <a:noFill/>
        </p:spPr>
        <p:txBody>
          <a:bodyPr wrap="square" lIns="91440" tIns="45720" rIns="91440" bIns="45720" rtlCol="0" anchor="t">
            <a:spAutoFit/>
          </a:bodyPr>
          <a:lstStyle/>
          <a:p>
            <a:pPr>
              <a:spcAft>
                <a:spcPts val="600"/>
              </a:spcAft>
            </a:pPr>
            <a:r>
              <a:rPr lang="en-GB" sz="1100" b="1">
                <a:latin typeface="+mn-lt"/>
              </a:rPr>
              <a:t>Commissioning of many of these services is currently under review:</a:t>
            </a:r>
          </a:p>
          <a:p>
            <a:pPr marL="171450" indent="-171450">
              <a:spcAft>
                <a:spcPts val="600"/>
              </a:spcAft>
              <a:buFont typeface="Arial" panose="020B0604020202020204" pitchFamily="34" charset="0"/>
              <a:buChar char="•"/>
            </a:pPr>
            <a:r>
              <a:rPr lang="en-GB" sz="1100">
                <a:latin typeface="+mn-lt"/>
              </a:rPr>
              <a:t>Locally Commissioned Services for General Practice; POD commissioning while the system absorbs this new capacity; and one GP Out of Hours contracts is up for procurement</a:t>
            </a:r>
          </a:p>
          <a:p>
            <a:pPr>
              <a:spcAft>
                <a:spcPts val="600"/>
              </a:spcAft>
            </a:pPr>
            <a:r>
              <a:rPr lang="en-GB" sz="1100" b="1">
                <a:latin typeface="+mn-lt"/>
              </a:rPr>
              <a:t>A review of the commissioning cycle in Primary and Community Care may support:</a:t>
            </a:r>
          </a:p>
          <a:p>
            <a:pPr marL="171450" indent="-171450">
              <a:spcAft>
                <a:spcPts val="600"/>
              </a:spcAft>
              <a:buFont typeface="Arial" panose="020B0604020202020204" pitchFamily="34" charset="0"/>
              <a:buChar char="•"/>
            </a:pPr>
            <a:r>
              <a:rPr lang="en-GB" sz="1100" b="1">
                <a:latin typeface="+mn-lt"/>
              </a:rPr>
              <a:t>Integrated Working: </a:t>
            </a:r>
            <a:r>
              <a:rPr lang="en-GB" sz="1100">
                <a:latin typeface="+mn-lt"/>
              </a:rPr>
              <a:t>The importance of joint commissioning in encouraging more integrated services e.g. between District Nursing, the Intermediate Care Teams and General Practice </a:t>
            </a:r>
          </a:p>
          <a:p>
            <a:pPr marL="171450" indent="-171450">
              <a:spcAft>
                <a:spcPts val="600"/>
              </a:spcAft>
              <a:buFont typeface="Arial" panose="020B0604020202020204" pitchFamily="34" charset="0"/>
              <a:buChar char="•"/>
            </a:pPr>
            <a:r>
              <a:rPr lang="en-GB" sz="1100" b="1">
                <a:latin typeface="+mn-lt"/>
              </a:rPr>
              <a:t>Long Term Planning: </a:t>
            </a:r>
            <a:r>
              <a:rPr lang="en-GB" sz="1100">
                <a:latin typeface="+mn-lt"/>
              </a:rPr>
              <a:t>The importance of longer contracts to encourage longer term planning</a:t>
            </a:r>
          </a:p>
          <a:p>
            <a:pPr marL="171450" indent="-171450">
              <a:spcAft>
                <a:spcPts val="600"/>
              </a:spcAft>
              <a:buFont typeface="Arial" panose="020B0604020202020204" pitchFamily="34" charset="0"/>
              <a:buChar char="•"/>
            </a:pPr>
            <a:r>
              <a:rPr lang="en-GB" sz="1100" b="1">
                <a:latin typeface="+mn-lt"/>
              </a:rPr>
              <a:t>Financial Sustainability of Providers: </a:t>
            </a:r>
            <a:r>
              <a:rPr lang="en-GB" sz="1100">
                <a:latin typeface="+mn-lt"/>
              </a:rPr>
              <a:t>The importance of keeping up with rising costs - this was mentioned in relation to both Enhanced Services and Community Care, as well as pharmacy, optometry and dentistry contracts. Community Care contracts haven’t been reviewed for over a decade and this is making it uneconomical to provide certain services</a:t>
            </a:r>
          </a:p>
          <a:p>
            <a:pPr marL="171450" indent="-171450">
              <a:spcAft>
                <a:spcPts val="600"/>
              </a:spcAft>
              <a:buFont typeface="Arial" panose="020B0604020202020204" pitchFamily="34" charset="0"/>
              <a:buChar char="•"/>
            </a:pPr>
            <a:r>
              <a:rPr lang="en-GB" sz="1100" b="1">
                <a:latin typeface="+mn-lt"/>
              </a:rPr>
              <a:t>The ambition to move care closer to home: </a:t>
            </a:r>
            <a:r>
              <a:rPr lang="en-GB" sz="1100">
                <a:latin typeface="+mn-lt"/>
              </a:rPr>
              <a:t>The importance of balancing Primary and Community Care spend with spending on the Acute Trusts</a:t>
            </a:r>
          </a:p>
          <a:p>
            <a:pPr marL="171450" indent="-171450">
              <a:spcAft>
                <a:spcPts val="600"/>
              </a:spcAft>
              <a:buFont typeface="Arial" panose="020B0604020202020204" pitchFamily="34" charset="0"/>
              <a:buChar char="•"/>
            </a:pPr>
            <a:r>
              <a:rPr lang="en-GB" sz="1100" b="1">
                <a:latin typeface="+mn-lt"/>
              </a:rPr>
              <a:t>Commissioning for outcomes: </a:t>
            </a:r>
            <a:r>
              <a:rPr lang="en-GB" sz="1100">
                <a:latin typeface="+mn-lt"/>
              </a:rPr>
              <a:t>Many of the current contracts reward activity rather than outcome. </a:t>
            </a:r>
          </a:p>
        </p:txBody>
      </p:sp>
      <p:graphicFrame>
        <p:nvGraphicFramePr>
          <p:cNvPr id="29" name="Table 9">
            <a:extLst>
              <a:ext uri="{FF2B5EF4-FFF2-40B4-BE49-F238E27FC236}">
                <a16:creationId xmlns:a16="http://schemas.microsoft.com/office/drawing/2014/main" id="{49EDD57C-5BC4-F0F1-7AA8-5FEE6189312E}"/>
              </a:ext>
            </a:extLst>
          </p:cNvPr>
          <p:cNvGraphicFramePr>
            <a:graphicFrameLocks noGrp="1"/>
          </p:cNvGraphicFramePr>
          <p:nvPr>
            <p:extLst>
              <p:ext uri="{D42A27DB-BD31-4B8C-83A1-F6EECF244321}">
                <p14:modId xmlns:p14="http://schemas.microsoft.com/office/powerpoint/2010/main" val="219037665"/>
              </p:ext>
            </p:extLst>
          </p:nvPr>
        </p:nvGraphicFramePr>
        <p:xfrm>
          <a:off x="863306" y="2835997"/>
          <a:ext cx="4270410" cy="3300942"/>
        </p:xfrm>
        <a:graphic>
          <a:graphicData uri="http://schemas.openxmlformats.org/drawingml/2006/table">
            <a:tbl>
              <a:tblPr firstRow="1" bandRow="1">
                <a:tableStyleId>{5C22544A-7EE6-4342-B048-85BDC9FD1C3A}</a:tableStyleId>
              </a:tblPr>
              <a:tblGrid>
                <a:gridCol w="1254949">
                  <a:extLst>
                    <a:ext uri="{9D8B030D-6E8A-4147-A177-3AD203B41FA5}">
                      <a16:colId xmlns:a16="http://schemas.microsoft.com/office/drawing/2014/main" val="2533776682"/>
                    </a:ext>
                  </a:extLst>
                </a:gridCol>
                <a:gridCol w="3015461">
                  <a:extLst>
                    <a:ext uri="{9D8B030D-6E8A-4147-A177-3AD203B41FA5}">
                      <a16:colId xmlns:a16="http://schemas.microsoft.com/office/drawing/2014/main" val="614340502"/>
                    </a:ext>
                  </a:extLst>
                </a:gridCol>
              </a:tblGrid>
              <a:tr h="389594">
                <a:tc>
                  <a:txBody>
                    <a:bodyPr/>
                    <a:lstStyle/>
                    <a:p>
                      <a:r>
                        <a:rPr lang="en-GB" sz="1100"/>
                        <a:t>Primary Care Body </a:t>
                      </a:r>
                    </a:p>
                  </a:txBody>
                  <a:tcPr/>
                </a:tc>
                <a:tc>
                  <a:txBody>
                    <a:bodyPr/>
                    <a:lstStyle/>
                    <a:p>
                      <a:r>
                        <a:rPr lang="en-GB" sz="1100"/>
                        <a:t>Contracts</a:t>
                      </a:r>
                      <a:endParaRPr lang="en-GB" sz="1000"/>
                    </a:p>
                  </a:txBody>
                  <a:tcPr/>
                </a:tc>
                <a:extLst>
                  <a:ext uri="{0D108BD9-81ED-4DB2-BD59-A6C34878D82A}">
                    <a16:rowId xmlns:a16="http://schemas.microsoft.com/office/drawing/2014/main" val="2470342930"/>
                  </a:ext>
                </a:extLst>
              </a:tr>
              <a:tr h="361766">
                <a:tc>
                  <a:txBody>
                    <a:bodyPr/>
                    <a:lstStyle/>
                    <a:p>
                      <a:r>
                        <a:rPr lang="en-GB" sz="1000" b="1"/>
                        <a:t>PCN </a:t>
                      </a:r>
                    </a:p>
                  </a:txBody>
                  <a:tcPr/>
                </a:tc>
                <a:tc>
                  <a:txBody>
                    <a:bodyPr/>
                    <a:lstStyle/>
                    <a:p>
                      <a:pPr marL="228600" indent="-228600">
                        <a:buFont typeface="Arial" panose="020B0604020202020204" pitchFamily="34" charset="0"/>
                        <a:buChar char="•"/>
                      </a:pPr>
                      <a:r>
                        <a:rPr lang="en-GB" sz="1000" b="0"/>
                        <a:t>Network Directed Enhanced Service (DES)</a:t>
                      </a:r>
                    </a:p>
                    <a:p>
                      <a:pPr marL="228600" indent="-228600">
                        <a:buFont typeface="Arial" panose="020B0604020202020204" pitchFamily="34" charset="0"/>
                        <a:buChar char="•"/>
                      </a:pPr>
                      <a:r>
                        <a:rPr lang="en-GB" sz="1000" b="0"/>
                        <a:t>Supplementary Network Service (SNS)</a:t>
                      </a:r>
                    </a:p>
                  </a:txBody>
                  <a:tcPr/>
                </a:tc>
                <a:extLst>
                  <a:ext uri="{0D108BD9-81ED-4DB2-BD59-A6C34878D82A}">
                    <a16:rowId xmlns:a16="http://schemas.microsoft.com/office/drawing/2014/main" val="967050947"/>
                  </a:ext>
                </a:extLst>
              </a:tr>
              <a:tr h="361766">
                <a:tc>
                  <a:txBody>
                    <a:bodyPr/>
                    <a:lstStyle/>
                    <a:p>
                      <a:r>
                        <a:rPr lang="en-GB" sz="1000" b="1"/>
                        <a:t>GP Practice </a:t>
                      </a:r>
                    </a:p>
                  </a:txBody>
                  <a:tcPr/>
                </a:tc>
                <a:tc>
                  <a:txBody>
                    <a:bodyPr/>
                    <a:lstStyle/>
                    <a:p>
                      <a:pPr marL="228600" indent="-228600">
                        <a:buFont typeface="Arial" panose="020B0604020202020204" pitchFamily="34" charset="0"/>
                        <a:buChar char="•"/>
                      </a:pPr>
                      <a:r>
                        <a:rPr lang="en-GB" sz="1000" b="0"/>
                        <a:t>National Contact (GMS, PMS or APMS)</a:t>
                      </a:r>
                      <a:endParaRPr lang="en-GB" sz="1000" b="1" u="none"/>
                    </a:p>
                    <a:p>
                      <a:pPr marL="228600" indent="-228600">
                        <a:buFont typeface="Arial" panose="020B0604020202020204" pitchFamily="34" charset="0"/>
                        <a:buChar char="•"/>
                      </a:pPr>
                      <a:r>
                        <a:rPr lang="en-GB" sz="1000" b="0"/>
                        <a:t>Locally Commissioned Services (LCS)</a:t>
                      </a:r>
                    </a:p>
                  </a:txBody>
                  <a:tcPr/>
                </a:tc>
                <a:extLst>
                  <a:ext uri="{0D108BD9-81ED-4DB2-BD59-A6C34878D82A}">
                    <a16:rowId xmlns:a16="http://schemas.microsoft.com/office/drawing/2014/main" val="2299841590"/>
                  </a:ext>
                </a:extLst>
              </a:tr>
              <a:tr h="759175">
                <a:tc>
                  <a:txBody>
                    <a:bodyPr/>
                    <a:lstStyle/>
                    <a:p>
                      <a:r>
                        <a:rPr lang="en-GB" sz="1000" b="1"/>
                        <a:t>Community Pharmacy </a:t>
                      </a:r>
                    </a:p>
                  </a:txBody>
                  <a:tcPr/>
                </a:tc>
                <a:tc>
                  <a:txBody>
                    <a:bodyPr/>
                    <a:lstStyle/>
                    <a:p>
                      <a:pPr marL="171450" indent="-171450">
                        <a:buFont typeface="Arial" panose="020B0604020202020204" pitchFamily="34" charset="0"/>
                        <a:buChar char="•"/>
                      </a:pPr>
                      <a:r>
                        <a:rPr lang="en-GB" sz="1000" b="0"/>
                        <a:t>Community Pharmacy Contractual Framework </a:t>
                      </a:r>
                    </a:p>
                    <a:p>
                      <a:pPr marL="781035" lvl="1" indent="-171450">
                        <a:buFont typeface="Arial" panose="020B0604020202020204" pitchFamily="34" charset="0"/>
                        <a:buChar char="•"/>
                      </a:pPr>
                      <a:r>
                        <a:rPr lang="en-GB" sz="1000"/>
                        <a:t>Essential Services </a:t>
                      </a:r>
                    </a:p>
                    <a:p>
                      <a:pPr marL="781035" lvl="1" indent="-171450">
                        <a:buFont typeface="Arial" panose="020B0604020202020204" pitchFamily="34" charset="0"/>
                        <a:buChar char="•"/>
                      </a:pPr>
                      <a:r>
                        <a:rPr lang="en-GB" sz="1000"/>
                        <a:t>Advanced Services </a:t>
                      </a:r>
                    </a:p>
                    <a:p>
                      <a:pPr marL="781035" lvl="1" indent="-171450">
                        <a:buFont typeface="Arial" panose="020B0604020202020204" pitchFamily="34" charset="0"/>
                        <a:buChar char="•"/>
                      </a:pPr>
                      <a:r>
                        <a:rPr lang="en-GB" sz="1000"/>
                        <a:t>Locally Commissioned Services </a:t>
                      </a:r>
                    </a:p>
                  </a:txBody>
                  <a:tcPr/>
                </a:tc>
                <a:extLst>
                  <a:ext uri="{0D108BD9-81ED-4DB2-BD59-A6C34878D82A}">
                    <a16:rowId xmlns:a16="http://schemas.microsoft.com/office/drawing/2014/main" val="1883578820"/>
                  </a:ext>
                </a:extLst>
              </a:tr>
              <a:tr h="286247">
                <a:tc>
                  <a:txBody>
                    <a:bodyPr/>
                    <a:lstStyle/>
                    <a:p>
                      <a:r>
                        <a:rPr lang="en-GB" sz="1000" b="1"/>
                        <a:t>Optometry </a:t>
                      </a:r>
                    </a:p>
                  </a:txBody>
                  <a:tcPr/>
                </a:tc>
                <a:tc>
                  <a:txBody>
                    <a:bodyPr/>
                    <a:lstStyle/>
                    <a:p>
                      <a:pPr marL="171450" indent="-171450">
                        <a:buFont typeface="Arial" panose="020B0604020202020204" pitchFamily="34" charset="0"/>
                        <a:buChar char="•"/>
                      </a:pPr>
                      <a:r>
                        <a:rPr lang="en-GB" sz="1000" b="0"/>
                        <a:t>General Ophthalmic Services Contract (GOS) </a:t>
                      </a:r>
                    </a:p>
                  </a:txBody>
                  <a:tcPr/>
                </a:tc>
                <a:extLst>
                  <a:ext uri="{0D108BD9-81ED-4DB2-BD59-A6C34878D82A}">
                    <a16:rowId xmlns:a16="http://schemas.microsoft.com/office/drawing/2014/main" val="2368010103"/>
                  </a:ext>
                </a:extLst>
              </a:tr>
              <a:tr h="361766">
                <a:tc>
                  <a:txBody>
                    <a:bodyPr/>
                    <a:lstStyle/>
                    <a:p>
                      <a:r>
                        <a:rPr lang="en-GB" sz="1000" b="1"/>
                        <a:t>Dentistry </a:t>
                      </a:r>
                    </a:p>
                  </a:txBody>
                  <a:tcPr/>
                </a:tc>
                <a:tc>
                  <a:txBody>
                    <a:bodyPr/>
                    <a:lstStyle/>
                    <a:p>
                      <a:pPr marL="171450" indent="-171450">
                        <a:buFont typeface="Arial" panose="020B0604020202020204" pitchFamily="34" charset="0"/>
                        <a:buChar char="•"/>
                      </a:pPr>
                      <a:r>
                        <a:rPr lang="en-GB" sz="1000" b="0"/>
                        <a:t>General Dental Services Contract (GDS) </a:t>
                      </a:r>
                    </a:p>
                    <a:p>
                      <a:pPr marL="171450" indent="-171450">
                        <a:buFont typeface="Arial" panose="020B0604020202020204" pitchFamily="34" charset="0"/>
                        <a:buChar char="•"/>
                      </a:pPr>
                      <a:r>
                        <a:rPr lang="en-GB" sz="1000" b="0"/>
                        <a:t>Personal Dental Services Agreement (PDS) </a:t>
                      </a:r>
                    </a:p>
                  </a:txBody>
                  <a:tcPr/>
                </a:tc>
                <a:extLst>
                  <a:ext uri="{0D108BD9-81ED-4DB2-BD59-A6C34878D82A}">
                    <a16:rowId xmlns:a16="http://schemas.microsoft.com/office/drawing/2014/main" val="2478958254"/>
                  </a:ext>
                </a:extLst>
              </a:tr>
              <a:tr h="223846">
                <a:tc>
                  <a:txBody>
                    <a:bodyPr/>
                    <a:lstStyle/>
                    <a:p>
                      <a:r>
                        <a:rPr lang="en-GB" sz="1000" b="1"/>
                        <a:t>Out of Hours GP</a:t>
                      </a:r>
                    </a:p>
                  </a:txBody>
                  <a:tcPr/>
                </a:tc>
                <a:tc>
                  <a:txBody>
                    <a:bodyPr/>
                    <a:lstStyle/>
                    <a:p>
                      <a:pPr marL="171450" indent="-171450">
                        <a:buFont typeface="Arial" panose="020B0604020202020204" pitchFamily="34" charset="0"/>
                        <a:buChar char="•"/>
                      </a:pPr>
                      <a:r>
                        <a:rPr lang="en-GB" sz="1000" b="0"/>
                        <a:t>Locally Commissioned in each Place</a:t>
                      </a:r>
                      <a:endParaRPr lang="en-GB" sz="1000" b="1"/>
                    </a:p>
                  </a:txBody>
                  <a:tcPr/>
                </a:tc>
                <a:extLst>
                  <a:ext uri="{0D108BD9-81ED-4DB2-BD59-A6C34878D82A}">
                    <a16:rowId xmlns:a16="http://schemas.microsoft.com/office/drawing/2014/main" val="2570469113"/>
                  </a:ext>
                </a:extLst>
              </a:tr>
              <a:tr h="0">
                <a:tc>
                  <a:txBody>
                    <a:bodyPr/>
                    <a:lstStyle/>
                    <a:p>
                      <a:r>
                        <a:rPr lang="en-GB" sz="1000" b="1"/>
                        <a:t>Community Services </a:t>
                      </a:r>
                    </a:p>
                  </a:txBody>
                  <a:tcPr/>
                </a:tc>
                <a:tc>
                  <a:txBody>
                    <a:bodyPr/>
                    <a:lstStyle/>
                    <a:p>
                      <a:pPr marL="171450" indent="-171450">
                        <a:buFont typeface="Arial" panose="020B0604020202020204" pitchFamily="34" charset="0"/>
                        <a:buChar char="•"/>
                      </a:pPr>
                      <a:r>
                        <a:rPr lang="en-GB" sz="1000" b="0"/>
                        <a:t>Locally commissioned in each Place </a:t>
                      </a:r>
                    </a:p>
                  </a:txBody>
                  <a:tcPr/>
                </a:tc>
                <a:extLst>
                  <a:ext uri="{0D108BD9-81ED-4DB2-BD59-A6C34878D82A}">
                    <a16:rowId xmlns:a16="http://schemas.microsoft.com/office/drawing/2014/main" val="2060633158"/>
                  </a:ext>
                </a:extLst>
              </a:tr>
            </a:tbl>
          </a:graphicData>
        </a:graphic>
      </p:graphicFrame>
      <p:sp>
        <p:nvSpPr>
          <p:cNvPr id="6" name="Rectangle: Top Corners Rounded 5">
            <a:extLst>
              <a:ext uri="{FF2B5EF4-FFF2-40B4-BE49-F238E27FC236}">
                <a16:creationId xmlns:a16="http://schemas.microsoft.com/office/drawing/2014/main" id="{A8504371-A7FE-D108-03F9-04E0AE933614}"/>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9" name="TextBox 8">
            <a:extLst>
              <a:ext uri="{FF2B5EF4-FFF2-40B4-BE49-F238E27FC236}">
                <a16:creationId xmlns:a16="http://schemas.microsoft.com/office/drawing/2014/main" id="{E49C4E83-E276-B364-74F7-389D181AA0F4}"/>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12" name="Rectangle: Top Corners Rounded 11">
            <a:extLst>
              <a:ext uri="{FF2B5EF4-FFF2-40B4-BE49-F238E27FC236}">
                <a16:creationId xmlns:a16="http://schemas.microsoft.com/office/drawing/2014/main" id="{F10629B4-E485-A45E-D6BC-3ECC23AFB96A}"/>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5" name="Rectangle: Top Corners Rounded 14">
            <a:extLst>
              <a:ext uri="{FF2B5EF4-FFF2-40B4-BE49-F238E27FC236}">
                <a16:creationId xmlns:a16="http://schemas.microsoft.com/office/drawing/2014/main" id="{F1863163-C1D4-4AF2-51EB-1734E75CC07B}"/>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17" name="TextBox 16">
            <a:extLst>
              <a:ext uri="{FF2B5EF4-FFF2-40B4-BE49-F238E27FC236}">
                <a16:creationId xmlns:a16="http://schemas.microsoft.com/office/drawing/2014/main" id="{2156A0A1-702E-9D43-E12C-FB49AA5A7178}"/>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19" name="TextBox 18">
            <a:extLst>
              <a:ext uri="{FF2B5EF4-FFF2-40B4-BE49-F238E27FC236}">
                <a16:creationId xmlns:a16="http://schemas.microsoft.com/office/drawing/2014/main" id="{C9F7AAA6-7723-557F-5721-7D3B1365B003}"/>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1" name="Rectangle: Top Corners Rounded 20">
            <a:extLst>
              <a:ext uri="{FF2B5EF4-FFF2-40B4-BE49-F238E27FC236}">
                <a16:creationId xmlns:a16="http://schemas.microsoft.com/office/drawing/2014/main" id="{DE4254CE-09C6-C8AF-CDBA-A245D4EB2E99}"/>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3" name="Rectangle: Top Corners Rounded 22">
            <a:extLst>
              <a:ext uri="{FF2B5EF4-FFF2-40B4-BE49-F238E27FC236}">
                <a16:creationId xmlns:a16="http://schemas.microsoft.com/office/drawing/2014/main" id="{6FC551DD-0413-5F9A-26D5-496993D90C86}"/>
              </a:ext>
            </a:extLst>
          </p:cNvPr>
          <p:cNvSpPr/>
          <p:nvPr/>
        </p:nvSpPr>
        <p:spPr>
          <a:xfrm rot="10800000">
            <a:off x="5775469"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5" name="Rectangle: Top Corners Rounded 24">
            <a:extLst>
              <a:ext uri="{FF2B5EF4-FFF2-40B4-BE49-F238E27FC236}">
                <a16:creationId xmlns:a16="http://schemas.microsoft.com/office/drawing/2014/main" id="{EB4B78E6-C996-3077-21F7-4C31BD0A2BB4}"/>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8" name="TextBox 27">
            <a:extLst>
              <a:ext uri="{FF2B5EF4-FFF2-40B4-BE49-F238E27FC236}">
                <a16:creationId xmlns:a16="http://schemas.microsoft.com/office/drawing/2014/main" id="{57F2045E-2375-68B7-9792-A69D3FDB28BD}"/>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2" name="TextBox 31">
            <a:extLst>
              <a:ext uri="{FF2B5EF4-FFF2-40B4-BE49-F238E27FC236}">
                <a16:creationId xmlns:a16="http://schemas.microsoft.com/office/drawing/2014/main" id="{42FD2E68-442F-651A-16B9-08A95D8B2A4C}"/>
              </a:ext>
            </a:extLst>
          </p:cNvPr>
          <p:cNvSpPr txBox="1"/>
          <p:nvPr/>
        </p:nvSpPr>
        <p:spPr>
          <a:xfrm>
            <a:off x="5773866" y="35540"/>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5" name="TextBox 34">
            <a:extLst>
              <a:ext uri="{FF2B5EF4-FFF2-40B4-BE49-F238E27FC236}">
                <a16:creationId xmlns:a16="http://schemas.microsoft.com/office/drawing/2014/main" id="{05199402-3D0E-C3CB-AFDC-754B154C9B34}"/>
              </a:ext>
            </a:extLst>
          </p:cNvPr>
          <p:cNvSpPr txBox="1"/>
          <p:nvPr/>
        </p:nvSpPr>
        <p:spPr>
          <a:xfrm>
            <a:off x="7341585" y="37906"/>
            <a:ext cx="1260000" cy="246221"/>
          </a:xfrm>
          <a:prstGeom prst="rect">
            <a:avLst/>
          </a:prstGeom>
          <a:noFill/>
        </p:spPr>
        <p:txBody>
          <a:bodyPr wrap="square" rtlCol="0">
            <a:spAutoFit/>
          </a:bodyPr>
          <a:lstStyle/>
          <a:p>
            <a:r>
              <a:rPr lang="en-GB" sz="1000" b="1">
                <a:solidFill>
                  <a:schemeClr val="bg1"/>
                </a:solidFill>
              </a:rPr>
              <a:t>Information</a:t>
            </a:r>
          </a:p>
        </p:txBody>
      </p:sp>
      <p:sp>
        <p:nvSpPr>
          <p:cNvPr id="37" name="Rectangle: Top Corners Rounded 36">
            <a:extLst>
              <a:ext uri="{FF2B5EF4-FFF2-40B4-BE49-F238E27FC236}">
                <a16:creationId xmlns:a16="http://schemas.microsoft.com/office/drawing/2014/main" id="{C430072F-804D-57B9-CEED-4192EFA50C73}"/>
              </a:ext>
            </a:extLst>
          </p:cNvPr>
          <p:cNvSpPr/>
          <p:nvPr/>
        </p:nvSpPr>
        <p:spPr>
          <a:xfrm rot="10800000">
            <a:off x="8466776"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0" name="TextBox 39">
            <a:extLst>
              <a:ext uri="{FF2B5EF4-FFF2-40B4-BE49-F238E27FC236}">
                <a16:creationId xmlns:a16="http://schemas.microsoft.com/office/drawing/2014/main" id="{B9A4BB75-6B88-BDF9-A49E-6B7E0F77CE59}"/>
              </a:ext>
            </a:extLst>
          </p:cNvPr>
          <p:cNvSpPr txBox="1"/>
          <p:nvPr/>
        </p:nvSpPr>
        <p:spPr>
          <a:xfrm>
            <a:off x="8577784" y="37906"/>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364520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4FD9F0-FFF7-5910-BD0C-A190C4CCBD91}"/>
              </a:ext>
            </a:extLst>
          </p:cNvPr>
          <p:cNvSpPr>
            <a:spLocks noGrp="1"/>
          </p:cNvSpPr>
          <p:nvPr>
            <p:ph type="title"/>
          </p:nvPr>
        </p:nvSpPr>
        <p:spPr>
          <a:xfrm>
            <a:off x="670983" y="596900"/>
            <a:ext cx="10876233" cy="774700"/>
          </a:xfrm>
          <a:solidFill>
            <a:schemeClr val="bg1"/>
          </a:solidFill>
        </p:spPr>
        <p:txBody>
          <a:bodyPr/>
          <a:lstStyle/>
          <a:p>
            <a:pPr lvl="0"/>
            <a:r>
              <a:rPr lang="en-GB" sz="2300" b="1">
                <a:latin typeface="Arial"/>
                <a:cs typeface="Arial"/>
              </a:rPr>
              <a:t>There are structures and processes in place to monitor quality in Primary Care</a:t>
            </a:r>
          </a:p>
        </p:txBody>
      </p:sp>
      <p:sp>
        <p:nvSpPr>
          <p:cNvPr id="10" name="Rectangle 9">
            <a:extLst>
              <a:ext uri="{FF2B5EF4-FFF2-40B4-BE49-F238E27FC236}">
                <a16:creationId xmlns:a16="http://schemas.microsoft.com/office/drawing/2014/main" id="{971B2B92-08DC-2EEA-820A-5E333A365C7B}"/>
              </a:ext>
            </a:extLst>
          </p:cNvPr>
          <p:cNvSpPr/>
          <p:nvPr/>
        </p:nvSpPr>
        <p:spPr>
          <a:xfrm>
            <a:off x="670983" y="1564513"/>
            <a:ext cx="10876234" cy="4707168"/>
          </a:xfrm>
          <a:prstGeom prst="rect">
            <a:avLst/>
          </a:prstGeom>
          <a:solidFill>
            <a:schemeClr val="bg1"/>
          </a:solid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0" i="0">
              <a:solidFill>
                <a:schemeClr val="tx1"/>
              </a:solidFill>
              <a:effectLst/>
            </a:endParaRPr>
          </a:p>
        </p:txBody>
      </p:sp>
      <p:sp>
        <p:nvSpPr>
          <p:cNvPr id="18" name="Rectangle 17">
            <a:extLst>
              <a:ext uri="{FF2B5EF4-FFF2-40B4-BE49-F238E27FC236}">
                <a16:creationId xmlns:a16="http://schemas.microsoft.com/office/drawing/2014/main" id="{95F73BE0-9E29-A81E-20C6-ED70431500A8}"/>
              </a:ext>
            </a:extLst>
          </p:cNvPr>
          <p:cNvSpPr/>
          <p:nvPr/>
        </p:nvSpPr>
        <p:spPr>
          <a:xfrm>
            <a:off x="1081823" y="1431247"/>
            <a:ext cx="1558964" cy="253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a:solidFill>
                  <a:schemeClr val="tx1"/>
                </a:solidFill>
              </a:rPr>
              <a:t>Clinical Governance</a:t>
            </a:r>
          </a:p>
        </p:txBody>
      </p:sp>
      <p:sp>
        <p:nvSpPr>
          <p:cNvPr id="3" name="Rectangle: Top Corners Rounded 2">
            <a:extLst>
              <a:ext uri="{FF2B5EF4-FFF2-40B4-BE49-F238E27FC236}">
                <a16:creationId xmlns:a16="http://schemas.microsoft.com/office/drawing/2014/main" id="{A919D996-741F-679D-8BD1-581B577A76B0}"/>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 name="TextBox 4">
            <a:extLst>
              <a:ext uri="{FF2B5EF4-FFF2-40B4-BE49-F238E27FC236}">
                <a16:creationId xmlns:a16="http://schemas.microsoft.com/office/drawing/2014/main" id="{9B0C186B-F2A9-A6F3-65A4-38B8B1FBE940}"/>
              </a:ext>
            </a:extLst>
          </p:cNvPr>
          <p:cNvSpPr txBox="1"/>
          <p:nvPr/>
        </p:nvSpPr>
        <p:spPr>
          <a:xfrm>
            <a:off x="525045"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20" name="Rectangle: Top Corners Rounded 19">
            <a:extLst>
              <a:ext uri="{FF2B5EF4-FFF2-40B4-BE49-F238E27FC236}">
                <a16:creationId xmlns:a16="http://schemas.microsoft.com/office/drawing/2014/main" id="{FD94C85F-47C6-DD6D-3CCD-B61FDFD15748}"/>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2" name="Rectangle: Top Corners Rounded 21">
            <a:extLst>
              <a:ext uri="{FF2B5EF4-FFF2-40B4-BE49-F238E27FC236}">
                <a16:creationId xmlns:a16="http://schemas.microsoft.com/office/drawing/2014/main" id="{AD64056A-D472-4940-F7F4-020B194B8661}"/>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24" name="TextBox 23">
            <a:extLst>
              <a:ext uri="{FF2B5EF4-FFF2-40B4-BE49-F238E27FC236}">
                <a16:creationId xmlns:a16="http://schemas.microsoft.com/office/drawing/2014/main" id="{8D03C3D2-EEDD-0120-318C-B26AD99291C8}"/>
              </a:ext>
            </a:extLst>
          </p:cNvPr>
          <p:cNvSpPr txBox="1"/>
          <p:nvPr/>
        </p:nvSpPr>
        <p:spPr>
          <a:xfrm>
            <a:off x="173871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26" name="TextBox 25">
            <a:extLst>
              <a:ext uri="{FF2B5EF4-FFF2-40B4-BE49-F238E27FC236}">
                <a16:creationId xmlns:a16="http://schemas.microsoft.com/office/drawing/2014/main" id="{FA4ACE94-5621-2014-5CCE-78814EF1C906}"/>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28" name="Rectangle: Top Corners Rounded 27">
            <a:extLst>
              <a:ext uri="{FF2B5EF4-FFF2-40B4-BE49-F238E27FC236}">
                <a16:creationId xmlns:a16="http://schemas.microsoft.com/office/drawing/2014/main" id="{5B242AC6-1A99-F0BC-66CE-24B385A082C3}"/>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0" name="Rectangle: Top Corners Rounded 29">
            <a:extLst>
              <a:ext uri="{FF2B5EF4-FFF2-40B4-BE49-F238E27FC236}">
                <a16:creationId xmlns:a16="http://schemas.microsoft.com/office/drawing/2014/main" id="{65CF4388-A638-AE23-8EDC-89ED9B1923BC}"/>
              </a:ext>
            </a:extLst>
          </p:cNvPr>
          <p:cNvSpPr/>
          <p:nvPr/>
        </p:nvSpPr>
        <p:spPr>
          <a:xfrm rot="10800000">
            <a:off x="5775469"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2" name="Rectangle: Top Corners Rounded 31">
            <a:extLst>
              <a:ext uri="{FF2B5EF4-FFF2-40B4-BE49-F238E27FC236}">
                <a16:creationId xmlns:a16="http://schemas.microsoft.com/office/drawing/2014/main" id="{444063B0-CB6F-A382-5D7B-18D8BD8B9A3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34" name="TextBox 33">
            <a:extLst>
              <a:ext uri="{FF2B5EF4-FFF2-40B4-BE49-F238E27FC236}">
                <a16:creationId xmlns:a16="http://schemas.microsoft.com/office/drawing/2014/main" id="{304DBF68-16F8-70F1-6361-B76592DA8252}"/>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36" name="TextBox 35">
            <a:extLst>
              <a:ext uri="{FF2B5EF4-FFF2-40B4-BE49-F238E27FC236}">
                <a16:creationId xmlns:a16="http://schemas.microsoft.com/office/drawing/2014/main" id="{47B658B3-C617-7738-00A4-91B80BCD40F5}"/>
              </a:ext>
            </a:extLst>
          </p:cNvPr>
          <p:cNvSpPr txBox="1"/>
          <p:nvPr/>
        </p:nvSpPr>
        <p:spPr>
          <a:xfrm>
            <a:off x="5773866" y="35540"/>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38" name="TextBox 37">
            <a:extLst>
              <a:ext uri="{FF2B5EF4-FFF2-40B4-BE49-F238E27FC236}">
                <a16:creationId xmlns:a16="http://schemas.microsoft.com/office/drawing/2014/main" id="{1F9A04DB-AE10-2A71-B6AA-3EB8F1D42717}"/>
              </a:ext>
            </a:extLst>
          </p:cNvPr>
          <p:cNvSpPr txBox="1"/>
          <p:nvPr/>
        </p:nvSpPr>
        <p:spPr>
          <a:xfrm>
            <a:off x="7341585" y="37906"/>
            <a:ext cx="1260000" cy="246221"/>
          </a:xfrm>
          <a:prstGeom prst="rect">
            <a:avLst/>
          </a:prstGeom>
          <a:noFill/>
        </p:spPr>
        <p:txBody>
          <a:bodyPr wrap="square" rtlCol="0">
            <a:spAutoFit/>
          </a:bodyPr>
          <a:lstStyle/>
          <a:p>
            <a:r>
              <a:rPr lang="en-GB" sz="1000" b="1">
                <a:solidFill>
                  <a:schemeClr val="bg1"/>
                </a:solidFill>
              </a:rPr>
              <a:t>Information</a:t>
            </a:r>
          </a:p>
        </p:txBody>
      </p:sp>
      <p:sp>
        <p:nvSpPr>
          <p:cNvPr id="40" name="Rectangle: Top Corners Rounded 39">
            <a:extLst>
              <a:ext uri="{FF2B5EF4-FFF2-40B4-BE49-F238E27FC236}">
                <a16:creationId xmlns:a16="http://schemas.microsoft.com/office/drawing/2014/main" id="{5E98F421-C205-9822-F209-FD637A352D12}"/>
              </a:ext>
            </a:extLst>
          </p:cNvPr>
          <p:cNvSpPr/>
          <p:nvPr/>
        </p:nvSpPr>
        <p:spPr>
          <a:xfrm rot="10800000">
            <a:off x="8466776"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2" name="TextBox 41">
            <a:extLst>
              <a:ext uri="{FF2B5EF4-FFF2-40B4-BE49-F238E27FC236}">
                <a16:creationId xmlns:a16="http://schemas.microsoft.com/office/drawing/2014/main" id="{D7ADE422-E785-F949-DCFD-3A9FBD766ED1}"/>
              </a:ext>
            </a:extLst>
          </p:cNvPr>
          <p:cNvSpPr txBox="1"/>
          <p:nvPr/>
        </p:nvSpPr>
        <p:spPr>
          <a:xfrm>
            <a:off x="8577784" y="37906"/>
            <a:ext cx="1044921" cy="246221"/>
          </a:xfrm>
          <a:prstGeom prst="rect">
            <a:avLst/>
          </a:prstGeom>
          <a:noFill/>
        </p:spPr>
        <p:txBody>
          <a:bodyPr wrap="square" rtlCol="0">
            <a:spAutoFit/>
          </a:bodyPr>
          <a:lstStyle/>
          <a:p>
            <a:pPr algn="ctr"/>
            <a:r>
              <a:rPr lang="en-GB" sz="1000" b="1">
                <a:solidFill>
                  <a:schemeClr val="bg1"/>
                </a:solidFill>
              </a:rPr>
              <a:t>Governance</a:t>
            </a:r>
          </a:p>
        </p:txBody>
      </p:sp>
      <p:sp>
        <p:nvSpPr>
          <p:cNvPr id="23" name="Content Placeholder 1">
            <a:extLst>
              <a:ext uri="{FF2B5EF4-FFF2-40B4-BE49-F238E27FC236}">
                <a16:creationId xmlns:a16="http://schemas.microsoft.com/office/drawing/2014/main" id="{C7A51471-F8C8-987F-E81E-3ED3843C7D89}"/>
              </a:ext>
            </a:extLst>
          </p:cNvPr>
          <p:cNvSpPr txBox="1">
            <a:spLocks/>
          </p:cNvSpPr>
          <p:nvPr/>
        </p:nvSpPr>
        <p:spPr>
          <a:xfrm>
            <a:off x="895566" y="1761795"/>
            <a:ext cx="10441538" cy="236032"/>
          </a:xfrm>
          <a:prstGeom prst="rect">
            <a:avLst/>
          </a:prstGeom>
        </p:spPr>
        <p:txBody>
          <a:bodyPr vert="horz" lIns="0" tIns="0" rIns="0" bIns="0" rtlCol="0">
            <a:noAutofit/>
          </a:bodyPr>
          <a:lstStyle>
            <a:lvl1pPr marL="0" indent="0" algn="l">
              <a:spcAft>
                <a:spcPts val="600"/>
              </a:spcAft>
              <a:defRPr sz="1200" b="1">
                <a:latin typeface="+mn-lt"/>
                <a:ea typeface="+mn-ea"/>
                <a:cs typeface="+mn-cs"/>
              </a:defRPr>
            </a:lvl1pPr>
            <a:lvl2pPr marL="180000" indent="-180000" algn="l">
              <a:spcAft>
                <a:spcPts val="600"/>
              </a:spcAft>
              <a:buFont typeface="Arial" panose="020B0604020202020204" pitchFamily="34" charset="0"/>
              <a:buChar char="•"/>
              <a:defRPr sz="1200">
                <a:latin typeface="+mn-lt"/>
                <a:ea typeface="+mn-ea"/>
                <a:cs typeface="+mn-cs"/>
              </a:defRPr>
            </a:lvl2pPr>
            <a:lvl3pPr marL="360000" indent="-180000" algn="l">
              <a:spcAft>
                <a:spcPts val="600"/>
              </a:spcAft>
              <a:buFont typeface="Arial" panose="020B0604020202020204" pitchFamily="34" charset="0"/>
              <a:buChar char="-"/>
              <a:defRPr sz="1200">
                <a:latin typeface="+mn-lt"/>
                <a:ea typeface="+mn-ea"/>
                <a:cs typeface="+mn-cs"/>
              </a:defRPr>
            </a:lvl3pPr>
            <a:lvl4pPr marL="540000" indent="-180000" algn="l">
              <a:spcAft>
                <a:spcPts val="600"/>
              </a:spcAft>
              <a:buFont typeface="Arial" panose="020B0604020202020204" pitchFamily="34" charset="0"/>
              <a:buChar char="•"/>
              <a:defRPr sz="1200">
                <a:latin typeface="+mn-lt"/>
                <a:ea typeface="+mn-ea"/>
                <a:cs typeface="+mn-cs"/>
              </a:defRPr>
            </a:lvl4pPr>
            <a:lvl5pPr marL="720000" indent="-180000" algn="l">
              <a:spcAft>
                <a:spcPts val="600"/>
              </a:spcAft>
              <a:buFont typeface="Arial" panose="020B0604020202020204" pitchFamily="34" charset="0"/>
              <a:buChar char="•"/>
              <a:defRPr sz="1200">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a:lstStyle>
          <a:p>
            <a:r>
              <a:rPr lang="en-GB" sz="1000" b="0"/>
              <a:t>A full review of clinical governance of Primary Care is outside the scope of this report though some observations are noted below: </a:t>
            </a:r>
          </a:p>
        </p:txBody>
      </p:sp>
      <p:sp>
        <p:nvSpPr>
          <p:cNvPr id="27" name="TextBox 26">
            <a:extLst>
              <a:ext uri="{FF2B5EF4-FFF2-40B4-BE49-F238E27FC236}">
                <a16:creationId xmlns:a16="http://schemas.microsoft.com/office/drawing/2014/main" id="{4DEE4140-C59E-AF54-B2A5-F0804955EE0F}"/>
              </a:ext>
            </a:extLst>
          </p:cNvPr>
          <p:cNvSpPr txBox="1"/>
          <p:nvPr/>
        </p:nvSpPr>
        <p:spPr>
          <a:xfrm>
            <a:off x="6677849" y="2078805"/>
            <a:ext cx="4618585" cy="2585323"/>
          </a:xfrm>
          <a:prstGeom prst="rect">
            <a:avLst/>
          </a:prstGeom>
          <a:noFill/>
        </p:spPr>
        <p:txBody>
          <a:bodyPr wrap="square" rtlCol="0">
            <a:spAutoFit/>
          </a:bodyPr>
          <a:lstStyle/>
          <a:p>
            <a:pPr lvl="0"/>
            <a:r>
              <a:rPr lang="en-GB" sz="1100" b="1"/>
              <a:t>There are structures and processes in place to provide oversight and assurance to the board on Clinical Governance</a:t>
            </a:r>
          </a:p>
          <a:p>
            <a:pPr lvl="0"/>
            <a:endParaRPr lang="en-GB" sz="1000" b="1">
              <a:latin typeface="+mn-lt"/>
            </a:endParaRPr>
          </a:p>
          <a:p>
            <a:pPr lvl="0"/>
            <a:r>
              <a:rPr lang="en-GB" sz="1000" b="0">
                <a:latin typeface="+mn-lt"/>
              </a:rPr>
              <a:t>Primary care reports through to the ICB Board and appropriate committees like any other commissioned service. This includes:</a:t>
            </a:r>
          </a:p>
          <a:p>
            <a:pPr lvl="0"/>
            <a:endParaRPr lang="en-GB" sz="1000">
              <a:latin typeface="+mn-lt"/>
            </a:endParaRPr>
          </a:p>
          <a:p>
            <a:pPr marL="171450" lvl="0" indent="-171450">
              <a:buFont typeface="Arial" panose="020B0604020202020204" pitchFamily="34" charset="0"/>
              <a:buChar char="•"/>
            </a:pPr>
            <a:r>
              <a:rPr lang="en-GB" sz="1000" b="0"/>
              <a:t>BOB’s Population Health and Patient Experience Committee, which provides oversight and assurance to the board on service quality and performance, and;</a:t>
            </a:r>
          </a:p>
          <a:p>
            <a:pPr marL="171450" lvl="0" indent="-171450">
              <a:buFont typeface="Arial" panose="020B0604020202020204" pitchFamily="34" charset="0"/>
              <a:buChar char="•"/>
            </a:pPr>
            <a:r>
              <a:rPr lang="en-GB" sz="1000" b="0"/>
              <a:t>the Audit and Risk Committee, which provide assurance to the board on governance, risk management and internal control processes. </a:t>
            </a:r>
          </a:p>
          <a:p>
            <a:pPr marL="171450" lvl="0" indent="-171450">
              <a:buFont typeface="Arial" panose="020B0604020202020204" pitchFamily="34" charset="0"/>
              <a:buChar char="•"/>
            </a:pPr>
            <a:endParaRPr lang="en-GB" sz="1000"/>
          </a:p>
          <a:p>
            <a:pPr lvl="0"/>
            <a:r>
              <a:rPr lang="en-GB" sz="1000" b="0"/>
              <a:t>The Primary Care &amp; Quality Team monitor quality and performance through a Primary Care dashboard and present a status report to the Board regularly. The dashboard is mainly process focused (QOF, A+E admission rates etc) and there is an opportunity to move towards more outcome-focused monitoring. </a:t>
            </a:r>
            <a:endParaRPr lang="en-GB" sz="1000"/>
          </a:p>
        </p:txBody>
      </p:sp>
      <p:sp>
        <p:nvSpPr>
          <p:cNvPr id="31" name="TextBox 30">
            <a:extLst>
              <a:ext uri="{FF2B5EF4-FFF2-40B4-BE49-F238E27FC236}">
                <a16:creationId xmlns:a16="http://schemas.microsoft.com/office/drawing/2014/main" id="{024324E6-2D45-14C3-8D30-CC8D712040F6}"/>
              </a:ext>
            </a:extLst>
          </p:cNvPr>
          <p:cNvSpPr txBox="1"/>
          <p:nvPr/>
        </p:nvSpPr>
        <p:spPr>
          <a:xfrm>
            <a:off x="832046" y="4917464"/>
            <a:ext cx="10568578" cy="1354217"/>
          </a:xfrm>
          <a:prstGeom prst="rect">
            <a:avLst/>
          </a:prstGeom>
          <a:noFill/>
        </p:spPr>
        <p:txBody>
          <a:bodyPr wrap="square">
            <a:spAutoFit/>
          </a:bodyPr>
          <a:lstStyle/>
          <a:p>
            <a:pPr lvl="0"/>
            <a:r>
              <a:rPr lang="en-GB" sz="1100" b="1"/>
              <a:t>Integrated Clinical Pathways will be critical to greater at-scale, coordinated working </a:t>
            </a:r>
          </a:p>
          <a:p>
            <a:pPr lvl="0"/>
            <a:r>
              <a:rPr lang="en-GB" sz="1000" b="0"/>
              <a:t>Discussions with clinicians across BOB indicated a need for greater standardisation in both clinical and operational processes as services begin to work more at scale and in cooperation with each other. This might include a standardised approach to triage and navigation for practices working at scale for example, or to clinical pathways for patients with medical and/or social complexity where multiple agencies input into care plans and delivery (including Secondary Care). </a:t>
            </a:r>
          </a:p>
          <a:p>
            <a:pPr lvl="0"/>
            <a:endParaRPr lang="en-GB" sz="1000"/>
          </a:p>
          <a:p>
            <a:pPr lvl="0"/>
            <a:r>
              <a:rPr lang="en-GB" sz="1100" b="1"/>
              <a:t>Clinical governance will need to evolve as service provision changes</a:t>
            </a:r>
          </a:p>
          <a:p>
            <a:pPr lvl="0"/>
            <a:r>
              <a:rPr lang="en-GB" sz="1000" b="0"/>
              <a:t>As the model of care develops, it will be essential to ensure all changes are safe</a:t>
            </a:r>
            <a:r>
              <a:rPr lang="en-GB" sz="1000"/>
              <a:t> and</a:t>
            </a:r>
            <a:r>
              <a:rPr lang="en-GB" sz="1000" b="0"/>
              <a:t> effective. </a:t>
            </a:r>
            <a:r>
              <a:rPr lang="en-GB" sz="1000"/>
              <a:t>Parallel investment in audit and Quality Improvement capability could help to ensure this, as too could investment in education and training for staff in these activities and greater incorporation of patient feedback. </a:t>
            </a:r>
            <a:endParaRPr lang="en-GB" sz="1000" b="0"/>
          </a:p>
        </p:txBody>
      </p:sp>
      <p:pic>
        <p:nvPicPr>
          <p:cNvPr id="4" name="Picture 3">
            <a:extLst>
              <a:ext uri="{FF2B5EF4-FFF2-40B4-BE49-F238E27FC236}">
                <a16:creationId xmlns:a16="http://schemas.microsoft.com/office/drawing/2014/main" id="{08CE70B4-A9ED-24D9-9C94-4DE77E881A96}"/>
              </a:ext>
            </a:extLst>
          </p:cNvPr>
          <p:cNvPicPr>
            <a:picLocks noChangeAspect="1"/>
          </p:cNvPicPr>
          <p:nvPr/>
        </p:nvPicPr>
        <p:blipFill>
          <a:blip r:embed="rId2"/>
          <a:stretch>
            <a:fillRect/>
          </a:stretch>
        </p:blipFill>
        <p:spPr>
          <a:xfrm>
            <a:off x="1245181" y="2309466"/>
            <a:ext cx="4850819" cy="2350472"/>
          </a:xfrm>
          <a:prstGeom prst="rect">
            <a:avLst/>
          </a:prstGeom>
        </p:spPr>
      </p:pic>
      <p:sp>
        <p:nvSpPr>
          <p:cNvPr id="7" name="Rectangle 6">
            <a:extLst>
              <a:ext uri="{FF2B5EF4-FFF2-40B4-BE49-F238E27FC236}">
                <a16:creationId xmlns:a16="http://schemas.microsoft.com/office/drawing/2014/main" id="{B01B8742-1218-CB37-A654-21886482765A}"/>
              </a:ext>
            </a:extLst>
          </p:cNvPr>
          <p:cNvSpPr/>
          <p:nvPr/>
        </p:nvSpPr>
        <p:spPr>
          <a:xfrm>
            <a:off x="895566" y="2113310"/>
            <a:ext cx="5557700" cy="2814734"/>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0" i="0">
              <a:solidFill>
                <a:schemeClr val="tx1"/>
              </a:solidFill>
              <a:effectLst/>
            </a:endParaRPr>
          </a:p>
        </p:txBody>
      </p:sp>
      <p:sp>
        <p:nvSpPr>
          <p:cNvPr id="2" name="TextBox 1">
            <a:extLst>
              <a:ext uri="{FF2B5EF4-FFF2-40B4-BE49-F238E27FC236}">
                <a16:creationId xmlns:a16="http://schemas.microsoft.com/office/drawing/2014/main" id="{01ABDBC0-E12F-EE43-BE4E-42AC94EE3B6B}"/>
              </a:ext>
            </a:extLst>
          </p:cNvPr>
          <p:cNvSpPr txBox="1"/>
          <p:nvPr/>
        </p:nvSpPr>
        <p:spPr>
          <a:xfrm>
            <a:off x="8601585" y="6279128"/>
            <a:ext cx="3039035" cy="230832"/>
          </a:xfrm>
          <a:prstGeom prst="rect">
            <a:avLst/>
          </a:prstGeom>
          <a:noFill/>
        </p:spPr>
        <p:txBody>
          <a:bodyPr wrap="square" rtlCol="0">
            <a:spAutoFit/>
          </a:bodyPr>
          <a:lstStyle/>
          <a:p>
            <a:pPr algn="r"/>
            <a:r>
              <a:rPr lang="en-GB" sz="900">
                <a:hlinkClick r:id="rId3"/>
              </a:rPr>
              <a:t>BOB Governance Report</a:t>
            </a:r>
            <a:endParaRPr lang="en-GB" sz="900"/>
          </a:p>
        </p:txBody>
      </p:sp>
    </p:spTree>
    <p:extLst>
      <p:ext uri="{BB962C8B-B14F-4D97-AF65-F5344CB8AC3E}">
        <p14:creationId xmlns:p14="http://schemas.microsoft.com/office/powerpoint/2010/main" val="43951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6704-1AD3-8688-77B5-D385CA026C2E}"/>
              </a:ext>
            </a:extLst>
          </p:cNvPr>
          <p:cNvSpPr>
            <a:spLocks noGrp="1"/>
          </p:cNvSpPr>
          <p:nvPr>
            <p:ph type="ctrTitle"/>
          </p:nvPr>
        </p:nvSpPr>
        <p:spPr/>
        <p:txBody>
          <a:bodyPr/>
          <a:lstStyle/>
          <a:p>
            <a:r>
              <a:rPr lang="en-GB"/>
              <a:t>1. Model of Care </a:t>
            </a:r>
          </a:p>
        </p:txBody>
      </p:sp>
    </p:spTree>
    <p:extLst>
      <p:ext uri="{BB962C8B-B14F-4D97-AF65-F5344CB8AC3E}">
        <p14:creationId xmlns:p14="http://schemas.microsoft.com/office/powerpoint/2010/main" val="14376616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4FD9F0-FFF7-5910-BD0C-A190C4CCBD91}"/>
              </a:ext>
            </a:extLst>
          </p:cNvPr>
          <p:cNvSpPr>
            <a:spLocks noGrp="1"/>
          </p:cNvSpPr>
          <p:nvPr>
            <p:ph type="title"/>
          </p:nvPr>
        </p:nvSpPr>
        <p:spPr>
          <a:solidFill>
            <a:schemeClr val="bg1"/>
          </a:solidFill>
        </p:spPr>
        <p:txBody>
          <a:bodyPr/>
          <a:lstStyle/>
          <a:p>
            <a:pPr lvl="0"/>
            <a:r>
              <a:rPr lang="en-GB" sz="2300">
                <a:latin typeface="Arial"/>
                <a:cs typeface="Arial"/>
              </a:rPr>
              <a:t>We have developed a local tool called the Primary Care Quality Dashboard which brings together a range of quality indicators </a:t>
            </a:r>
            <a:endParaRPr lang="en-GB" sz="2300" b="1">
              <a:latin typeface="Arial"/>
              <a:cs typeface="Arial"/>
            </a:endParaRPr>
          </a:p>
        </p:txBody>
      </p:sp>
      <p:sp>
        <p:nvSpPr>
          <p:cNvPr id="10" name="Rectangle 9">
            <a:extLst>
              <a:ext uri="{FF2B5EF4-FFF2-40B4-BE49-F238E27FC236}">
                <a16:creationId xmlns:a16="http://schemas.microsoft.com/office/drawing/2014/main" id="{971B2B92-08DC-2EEA-820A-5E333A365C7B}"/>
              </a:ext>
            </a:extLst>
          </p:cNvPr>
          <p:cNvSpPr/>
          <p:nvPr/>
        </p:nvSpPr>
        <p:spPr>
          <a:xfrm>
            <a:off x="670983" y="1564515"/>
            <a:ext cx="10876234" cy="4696586"/>
          </a:xfrm>
          <a:prstGeom prst="rect">
            <a:avLst/>
          </a:prstGeom>
          <a:noFill/>
          <a:ln w="12700">
            <a:solidFill>
              <a:srgbClr val="23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82122641-358E-1F9B-2755-E58A4B8C3702}"/>
              </a:ext>
            </a:extLst>
          </p:cNvPr>
          <p:cNvSpPr/>
          <p:nvPr/>
        </p:nvSpPr>
        <p:spPr>
          <a:xfrm>
            <a:off x="6482026" y="2913409"/>
            <a:ext cx="4952898" cy="1183802"/>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1" i="0" u="none" strike="noStrike" kern="0" cap="none" spc="0" normalizeH="0" baseline="0" noProof="0">
                <a:ln>
                  <a:noFill/>
                </a:ln>
                <a:solidFill>
                  <a:prstClr val="black"/>
                </a:solidFill>
                <a:effectLst/>
                <a:uLnTx/>
                <a:uFillTx/>
                <a:latin typeface="Arial"/>
                <a:ea typeface="+mn-ea"/>
                <a:cs typeface="+mn-cs"/>
              </a:rPr>
              <a:t>Ambulance, A+E and Non Elective Admissions rates are high</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prstClr val="black"/>
                </a:solidFill>
                <a:effectLst/>
                <a:uLnTx/>
                <a:uFillTx/>
                <a:latin typeface="Arial"/>
                <a:ea typeface="+mn-ea"/>
                <a:cs typeface="+mn-cs"/>
              </a:rPr>
              <a:t>An average of 200 patients per 1000 attended A&amp;E in the last year.</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00" b="0" i="0" u="none" strike="noStrike" kern="0" cap="none" spc="0" normalizeH="0" baseline="0" noProof="0">
                <a:ln>
                  <a:noFill/>
                </a:ln>
                <a:solidFill>
                  <a:prstClr val="black"/>
                </a:solidFill>
                <a:effectLst/>
                <a:uLnTx/>
                <a:uFillTx/>
                <a:latin typeface="Arial"/>
                <a:ea typeface="+mn-ea"/>
                <a:cs typeface="+mn-cs"/>
              </a:rPr>
              <a:t>Non Elective Admissions for Ambulatory Sensitive Conditions was also high. </a:t>
            </a:r>
          </a:p>
        </p:txBody>
      </p:sp>
      <p:cxnSp>
        <p:nvCxnSpPr>
          <p:cNvPr id="13" name="Connector: Elbow 12">
            <a:extLst>
              <a:ext uri="{FF2B5EF4-FFF2-40B4-BE49-F238E27FC236}">
                <a16:creationId xmlns:a16="http://schemas.microsoft.com/office/drawing/2014/main" id="{C8851039-066A-658C-601F-46FED77EE6E4}"/>
              </a:ext>
            </a:extLst>
          </p:cNvPr>
          <p:cNvCxnSpPr>
            <a:cxnSpLocks/>
          </p:cNvCxnSpPr>
          <p:nvPr/>
        </p:nvCxnSpPr>
        <p:spPr>
          <a:xfrm flipV="1">
            <a:off x="5782528" y="3141747"/>
            <a:ext cx="716875" cy="226347"/>
          </a:xfrm>
          <a:prstGeom prst="bentConnector3">
            <a:avLst>
              <a:gd name="adj1" fmla="val 50000"/>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9D4A133-CE7A-F8FD-9DBD-1200BC512C4F}"/>
              </a:ext>
            </a:extLst>
          </p:cNvPr>
          <p:cNvSpPr txBox="1"/>
          <p:nvPr/>
        </p:nvSpPr>
        <p:spPr>
          <a:xfrm>
            <a:off x="9405449" y="6360984"/>
            <a:ext cx="4283534" cy="1384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rPr>
              <a:t>BOB ICB M1 2023/24 Performance Report</a:t>
            </a:r>
          </a:p>
        </p:txBody>
      </p:sp>
      <p:sp>
        <p:nvSpPr>
          <p:cNvPr id="3" name="Rectangle: Top Corners Rounded 2">
            <a:extLst>
              <a:ext uri="{FF2B5EF4-FFF2-40B4-BE49-F238E27FC236}">
                <a16:creationId xmlns:a16="http://schemas.microsoft.com/office/drawing/2014/main" id="{A919D996-741F-679D-8BD1-581B577A76B0}"/>
              </a:ext>
            </a:extLst>
          </p:cNvPr>
          <p:cNvSpPr/>
          <p:nvPr/>
        </p:nvSpPr>
        <p:spPr>
          <a:xfrm rot="10800000">
            <a:off x="392857"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9B0C186B-F2A9-A6F3-65A4-38B8B1FBE940}"/>
              </a:ext>
            </a:extLst>
          </p:cNvPr>
          <p:cNvSpPr txBox="1"/>
          <p:nvPr/>
        </p:nvSpPr>
        <p:spPr>
          <a:xfrm>
            <a:off x="525045" y="28613"/>
            <a:ext cx="1260000" cy="24622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rPr>
              <a:t>Model of Care </a:t>
            </a:r>
          </a:p>
        </p:txBody>
      </p:sp>
      <p:sp>
        <p:nvSpPr>
          <p:cNvPr id="20" name="Rectangle: Top Corners Rounded 19">
            <a:extLst>
              <a:ext uri="{FF2B5EF4-FFF2-40B4-BE49-F238E27FC236}">
                <a16:creationId xmlns:a16="http://schemas.microsoft.com/office/drawing/2014/main" id="{FD94C85F-47C6-DD6D-3CCD-B61FDFD15748}"/>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Arial"/>
              <a:ea typeface="+mn-ea"/>
              <a:cs typeface="+mn-cs"/>
            </a:endParaRPr>
          </a:p>
        </p:txBody>
      </p:sp>
      <p:sp>
        <p:nvSpPr>
          <p:cNvPr id="22" name="Rectangle: Top Corners Rounded 21">
            <a:extLst>
              <a:ext uri="{FF2B5EF4-FFF2-40B4-BE49-F238E27FC236}">
                <a16:creationId xmlns:a16="http://schemas.microsoft.com/office/drawing/2014/main" id="{AD64056A-D472-4940-F7F4-020B194B8661}"/>
              </a:ext>
            </a:extLst>
          </p:cNvPr>
          <p:cNvSpPr/>
          <p:nvPr/>
        </p:nvSpPr>
        <p:spPr>
          <a:xfrm rot="10800000">
            <a:off x="1738510"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Arial"/>
              <a:ea typeface="+mn-ea"/>
              <a:cs typeface="+mn-cs"/>
            </a:endParaRPr>
          </a:p>
        </p:txBody>
      </p:sp>
      <p:sp>
        <p:nvSpPr>
          <p:cNvPr id="24" name="TextBox 23">
            <a:extLst>
              <a:ext uri="{FF2B5EF4-FFF2-40B4-BE49-F238E27FC236}">
                <a16:creationId xmlns:a16="http://schemas.microsoft.com/office/drawing/2014/main" id="{8D03C3D2-EEDD-0120-318C-B26AD99291C8}"/>
              </a:ext>
            </a:extLst>
          </p:cNvPr>
          <p:cNvSpPr txBox="1"/>
          <p:nvPr/>
        </p:nvSpPr>
        <p:spPr>
          <a:xfrm>
            <a:off x="1738719" y="28613"/>
            <a:ext cx="1260000"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rPr>
              <a:t>Estates</a:t>
            </a:r>
          </a:p>
        </p:txBody>
      </p:sp>
      <p:sp>
        <p:nvSpPr>
          <p:cNvPr id="26" name="TextBox 25">
            <a:extLst>
              <a:ext uri="{FF2B5EF4-FFF2-40B4-BE49-F238E27FC236}">
                <a16:creationId xmlns:a16="http://schemas.microsoft.com/office/drawing/2014/main" id="{FA4ACE94-5621-2014-5CCE-78814EF1C906}"/>
              </a:ext>
            </a:extLst>
          </p:cNvPr>
          <p:cNvSpPr txBox="1"/>
          <p:nvPr/>
        </p:nvSpPr>
        <p:spPr>
          <a:xfrm>
            <a:off x="3186382" y="28612"/>
            <a:ext cx="1064854" cy="246221"/>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rPr>
              <a:t>Workforce</a:t>
            </a:r>
          </a:p>
        </p:txBody>
      </p:sp>
      <p:sp>
        <p:nvSpPr>
          <p:cNvPr id="28" name="Rectangle: Top Corners Rounded 27">
            <a:extLst>
              <a:ext uri="{FF2B5EF4-FFF2-40B4-BE49-F238E27FC236}">
                <a16:creationId xmlns:a16="http://schemas.microsoft.com/office/drawing/2014/main" id="{5B242AC6-1A99-F0BC-66CE-24B385A082C3}"/>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Arial"/>
              <a:ea typeface="+mn-ea"/>
              <a:cs typeface="+mn-cs"/>
            </a:endParaRPr>
          </a:p>
        </p:txBody>
      </p:sp>
      <p:sp>
        <p:nvSpPr>
          <p:cNvPr id="30" name="Rectangle: Top Corners Rounded 29">
            <a:extLst>
              <a:ext uri="{FF2B5EF4-FFF2-40B4-BE49-F238E27FC236}">
                <a16:creationId xmlns:a16="http://schemas.microsoft.com/office/drawing/2014/main" id="{65CF4388-A638-AE23-8EDC-89ED9B1923BC}"/>
              </a:ext>
            </a:extLst>
          </p:cNvPr>
          <p:cNvSpPr/>
          <p:nvPr/>
        </p:nvSpPr>
        <p:spPr>
          <a:xfrm rot="10800000">
            <a:off x="5775469"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Arial"/>
              <a:ea typeface="+mn-ea"/>
              <a:cs typeface="+mn-cs"/>
            </a:endParaRPr>
          </a:p>
        </p:txBody>
      </p:sp>
      <p:sp>
        <p:nvSpPr>
          <p:cNvPr id="32" name="Rectangle: Top Corners Rounded 31">
            <a:extLst>
              <a:ext uri="{FF2B5EF4-FFF2-40B4-BE49-F238E27FC236}">
                <a16:creationId xmlns:a16="http://schemas.microsoft.com/office/drawing/2014/main" id="{444063B0-CB6F-A382-5D7B-18D8BD8B9A3A}"/>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Arial"/>
              <a:ea typeface="+mn-ea"/>
              <a:cs typeface="+mn-cs"/>
            </a:endParaRPr>
          </a:p>
        </p:txBody>
      </p:sp>
      <p:sp>
        <p:nvSpPr>
          <p:cNvPr id="34" name="TextBox 33">
            <a:extLst>
              <a:ext uri="{FF2B5EF4-FFF2-40B4-BE49-F238E27FC236}">
                <a16:creationId xmlns:a16="http://schemas.microsoft.com/office/drawing/2014/main" id="{304DBF68-16F8-70F1-6361-B76592DA8252}"/>
              </a:ext>
            </a:extLst>
          </p:cNvPr>
          <p:cNvSpPr txBox="1"/>
          <p:nvPr/>
        </p:nvSpPr>
        <p:spPr>
          <a:xfrm>
            <a:off x="4695138" y="37906"/>
            <a:ext cx="1260000" cy="246221"/>
          </a:xfrm>
          <a:prstGeom prst="rect">
            <a:avLst/>
          </a:prstGeom>
          <a:noFill/>
          <a:ln>
            <a:noFill/>
          </a:ln>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rPr>
              <a:t>Processes</a:t>
            </a:r>
          </a:p>
        </p:txBody>
      </p:sp>
      <p:sp>
        <p:nvSpPr>
          <p:cNvPr id="36" name="TextBox 35">
            <a:extLst>
              <a:ext uri="{FF2B5EF4-FFF2-40B4-BE49-F238E27FC236}">
                <a16:creationId xmlns:a16="http://schemas.microsoft.com/office/drawing/2014/main" id="{47B658B3-C617-7738-00A4-91B80BCD40F5}"/>
              </a:ext>
            </a:extLst>
          </p:cNvPr>
          <p:cNvSpPr txBox="1"/>
          <p:nvPr/>
        </p:nvSpPr>
        <p:spPr>
          <a:xfrm>
            <a:off x="5773866" y="35540"/>
            <a:ext cx="1260000" cy="24622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rPr>
              <a:t>Technology </a:t>
            </a:r>
          </a:p>
        </p:txBody>
      </p:sp>
      <p:sp>
        <p:nvSpPr>
          <p:cNvPr id="38" name="TextBox 37">
            <a:extLst>
              <a:ext uri="{FF2B5EF4-FFF2-40B4-BE49-F238E27FC236}">
                <a16:creationId xmlns:a16="http://schemas.microsoft.com/office/drawing/2014/main" id="{1F9A04DB-AE10-2A71-B6AA-3EB8F1D42717}"/>
              </a:ext>
            </a:extLst>
          </p:cNvPr>
          <p:cNvSpPr txBox="1"/>
          <p:nvPr/>
        </p:nvSpPr>
        <p:spPr>
          <a:xfrm>
            <a:off x="7341585" y="37906"/>
            <a:ext cx="1260000"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rPr>
              <a:t>Information</a:t>
            </a:r>
          </a:p>
        </p:txBody>
      </p:sp>
      <p:sp>
        <p:nvSpPr>
          <p:cNvPr id="40" name="Rectangle: Top Corners Rounded 39">
            <a:extLst>
              <a:ext uri="{FF2B5EF4-FFF2-40B4-BE49-F238E27FC236}">
                <a16:creationId xmlns:a16="http://schemas.microsoft.com/office/drawing/2014/main" id="{5E98F421-C205-9822-F209-FD637A352D12}"/>
              </a:ext>
            </a:extLst>
          </p:cNvPr>
          <p:cNvSpPr/>
          <p:nvPr/>
        </p:nvSpPr>
        <p:spPr>
          <a:xfrm rot="10800000">
            <a:off x="8466776" y="-2813"/>
            <a:ext cx="1260000" cy="319169"/>
          </a:xfrm>
          <a:prstGeom prst="round2SameRect">
            <a:avLst>
              <a:gd name="adj1" fmla="val 50000"/>
              <a:gd name="adj2" fmla="val 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D7ADE422-E785-F949-DCFD-3A9FBD766ED1}"/>
              </a:ext>
            </a:extLst>
          </p:cNvPr>
          <p:cNvSpPr txBox="1"/>
          <p:nvPr/>
        </p:nvSpPr>
        <p:spPr>
          <a:xfrm>
            <a:off x="8577784" y="37906"/>
            <a:ext cx="1044921"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rPr>
              <a:t>Governance</a:t>
            </a:r>
          </a:p>
        </p:txBody>
      </p:sp>
      <p:sp>
        <p:nvSpPr>
          <p:cNvPr id="2" name="Rectangle 1">
            <a:extLst>
              <a:ext uri="{FF2B5EF4-FFF2-40B4-BE49-F238E27FC236}">
                <a16:creationId xmlns:a16="http://schemas.microsoft.com/office/drawing/2014/main" id="{50EF9A56-9F6D-FAA5-2DE9-6F679DA86550}"/>
              </a:ext>
            </a:extLst>
          </p:cNvPr>
          <p:cNvSpPr/>
          <p:nvPr/>
        </p:nvSpPr>
        <p:spPr>
          <a:xfrm>
            <a:off x="6490742" y="1818144"/>
            <a:ext cx="4952898" cy="995382"/>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1" i="0" u="none" strike="noStrike" kern="0" cap="none" spc="0" normalizeH="0" baseline="0" noProof="0">
                <a:ln>
                  <a:noFill/>
                </a:ln>
                <a:solidFill>
                  <a:prstClr val="black"/>
                </a:solidFill>
                <a:effectLst/>
                <a:uLnTx/>
                <a:uFillTx/>
                <a:latin typeface="Arial"/>
                <a:ea typeface="+mn-ea"/>
                <a:cs typeface="+mn-cs"/>
              </a:rPr>
              <a:t>BOB scores above average for QOF </a:t>
            </a:r>
            <a:endParaRPr lang="en-GB" sz="1100" b="1">
              <a:solidFill>
                <a:schemeClr val="tx1"/>
              </a:solidFill>
              <a:latin typeface="Arial"/>
            </a:endParaRPr>
          </a:p>
          <a:p>
            <a:pPr algn="just">
              <a:spcAft>
                <a:spcPts val="600"/>
              </a:spcAft>
            </a:pPr>
            <a:r>
              <a:rPr lang="en-GB" sz="1000">
                <a:solidFill>
                  <a:schemeClr val="tx1"/>
                </a:solidFill>
                <a:effectLst/>
                <a:ea typeface="Calibri" panose="020F0502020204030204" pitchFamily="34" charset="0"/>
                <a:cs typeface="Times New Roman" panose="02020603050405020304" pitchFamily="18" charset="0"/>
              </a:rPr>
              <a:t>Annually a ‘deep dive’ into QOF achievement is conducted, comparing performance and prevalence between GP Practices and also comparing variance in performance between reporting </a:t>
            </a:r>
            <a:r>
              <a:rPr lang="en-GB" sz="1000">
                <a:effectLst/>
                <a:latin typeface="Calibri" panose="020F0502020204030204" pitchFamily="34" charset="0"/>
                <a:ea typeface="Calibri" panose="020F0502020204030204" pitchFamily="34" charset="0"/>
                <a:cs typeface="Times New Roman" panose="02020603050405020304" pitchFamily="18" charset="0"/>
              </a:rPr>
              <a:t>years. </a:t>
            </a:r>
            <a:endParaRPr lang="en-GB" sz="1000"/>
          </a:p>
          <a:p>
            <a:pPr>
              <a:spcAft>
                <a:spcPts val="600"/>
              </a:spcAft>
            </a:pPr>
            <a:r>
              <a:rPr lang="en-GB" sz="1000">
                <a:solidFill>
                  <a:schemeClr val="tx1"/>
                </a:solidFill>
              </a:rPr>
              <a:t>BOB scores just above average for QOF achievement at 92.5%. </a:t>
            </a:r>
          </a:p>
        </p:txBody>
      </p:sp>
      <p:pic>
        <p:nvPicPr>
          <p:cNvPr id="25" name="Picture 24">
            <a:extLst>
              <a:ext uri="{FF2B5EF4-FFF2-40B4-BE49-F238E27FC236}">
                <a16:creationId xmlns:a16="http://schemas.microsoft.com/office/drawing/2014/main" id="{134A2231-114A-70F9-3AE2-DE5B8DAC145D}"/>
              </a:ext>
            </a:extLst>
          </p:cNvPr>
          <p:cNvPicPr>
            <a:picLocks noChangeAspect="1"/>
          </p:cNvPicPr>
          <p:nvPr/>
        </p:nvPicPr>
        <p:blipFill>
          <a:blip r:embed="rId3"/>
          <a:stretch>
            <a:fillRect/>
          </a:stretch>
        </p:blipFill>
        <p:spPr>
          <a:xfrm>
            <a:off x="914776" y="4977284"/>
            <a:ext cx="8182000" cy="1266535"/>
          </a:xfrm>
          <a:prstGeom prst="rect">
            <a:avLst/>
          </a:prstGeom>
        </p:spPr>
      </p:pic>
      <p:sp>
        <p:nvSpPr>
          <p:cNvPr id="44" name="Rectangle 43">
            <a:extLst>
              <a:ext uri="{FF2B5EF4-FFF2-40B4-BE49-F238E27FC236}">
                <a16:creationId xmlns:a16="http://schemas.microsoft.com/office/drawing/2014/main" id="{B701AAD4-E82B-1B65-EC59-A509C16E717C}"/>
              </a:ext>
            </a:extLst>
          </p:cNvPr>
          <p:cNvSpPr/>
          <p:nvPr/>
        </p:nvSpPr>
        <p:spPr>
          <a:xfrm>
            <a:off x="9188324" y="5246417"/>
            <a:ext cx="2241338" cy="826879"/>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1100" b="1">
                <a:solidFill>
                  <a:prstClr val="black"/>
                </a:solidFill>
              </a:rPr>
              <a:t>Most GP practices are rated either good or outstanding  </a:t>
            </a:r>
            <a:endParaRPr lang="en-GB" sz="1100" b="1">
              <a:solidFill>
                <a:schemeClr val="tx1"/>
              </a:solidFill>
            </a:endParaRPr>
          </a:p>
          <a:p>
            <a:pPr marL="0" marR="0" lvl="0" indent="0" defTabSz="914400" eaLnBrk="1" fontAlgn="auto" latinLnBrk="0" hangingPunct="1">
              <a:lnSpc>
                <a:spcPct val="100000"/>
              </a:lnSpc>
              <a:spcBef>
                <a:spcPts val="0"/>
              </a:spcBef>
              <a:spcAft>
                <a:spcPts val="600"/>
              </a:spcAft>
              <a:buClrTx/>
              <a:buSzTx/>
              <a:buFontTx/>
              <a:buNone/>
              <a:tabLst/>
              <a:defRPr/>
            </a:pPr>
            <a:r>
              <a:rPr lang="en-GB" sz="1000">
                <a:solidFill>
                  <a:prstClr val="black"/>
                </a:solidFill>
                <a:latin typeface="Arial"/>
              </a:rPr>
              <a:t>A small number of GP practices are rated Requires Improvement.</a:t>
            </a:r>
          </a:p>
        </p:txBody>
      </p:sp>
      <p:sp>
        <p:nvSpPr>
          <p:cNvPr id="45" name="Rectangle 44">
            <a:extLst>
              <a:ext uri="{FF2B5EF4-FFF2-40B4-BE49-F238E27FC236}">
                <a16:creationId xmlns:a16="http://schemas.microsoft.com/office/drawing/2014/main" id="{DDCE81B1-1380-B1C9-1476-9AA87515C1FE}"/>
              </a:ext>
            </a:extLst>
          </p:cNvPr>
          <p:cNvSpPr/>
          <p:nvPr/>
        </p:nvSpPr>
        <p:spPr>
          <a:xfrm>
            <a:off x="4177831" y="5398965"/>
            <a:ext cx="1590813" cy="777401"/>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cxnSp>
        <p:nvCxnSpPr>
          <p:cNvPr id="46" name="Connector: Elbow 45">
            <a:extLst>
              <a:ext uri="{FF2B5EF4-FFF2-40B4-BE49-F238E27FC236}">
                <a16:creationId xmlns:a16="http://schemas.microsoft.com/office/drawing/2014/main" id="{D3F6B825-9353-C2E6-BBB8-C31DADF9C5F5}"/>
              </a:ext>
            </a:extLst>
          </p:cNvPr>
          <p:cNvCxnSpPr>
            <a:cxnSpLocks/>
            <a:stCxn id="45" idx="3"/>
            <a:endCxn id="44" idx="1"/>
          </p:cNvCxnSpPr>
          <p:nvPr/>
        </p:nvCxnSpPr>
        <p:spPr>
          <a:xfrm flipV="1">
            <a:off x="5768644" y="5659857"/>
            <a:ext cx="3419680" cy="127809"/>
          </a:xfrm>
          <a:prstGeom prst="bentConnector3">
            <a:avLst>
              <a:gd name="adj1" fmla="val 50000"/>
            </a:avLst>
          </a:prstGeom>
          <a:ln w="63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1">
            <a:extLst>
              <a:ext uri="{FF2B5EF4-FFF2-40B4-BE49-F238E27FC236}">
                <a16:creationId xmlns:a16="http://schemas.microsoft.com/office/drawing/2014/main" id="{6B6B59CB-FE28-4AE8-E680-886A4D14455D}"/>
              </a:ext>
            </a:extLst>
          </p:cNvPr>
          <p:cNvSpPr>
            <a:spLocks noGrp="1"/>
          </p:cNvSpPr>
          <p:nvPr>
            <p:ph idx="1"/>
          </p:nvPr>
        </p:nvSpPr>
        <p:spPr>
          <a:xfrm>
            <a:off x="823946" y="1425517"/>
            <a:ext cx="9169140" cy="314639"/>
          </a:xfrm>
          <a:solidFill>
            <a:schemeClr val="bg1"/>
          </a:solidFill>
        </p:spPr>
        <p:txBody>
          <a:bodyPr anchor="ctr">
            <a:noAutofit/>
          </a:bodyPr>
          <a:lstStyle/>
          <a:p>
            <a:pPr lvl="0" algn="ctr"/>
            <a:r>
              <a:rPr lang="en-GB" sz="1100" b="1"/>
              <a:t>BOB’s Primary Care Quality Dashboard shows above average performance for General Practice. A POD Dashboard is in development  </a:t>
            </a:r>
          </a:p>
        </p:txBody>
      </p:sp>
      <p:sp>
        <p:nvSpPr>
          <p:cNvPr id="15" name="Rectangle 14">
            <a:extLst>
              <a:ext uri="{FF2B5EF4-FFF2-40B4-BE49-F238E27FC236}">
                <a16:creationId xmlns:a16="http://schemas.microsoft.com/office/drawing/2014/main" id="{DA116B8A-7B6D-091C-28EE-44DFE207348E}"/>
              </a:ext>
            </a:extLst>
          </p:cNvPr>
          <p:cNvSpPr/>
          <p:nvPr/>
        </p:nvSpPr>
        <p:spPr>
          <a:xfrm>
            <a:off x="826342" y="1873659"/>
            <a:ext cx="4952898" cy="1700621"/>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1" i="0" u="none" strike="noStrike" kern="0" cap="none" spc="0" normalizeH="0" baseline="0" noProof="0">
                <a:ln>
                  <a:noFill/>
                </a:ln>
                <a:solidFill>
                  <a:prstClr val="black"/>
                </a:solidFill>
                <a:effectLst/>
                <a:uLnTx/>
                <a:uFillTx/>
                <a:latin typeface="Arial"/>
                <a:ea typeface="+mn-ea"/>
                <a:cs typeface="+mn-cs"/>
              </a:rPr>
              <a:t>Indicator areas include:</a:t>
            </a:r>
            <a:endParaRPr lang="en-GB" sz="1100" b="1">
              <a:solidFill>
                <a:prstClr val="black"/>
              </a:solidFill>
              <a:latin typeface="Arial"/>
            </a:endParaRP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a:solidFill>
                  <a:prstClr val="black"/>
                </a:solidFill>
                <a:latin typeface="Arial"/>
              </a:rPr>
              <a:t>Quality Outcomes Framework (QOF) achievement</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i="0" u="none" strike="noStrike" kern="0" cap="none" spc="0" normalizeH="0" baseline="0" noProof="0">
                <a:ln>
                  <a:noFill/>
                </a:ln>
                <a:solidFill>
                  <a:prstClr val="black"/>
                </a:solidFill>
                <a:effectLst/>
                <a:uLnTx/>
                <a:uFillTx/>
                <a:latin typeface="Arial"/>
                <a:ea typeface="+mn-ea"/>
                <a:cs typeface="+mn-cs"/>
              </a:rPr>
              <a:t>Service utilisation – monitoring non-elective admission rates and attendance at A&amp;E and other urgent care services.</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a:solidFill>
                  <a:prstClr val="black"/>
                </a:solidFill>
                <a:latin typeface="Arial"/>
              </a:rPr>
              <a:t>Immunisations, vaccinations and screening uptake rates</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i="0" u="none" strike="noStrike" kern="0" cap="none" spc="0" normalizeH="0" baseline="0" noProof="0">
                <a:ln>
                  <a:noFill/>
                </a:ln>
                <a:solidFill>
                  <a:prstClr val="black"/>
                </a:solidFill>
                <a:effectLst/>
                <a:uLnTx/>
                <a:uFillTx/>
                <a:latin typeface="Arial"/>
                <a:ea typeface="+mn-ea"/>
                <a:cs typeface="+mn-cs"/>
              </a:rPr>
              <a:t>CQC ratings</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050">
                <a:solidFill>
                  <a:prstClr val="black"/>
                </a:solidFill>
                <a:latin typeface="Arial"/>
              </a:rPr>
              <a:t>Patient Satisfaction (through Friends and Family Test and National Patient Survey Outcomes)</a:t>
            </a:r>
            <a:endParaRPr kumimoji="0" lang="en-GB" sz="900" i="0" u="none" strike="noStrike" kern="0" cap="none" spc="0" normalizeH="0" baseline="0" noProof="0">
              <a:ln>
                <a:noFill/>
              </a:ln>
              <a:solidFill>
                <a:prstClr val="black"/>
              </a:solidFill>
              <a:effectLst/>
              <a:uLnTx/>
              <a:uFillTx/>
              <a:latin typeface="Arial"/>
              <a:ea typeface="+mn-ea"/>
              <a:cs typeface="+mn-cs"/>
            </a:endParaRPr>
          </a:p>
        </p:txBody>
      </p:sp>
      <p:sp>
        <p:nvSpPr>
          <p:cNvPr id="18" name="TextBox 17">
            <a:extLst>
              <a:ext uri="{FF2B5EF4-FFF2-40B4-BE49-F238E27FC236}">
                <a16:creationId xmlns:a16="http://schemas.microsoft.com/office/drawing/2014/main" id="{32AF4677-F0C6-EDE0-2718-728BC29905DB}"/>
              </a:ext>
            </a:extLst>
          </p:cNvPr>
          <p:cNvSpPr txBox="1"/>
          <p:nvPr/>
        </p:nvSpPr>
        <p:spPr>
          <a:xfrm>
            <a:off x="785190" y="3658489"/>
            <a:ext cx="4969376" cy="785151"/>
          </a:xfrm>
          <a:prstGeom prst="rect">
            <a:avLst/>
          </a:prstGeom>
          <a:noFill/>
        </p:spPr>
        <p:txBody>
          <a:bodyPr wrap="square">
            <a:spAutoFit/>
          </a:bodyPr>
          <a:lstStyle/>
          <a:p>
            <a:pPr algn="just">
              <a:lnSpc>
                <a:spcPct val="115000"/>
              </a:lnSpc>
              <a:spcAft>
                <a:spcPts val="1000"/>
              </a:spcAft>
            </a:pPr>
            <a:r>
              <a:rPr lang="en-GB" sz="1000">
                <a:effectLst/>
                <a:latin typeface="+mn-lt"/>
                <a:ea typeface="Calibri" panose="020F0502020204030204" pitchFamily="34" charset="0"/>
                <a:cs typeface="Times New Roman" panose="02020603050405020304" pitchFamily="18" charset="0"/>
              </a:rPr>
              <a:t>The Dashboard compares GP Practices against national, BOB, Place and PCN averages and rag rates performance.  It also compares individual GP Practice performance across comparable time periods so that trends overtime can be made.  An overall rag rating of practice is underdevelopment. </a:t>
            </a:r>
          </a:p>
        </p:txBody>
      </p:sp>
      <p:sp>
        <p:nvSpPr>
          <p:cNvPr id="29" name="TextBox 28">
            <a:extLst>
              <a:ext uri="{FF2B5EF4-FFF2-40B4-BE49-F238E27FC236}">
                <a16:creationId xmlns:a16="http://schemas.microsoft.com/office/drawing/2014/main" id="{29B93425-12A1-A96D-C770-2261FB31D11B}"/>
              </a:ext>
            </a:extLst>
          </p:cNvPr>
          <p:cNvSpPr txBox="1"/>
          <p:nvPr/>
        </p:nvSpPr>
        <p:spPr>
          <a:xfrm>
            <a:off x="823946" y="4565546"/>
            <a:ext cx="10697072" cy="431208"/>
          </a:xfrm>
          <a:prstGeom prst="rect">
            <a:avLst/>
          </a:prstGeom>
          <a:noFill/>
        </p:spPr>
        <p:txBody>
          <a:bodyPr wrap="square">
            <a:spAutoFit/>
          </a:bodyPr>
          <a:lstStyle/>
          <a:p>
            <a:pPr algn="just">
              <a:lnSpc>
                <a:spcPct val="115000"/>
              </a:lnSpc>
            </a:pPr>
            <a:r>
              <a:rPr lang="en-GB" sz="1000">
                <a:effectLst/>
                <a:latin typeface="+mn-lt"/>
                <a:ea typeface="Calibri" panose="020F0502020204030204" pitchFamily="34" charset="0"/>
                <a:cs typeface="Times New Roman" panose="02020603050405020304" pitchFamily="18" charset="0"/>
              </a:rPr>
              <a:t>Outcomes of CQC inspection, the independent regulator of health services ensuring services, provide people with safe, effective, compassionate and high-quality care, are used to identify GP Practices which may require support/guidance to improve service delivery.</a:t>
            </a:r>
            <a:r>
              <a:rPr lang="en-GB" sz="1000">
                <a:latin typeface="+mn-lt"/>
                <a:ea typeface="Calibri" panose="020F0502020204030204" pitchFamily="34" charset="0"/>
                <a:cs typeface="Times New Roman" panose="02020603050405020304" pitchFamily="18" charset="0"/>
              </a:rPr>
              <a:t>  This includes </a:t>
            </a:r>
            <a:r>
              <a:rPr lang="en-GB" sz="1000">
                <a:effectLst/>
                <a:latin typeface="+mn-lt"/>
                <a:ea typeface="Calibri" panose="020F0502020204030204" pitchFamily="34" charset="0"/>
                <a:cs typeface="Times New Roman" panose="02020603050405020304" pitchFamily="18" charset="0"/>
              </a:rPr>
              <a:t>access to GP services under their responsive single inspection visits.</a:t>
            </a:r>
            <a:endParaRPr lang="en-GB" sz="1000">
              <a:effectLst/>
              <a:latin typeface="+mn-lt"/>
              <a:ea typeface="Times New Roman" panose="02020603050405020304" pitchFamily="18" charset="0"/>
            </a:endParaRPr>
          </a:p>
        </p:txBody>
      </p:sp>
    </p:spTree>
    <p:extLst>
      <p:ext uri="{BB962C8B-B14F-4D97-AF65-F5344CB8AC3E}">
        <p14:creationId xmlns:p14="http://schemas.microsoft.com/office/powerpoint/2010/main" val="367144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6704-1AD3-8688-77B5-D385CA026C2E}"/>
              </a:ext>
            </a:extLst>
          </p:cNvPr>
          <p:cNvSpPr>
            <a:spLocks noGrp="1"/>
          </p:cNvSpPr>
          <p:nvPr>
            <p:ph type="ctrTitle"/>
          </p:nvPr>
        </p:nvSpPr>
        <p:spPr/>
        <p:txBody>
          <a:bodyPr/>
          <a:lstStyle/>
          <a:p>
            <a:r>
              <a:rPr lang="en-GB"/>
              <a:t>Summary and Conclusions</a:t>
            </a:r>
          </a:p>
        </p:txBody>
      </p:sp>
    </p:spTree>
    <p:extLst>
      <p:ext uri="{BB962C8B-B14F-4D97-AF65-F5344CB8AC3E}">
        <p14:creationId xmlns:p14="http://schemas.microsoft.com/office/powerpoint/2010/main" val="28419014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C0E5-2587-488B-0267-637A2309404A}"/>
              </a:ext>
            </a:extLst>
          </p:cNvPr>
          <p:cNvSpPr>
            <a:spLocks noGrp="1"/>
          </p:cNvSpPr>
          <p:nvPr>
            <p:ph type="title"/>
          </p:nvPr>
        </p:nvSpPr>
        <p:spPr>
          <a:xfrm>
            <a:off x="607151" y="555235"/>
            <a:ext cx="10882313" cy="619157"/>
          </a:xfrm>
          <a:solidFill>
            <a:schemeClr val="bg1"/>
          </a:solidFill>
        </p:spPr>
        <p:txBody>
          <a:bodyPr/>
          <a:lstStyle/>
          <a:p>
            <a:r>
              <a:rPr lang="en-GB" sz="2300"/>
              <a:t>Snapshot of findings for each of BOB’s Places (in comparison to each other)</a:t>
            </a:r>
          </a:p>
        </p:txBody>
      </p:sp>
      <p:sp>
        <p:nvSpPr>
          <p:cNvPr id="6" name="Rectangle 5">
            <a:extLst>
              <a:ext uri="{FF2B5EF4-FFF2-40B4-BE49-F238E27FC236}">
                <a16:creationId xmlns:a16="http://schemas.microsoft.com/office/drawing/2014/main" id="{3587FBAB-4F28-B8FB-80D1-858BAF981B44}"/>
              </a:ext>
            </a:extLst>
          </p:cNvPr>
          <p:cNvSpPr/>
          <p:nvPr/>
        </p:nvSpPr>
        <p:spPr>
          <a:xfrm>
            <a:off x="6184746" y="3698542"/>
            <a:ext cx="5472000" cy="256255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100" b="1">
                <a:effectLst/>
              </a:rPr>
              <a:t>Berkshire West</a:t>
            </a:r>
            <a:endParaRPr lang="en-GB" sz="1100">
              <a:effectLst/>
            </a:endParaRPr>
          </a:p>
          <a:p>
            <a:pPr marL="171450" indent="-171450" rtl="0">
              <a:buFont typeface="Arial" panose="020B0604020202020204" pitchFamily="34" charset="0"/>
              <a:buChar char="•"/>
            </a:pPr>
            <a:r>
              <a:rPr lang="en-GB" sz="1100">
                <a:effectLst/>
              </a:rPr>
              <a:t>Deprived areas cluster in Reading (p11)</a:t>
            </a:r>
          </a:p>
          <a:p>
            <a:pPr marL="171450" indent="-171450" rtl="0">
              <a:buFont typeface="Arial" panose="020B0604020202020204" pitchFamily="34" charset="0"/>
              <a:buChar char="•"/>
            </a:pPr>
            <a:r>
              <a:rPr lang="en-GB" sz="1100"/>
              <a:t>Highest growth expected in over-70s age group (p11)</a:t>
            </a:r>
            <a:endParaRPr lang="en-GB" sz="1100">
              <a:effectLst/>
            </a:endParaRPr>
          </a:p>
          <a:p>
            <a:pPr marL="171450" indent="-171450" rtl="0">
              <a:buFont typeface="Arial" panose="020B0604020202020204" pitchFamily="34" charset="0"/>
              <a:buChar char="•"/>
            </a:pPr>
            <a:r>
              <a:rPr lang="en-GB" sz="1100">
                <a:effectLst/>
              </a:rPr>
              <a:t>Reading is the most ethnically diverse area (p11)</a:t>
            </a:r>
          </a:p>
          <a:p>
            <a:pPr marL="171450" indent="-171450" rtl="0">
              <a:buFont typeface="Arial" panose="020B0604020202020204" pitchFamily="34" charset="0"/>
              <a:buChar char="•"/>
            </a:pPr>
            <a:r>
              <a:rPr lang="en-GB" sz="1100">
                <a:effectLst/>
              </a:rPr>
              <a:t>Lowest proportion of GP patients seen within 14-days (p13)</a:t>
            </a:r>
          </a:p>
          <a:p>
            <a:pPr marL="171450" indent="-171450" rtl="0">
              <a:buFont typeface="Arial" panose="020B0604020202020204" pitchFamily="34" charset="0"/>
              <a:buChar char="•"/>
            </a:pPr>
            <a:r>
              <a:rPr lang="en-GB" sz="1100">
                <a:effectLst/>
              </a:rPr>
              <a:t>111 calls per 100,000 population similar to Buckinghamshire, higher than Oxfordshire (p18,19)</a:t>
            </a:r>
          </a:p>
          <a:p>
            <a:pPr marL="171450" indent="-171450" rtl="0">
              <a:buFont typeface="Arial" panose="020B0604020202020204" pitchFamily="34" charset="0"/>
              <a:buChar char="•"/>
            </a:pPr>
            <a:r>
              <a:rPr lang="en-GB" sz="1100">
                <a:solidFill>
                  <a:schemeClr val="bg1"/>
                </a:solidFill>
                <a:effectLst/>
              </a:rPr>
              <a:t>Highest A&amp;E activity (p23)</a:t>
            </a:r>
          </a:p>
          <a:p>
            <a:pPr marL="171450" indent="-171450" rtl="0">
              <a:buFont typeface="Arial" panose="020B0604020202020204" pitchFamily="34" charset="0"/>
              <a:buChar char="•"/>
            </a:pPr>
            <a:r>
              <a:rPr lang="en-GB" sz="1100">
                <a:solidFill>
                  <a:schemeClr val="bg1"/>
                </a:solidFill>
                <a:effectLst/>
              </a:rPr>
              <a:t>Lowest number of GPs per 10,000 population (p50)</a:t>
            </a:r>
          </a:p>
          <a:p>
            <a:pPr marL="171450" indent="-171450" rtl="0">
              <a:buFont typeface="Arial" panose="020B0604020202020204" pitchFamily="34" charset="0"/>
              <a:buChar char="•"/>
            </a:pPr>
            <a:r>
              <a:rPr lang="en-GB" sz="1100"/>
              <a:t>Lowest proportion of general practice activity carried out by a GP (p54)</a:t>
            </a:r>
            <a:endParaRPr lang="en-GB" sz="1100">
              <a:effectLst/>
            </a:endParaRPr>
          </a:p>
          <a:p>
            <a:pPr marL="171450" indent="-171450" rtl="0">
              <a:buFont typeface="Arial" panose="020B0604020202020204" pitchFamily="34" charset="0"/>
              <a:buChar char="•"/>
            </a:pPr>
            <a:r>
              <a:rPr lang="en-GB" sz="1100">
                <a:effectLst/>
              </a:rPr>
              <a:t>Some practices are using a risk stratification and segmentation tool to support triage (p38)</a:t>
            </a:r>
          </a:p>
        </p:txBody>
      </p:sp>
      <p:sp>
        <p:nvSpPr>
          <p:cNvPr id="7" name="Rectangle 6">
            <a:extLst>
              <a:ext uri="{FF2B5EF4-FFF2-40B4-BE49-F238E27FC236}">
                <a16:creationId xmlns:a16="http://schemas.microsoft.com/office/drawing/2014/main" id="{F7354E09-E9AF-65FC-1806-381D32978C45}"/>
              </a:ext>
            </a:extLst>
          </p:cNvPr>
          <p:cNvSpPr/>
          <p:nvPr/>
        </p:nvSpPr>
        <p:spPr>
          <a:xfrm>
            <a:off x="607008" y="1054163"/>
            <a:ext cx="5472000" cy="256255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100" b="1">
                <a:effectLst/>
              </a:rPr>
              <a:t>Buckinghamshire</a:t>
            </a:r>
          </a:p>
          <a:p>
            <a:pPr marL="171450" indent="-171450" rtl="0">
              <a:buFont typeface="Arial" panose="020B0604020202020204" pitchFamily="34" charset="0"/>
              <a:buChar char="•"/>
            </a:pPr>
            <a:r>
              <a:rPr lang="en-GB" sz="1100">
                <a:effectLst/>
              </a:rPr>
              <a:t>Higher levels of social isolation (p11)</a:t>
            </a:r>
          </a:p>
          <a:p>
            <a:pPr marL="171450" indent="-171450" rtl="0">
              <a:buFont typeface="Arial" panose="020B0604020202020204" pitchFamily="34" charset="0"/>
              <a:buChar char="•"/>
            </a:pPr>
            <a:r>
              <a:rPr lang="en-GB" sz="1100">
                <a:effectLst/>
              </a:rPr>
              <a:t>Higher proportion of over 75 year olds (p11)</a:t>
            </a:r>
          </a:p>
          <a:p>
            <a:pPr marL="171450" indent="-171450" rtl="0">
              <a:buFont typeface="Arial" panose="020B0604020202020204" pitchFamily="34" charset="0"/>
              <a:buChar char="•"/>
            </a:pPr>
            <a:r>
              <a:rPr lang="en-GB" sz="1100">
                <a:effectLst/>
              </a:rPr>
              <a:t>Higher proportion of 16-17 years not in education, employment, or training (p11)</a:t>
            </a:r>
          </a:p>
          <a:p>
            <a:pPr marL="171450" indent="-171450" rtl="0">
              <a:buFont typeface="Arial" panose="020B0604020202020204" pitchFamily="34" charset="0"/>
              <a:buChar char="•"/>
            </a:pPr>
            <a:r>
              <a:rPr lang="en-GB" sz="1100">
                <a:effectLst/>
              </a:rPr>
              <a:t>Highest proportion of GP appointments seen on the same day (p14)</a:t>
            </a:r>
          </a:p>
          <a:p>
            <a:pPr marL="171450" indent="-171450" rtl="0">
              <a:buFont typeface="Arial" panose="020B0604020202020204" pitchFamily="34" charset="0"/>
              <a:buChar char="•"/>
            </a:pPr>
            <a:r>
              <a:rPr lang="en-GB" sz="1100">
                <a:effectLst/>
              </a:rPr>
              <a:t>Lowest satisfaction with GP access and overall GP satisfaction (p16)</a:t>
            </a:r>
          </a:p>
          <a:p>
            <a:pPr marL="171450" indent="-171450" rtl="0">
              <a:buFont typeface="Arial" panose="020B0604020202020204" pitchFamily="34" charset="0"/>
              <a:buChar char="•"/>
            </a:pPr>
            <a:r>
              <a:rPr lang="en-GB" sz="1100">
                <a:effectLst/>
              </a:rPr>
              <a:t>111 calls per 100,000 population similar to Berkshire West, higher than Oxfordshire (p18)</a:t>
            </a:r>
          </a:p>
          <a:p>
            <a:pPr marL="171450" indent="-171450" rtl="0">
              <a:buFont typeface="Arial" panose="020B0604020202020204" pitchFamily="34" charset="0"/>
              <a:buChar char="•"/>
            </a:pPr>
            <a:r>
              <a:rPr lang="en-GB" sz="1100">
                <a:solidFill>
                  <a:schemeClr val="bg1"/>
                </a:solidFill>
              </a:rPr>
              <a:t>Approx. 23 patients per m</a:t>
            </a:r>
            <a:r>
              <a:rPr lang="en-GB" sz="1100" baseline="30000">
                <a:solidFill>
                  <a:schemeClr val="bg1"/>
                </a:solidFill>
              </a:rPr>
              <a:t>2</a:t>
            </a:r>
            <a:r>
              <a:rPr lang="en-GB" sz="1100">
                <a:solidFill>
                  <a:schemeClr val="bg1"/>
                </a:solidFill>
              </a:rPr>
              <a:t> of primary care estate (p46)</a:t>
            </a:r>
            <a:endParaRPr lang="en-GB" sz="1100">
              <a:effectLst/>
            </a:endParaRPr>
          </a:p>
        </p:txBody>
      </p:sp>
      <p:sp>
        <p:nvSpPr>
          <p:cNvPr id="8" name="Rectangle 7">
            <a:extLst>
              <a:ext uri="{FF2B5EF4-FFF2-40B4-BE49-F238E27FC236}">
                <a16:creationId xmlns:a16="http://schemas.microsoft.com/office/drawing/2014/main" id="{1B369273-7BC0-8485-8DE1-1220A1BB079F}"/>
              </a:ext>
            </a:extLst>
          </p:cNvPr>
          <p:cNvSpPr/>
          <p:nvPr/>
        </p:nvSpPr>
        <p:spPr>
          <a:xfrm>
            <a:off x="607008" y="3698543"/>
            <a:ext cx="5472000" cy="25625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100" b="1">
                <a:effectLst/>
              </a:rPr>
              <a:t>Oxfordshire</a:t>
            </a:r>
            <a:endParaRPr lang="en-GB" sz="1100" b="1"/>
          </a:p>
          <a:p>
            <a:pPr marL="171450" indent="-171450" rtl="0">
              <a:buFont typeface="Arial" panose="020B0604020202020204" pitchFamily="34" charset="0"/>
              <a:buChar char="•"/>
            </a:pPr>
            <a:r>
              <a:rPr lang="en-GB" sz="1100">
                <a:effectLst/>
              </a:rPr>
              <a:t>Deprived areas cluster in Oxford and Banbury (p11)</a:t>
            </a:r>
          </a:p>
          <a:p>
            <a:pPr marL="171450" indent="-171450" rtl="0">
              <a:buFont typeface="Arial" panose="020B0604020202020204" pitchFamily="34" charset="0"/>
              <a:buChar char="•"/>
            </a:pPr>
            <a:r>
              <a:rPr lang="en-GB" sz="1100">
                <a:effectLst/>
              </a:rPr>
              <a:t>Higher proportion of over 75 year olds (p11)</a:t>
            </a:r>
          </a:p>
          <a:p>
            <a:pPr marL="171450" indent="-171450" rtl="0">
              <a:buFont typeface="Arial" panose="020B0604020202020204" pitchFamily="34" charset="0"/>
              <a:buChar char="•"/>
            </a:pPr>
            <a:r>
              <a:rPr lang="en-GB" sz="1100">
                <a:effectLst/>
              </a:rPr>
              <a:t>Children in receipt of free school meals have lower levels of good development (p11)</a:t>
            </a:r>
          </a:p>
          <a:p>
            <a:pPr marL="171450" indent="-171450" rtl="0">
              <a:buFont typeface="Arial" panose="020B0604020202020204" pitchFamily="34" charset="0"/>
              <a:buChar char="•"/>
            </a:pPr>
            <a:r>
              <a:rPr lang="en-GB" sz="1100">
                <a:effectLst/>
              </a:rPr>
              <a:t>Highest proportion of GP patients seen within 14 days (p13)</a:t>
            </a:r>
          </a:p>
          <a:p>
            <a:pPr marL="171450" indent="-171450" rtl="0">
              <a:buFont typeface="Arial" panose="020B0604020202020204" pitchFamily="34" charset="0"/>
              <a:buChar char="•"/>
            </a:pPr>
            <a:r>
              <a:rPr lang="en-GB" sz="1100">
                <a:effectLst/>
              </a:rPr>
              <a:t>Highest satisfaction with GP access and overall GP satisfaction (p16)</a:t>
            </a:r>
          </a:p>
          <a:p>
            <a:pPr marL="171450" indent="-171450" rtl="0">
              <a:buFont typeface="Arial" panose="020B0604020202020204" pitchFamily="34" charset="0"/>
              <a:buChar char="•"/>
            </a:pPr>
            <a:r>
              <a:rPr lang="en-GB" sz="1100">
                <a:effectLst/>
              </a:rPr>
              <a:t>Lowest number of 111 calls per 100,000 population, but highest proportion of these that are out of hours calls (p18, 19)</a:t>
            </a:r>
          </a:p>
          <a:p>
            <a:pPr marL="171450" indent="-171450" rtl="0">
              <a:buFont typeface="Arial" panose="020B0604020202020204" pitchFamily="34" charset="0"/>
              <a:buChar char="•"/>
            </a:pPr>
            <a:r>
              <a:rPr lang="en-GB" sz="1100"/>
              <a:t>Highest number of GPs and nurses per 10,000 population (p54)</a:t>
            </a:r>
            <a:endParaRPr lang="en-GB" sz="1100">
              <a:effectLst/>
            </a:endParaRPr>
          </a:p>
          <a:p>
            <a:pPr marL="171450" indent="-171450" rtl="0">
              <a:buFont typeface="Arial" panose="020B0604020202020204" pitchFamily="34" charset="0"/>
              <a:buChar char="•"/>
            </a:pPr>
            <a:r>
              <a:rPr lang="en-GB" sz="1100">
                <a:solidFill>
                  <a:schemeClr val="bg1"/>
                </a:solidFill>
              </a:rPr>
              <a:t>Approx. 18 patients per m</a:t>
            </a:r>
            <a:r>
              <a:rPr lang="en-GB" sz="1100" baseline="30000">
                <a:solidFill>
                  <a:schemeClr val="bg1"/>
                </a:solidFill>
              </a:rPr>
              <a:t>2</a:t>
            </a:r>
            <a:r>
              <a:rPr lang="en-GB" sz="1100">
                <a:solidFill>
                  <a:schemeClr val="bg1"/>
                </a:solidFill>
              </a:rPr>
              <a:t> of primary care estate (p45)</a:t>
            </a:r>
            <a:endParaRPr lang="en-GB" sz="1100">
              <a:solidFill>
                <a:schemeClr val="bg1"/>
              </a:solidFill>
              <a:effectLst/>
            </a:endParaRPr>
          </a:p>
        </p:txBody>
      </p:sp>
      <p:pic>
        <p:nvPicPr>
          <p:cNvPr id="9" name="Picture 8">
            <a:extLst>
              <a:ext uri="{FF2B5EF4-FFF2-40B4-BE49-F238E27FC236}">
                <a16:creationId xmlns:a16="http://schemas.microsoft.com/office/drawing/2014/main" id="{7054949B-9CCC-9892-F1C7-F46D78A175A3}"/>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1055" b="96702" l="4690" r="97241">
                        <a14:foregroundMark x1="33517" y1="4881" x2="33517" y2="4881"/>
                        <a14:foregroundMark x1="8276" y1="23219" x2="8276" y2="23219"/>
                        <a14:foregroundMark x1="6207" y1="45515" x2="6207" y2="45515"/>
                        <a14:foregroundMark x1="5931" y1="58971" x2="5931" y2="58971"/>
                        <a14:foregroundMark x1="4690" y1="45910" x2="4690" y2="45910"/>
                        <a14:foregroundMark x1="32966" y1="1583" x2="32966" y2="1583"/>
                        <a14:foregroundMark x1="91034" y1="37467" x2="91034" y2="37467"/>
                        <a14:foregroundMark x1="59448" y1="33113" x2="59448" y2="33113"/>
                        <a14:foregroundMark x1="56414" y1="32718" x2="56414" y2="32718"/>
                        <a14:foregroundMark x1="92828" y1="56860" x2="92828" y2="56860"/>
                        <a14:foregroundMark x1="97379" y1="70053" x2="97379" y2="70053"/>
                        <a14:foregroundMark x1="70897" y1="81398" x2="70897" y2="81398"/>
                        <a14:foregroundMark x1="68828" y1="81003" x2="68828" y2="81003"/>
                        <a14:foregroundMark x1="24690" y1="88918" x2="24690" y2="88918"/>
                        <a14:foregroundMark x1="21103" y1="89182" x2="21103" y2="89182"/>
                        <a14:foregroundMark x1="20828" y1="78100" x2="20828" y2="78100"/>
                        <a14:foregroundMark x1="34483" y1="77836" x2="34483" y2="77836"/>
                        <a14:foregroundMark x1="44138" y1="78760" x2="44138" y2="78760"/>
                        <a14:foregroundMark x1="46621" y1="83377" x2="46621" y2="83377"/>
                        <a14:foregroundMark x1="48414" y1="89710" x2="48414" y2="89710"/>
                        <a14:foregroundMark x1="23448" y1="96702" x2="23448" y2="96702"/>
                      </a14:backgroundRemoval>
                    </a14:imgEffect>
                  </a14:imgLayer>
                </a14:imgProps>
              </a:ext>
              <a:ext uri="{28A0092B-C50C-407E-A947-70E740481C1C}">
                <a14:useLocalDpi xmlns:a14="http://schemas.microsoft.com/office/drawing/2010/main"/>
              </a:ext>
            </a:extLst>
          </a:blip>
          <a:stretch>
            <a:fillRect/>
          </a:stretch>
        </p:blipFill>
        <p:spPr>
          <a:xfrm>
            <a:off x="7500865" y="1084580"/>
            <a:ext cx="2392808" cy="2501722"/>
          </a:xfrm>
          <a:prstGeom prst="rect">
            <a:avLst/>
          </a:prstGeom>
        </p:spPr>
      </p:pic>
    </p:spTree>
    <p:extLst>
      <p:ext uri="{BB962C8B-B14F-4D97-AF65-F5344CB8AC3E}">
        <p14:creationId xmlns:p14="http://schemas.microsoft.com/office/powerpoint/2010/main" val="8407797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14D54-D2EC-7E28-6649-67A827BE72B8}"/>
              </a:ext>
            </a:extLst>
          </p:cNvPr>
          <p:cNvSpPr>
            <a:spLocks noGrp="1"/>
          </p:cNvSpPr>
          <p:nvPr>
            <p:ph type="title"/>
          </p:nvPr>
        </p:nvSpPr>
        <p:spPr>
          <a:xfrm>
            <a:off x="669925" y="596900"/>
            <a:ext cx="10882313" cy="619157"/>
          </a:xfrm>
          <a:solidFill>
            <a:schemeClr val="bg1"/>
          </a:solidFill>
        </p:spPr>
        <p:txBody>
          <a:bodyPr/>
          <a:lstStyle/>
          <a:p>
            <a:r>
              <a:rPr lang="en-GB">
                <a:latin typeface="Arial"/>
                <a:cs typeface="Arial"/>
              </a:rPr>
              <a:t>Summary of findings and opportunities on Access</a:t>
            </a:r>
            <a:endParaRPr lang="en-GB" sz="2600"/>
          </a:p>
        </p:txBody>
      </p:sp>
      <p:sp>
        <p:nvSpPr>
          <p:cNvPr id="8" name="Rectangle 7">
            <a:extLst>
              <a:ext uri="{FF2B5EF4-FFF2-40B4-BE49-F238E27FC236}">
                <a16:creationId xmlns:a16="http://schemas.microsoft.com/office/drawing/2014/main" id="{48E4D151-A085-FEC0-FFA9-FC3D8D10C9B5}"/>
              </a:ext>
            </a:extLst>
          </p:cNvPr>
          <p:cNvSpPr/>
          <p:nvPr/>
        </p:nvSpPr>
        <p:spPr>
          <a:xfrm>
            <a:off x="670982" y="1657350"/>
            <a:ext cx="5958417" cy="4438838"/>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lvl="0" indent="-285750" algn="l">
              <a:spcAft>
                <a:spcPts val="600"/>
              </a:spcAft>
              <a:buClr>
                <a:schemeClr val="tx2"/>
              </a:buClr>
              <a:buFont typeface="Arial" panose="020B0604020202020204" pitchFamily="34" charset="0"/>
              <a:buChar char="•"/>
              <a:defRPr/>
            </a:pPr>
            <a:r>
              <a:rPr lang="en-GB" sz="1100">
                <a:solidFill>
                  <a:schemeClr val="tx1"/>
                </a:solidFill>
              </a:rPr>
              <a:t>There are a range of primary care access models in place across BOB, responding to different population needs and workforce assets.</a:t>
            </a:r>
            <a:endParaRPr lang="en-GB" sz="1100">
              <a:solidFill>
                <a:schemeClr val="tx1"/>
              </a:solidFill>
              <a:highlight>
                <a:srgbClr val="FFFF00"/>
              </a:highlight>
            </a:endParaRPr>
          </a:p>
          <a:p>
            <a:pPr marL="285750" lvl="0" indent="-285750" algn="l">
              <a:spcAft>
                <a:spcPts val="600"/>
              </a:spcAft>
              <a:buClr>
                <a:schemeClr val="tx2"/>
              </a:buClr>
              <a:buFont typeface="Arial" panose="020B0604020202020204" pitchFamily="34" charset="0"/>
              <a:buChar char="•"/>
              <a:defRPr/>
            </a:pPr>
            <a:r>
              <a:rPr lang="en-GB" sz="1100">
                <a:solidFill>
                  <a:schemeClr val="tx1"/>
                </a:solidFill>
              </a:rPr>
              <a:t>BOB has slightly lower numbers of GP appointments per weighted population than the national average - but is nevertheless delivering a slightly greater proportion of appointments within 14 days than the national average. </a:t>
            </a:r>
          </a:p>
          <a:p>
            <a:pPr marL="285750" lvl="0" indent="-285750" algn="l">
              <a:spcAft>
                <a:spcPts val="600"/>
              </a:spcAft>
              <a:buClr>
                <a:schemeClr val="tx2"/>
              </a:buClr>
              <a:buFont typeface="Arial" panose="020B0604020202020204" pitchFamily="34" charset="0"/>
              <a:buChar char="•"/>
              <a:defRPr/>
            </a:pPr>
            <a:r>
              <a:rPr lang="en-GB" sz="1100">
                <a:solidFill>
                  <a:schemeClr val="tx1"/>
                </a:solidFill>
              </a:rPr>
              <a:t>Total GP activity has risen slightly over 5 years, driven by increased telephone consultations. </a:t>
            </a:r>
          </a:p>
          <a:p>
            <a:pPr marL="285750" lvl="0" indent="-285750" algn="l">
              <a:spcAft>
                <a:spcPts val="600"/>
              </a:spcAft>
              <a:buClr>
                <a:schemeClr val="tx2"/>
              </a:buClr>
              <a:buFont typeface="Arial" panose="020B0604020202020204" pitchFamily="34" charset="0"/>
              <a:buChar char="•"/>
              <a:defRPr/>
            </a:pPr>
            <a:r>
              <a:rPr lang="en-GB" sz="1100">
                <a:solidFill>
                  <a:schemeClr val="tx1"/>
                </a:solidFill>
              </a:rPr>
              <a:t>Patient satisfaction with access has declined over recent years and varies across Places. </a:t>
            </a:r>
          </a:p>
          <a:p>
            <a:pPr marL="285750" lvl="0" indent="-285750" algn="l">
              <a:spcAft>
                <a:spcPts val="600"/>
              </a:spcAft>
              <a:buClr>
                <a:schemeClr val="tx2"/>
              </a:buClr>
              <a:buFont typeface="Arial" panose="020B0604020202020204" pitchFamily="34" charset="0"/>
              <a:buChar char="•"/>
              <a:defRPr/>
            </a:pPr>
            <a:r>
              <a:rPr lang="en-GB" sz="1100">
                <a:solidFill>
                  <a:schemeClr val="tx1"/>
                </a:solidFill>
              </a:rPr>
              <a:t>Buckinghamshire has the lowest rate of GP appointments, the highest proportion of same day access, and the lowest patient satisfaction with access. </a:t>
            </a:r>
          </a:p>
          <a:p>
            <a:pPr marL="285750" lvl="0" indent="-285750" algn="l">
              <a:spcAft>
                <a:spcPts val="600"/>
              </a:spcAft>
              <a:buClr>
                <a:schemeClr val="tx2"/>
              </a:buClr>
              <a:buFont typeface="Arial" panose="020B0604020202020204" pitchFamily="34" charset="0"/>
              <a:buChar char="•"/>
              <a:defRPr/>
            </a:pPr>
            <a:r>
              <a:rPr lang="en-GB" sz="1100">
                <a:solidFill>
                  <a:schemeClr val="tx1"/>
                </a:solidFill>
              </a:rPr>
              <a:t>111 calls peaked in 2021 in all Places; in 2022 Oxfordshire had the lowest rate of calls, but the highest proportion of out of hours calls.</a:t>
            </a:r>
          </a:p>
          <a:p>
            <a:pPr marL="285750" lvl="0" indent="-285750" algn="l">
              <a:spcAft>
                <a:spcPts val="600"/>
              </a:spcAft>
              <a:buClr>
                <a:schemeClr val="tx2"/>
              </a:buClr>
              <a:buFont typeface="Arial" panose="020B0604020202020204" pitchFamily="34" charset="0"/>
              <a:buChar char="•"/>
              <a:defRPr/>
            </a:pPr>
            <a:r>
              <a:rPr lang="en-GB" sz="1100">
                <a:solidFill>
                  <a:schemeClr val="tx1"/>
                </a:solidFill>
              </a:rPr>
              <a:t>ED activity has risen slightly since 2019 with higher acuity activity rising fastest; Urgent Care activity has dropped slightly. </a:t>
            </a:r>
          </a:p>
          <a:p>
            <a:pPr marL="285750" lvl="0" indent="-285750" algn="l">
              <a:spcAft>
                <a:spcPts val="600"/>
              </a:spcAft>
              <a:buClr>
                <a:schemeClr val="tx2"/>
              </a:buClr>
              <a:buFont typeface="Arial" panose="020B0604020202020204" pitchFamily="34" charset="0"/>
              <a:buChar char="•"/>
              <a:defRPr/>
            </a:pPr>
            <a:r>
              <a:rPr lang="en-GB" sz="1100">
                <a:solidFill>
                  <a:schemeClr val="tx1"/>
                </a:solidFill>
              </a:rPr>
              <a:t>Berkshire West has a higher rate of A&amp;E activity then other Places.</a:t>
            </a:r>
          </a:p>
          <a:p>
            <a:pPr marL="285750" lvl="0" indent="-285750" algn="l">
              <a:spcAft>
                <a:spcPts val="600"/>
              </a:spcAft>
              <a:buClr>
                <a:schemeClr val="tx2"/>
              </a:buClr>
              <a:buFont typeface="Arial" panose="020B0604020202020204" pitchFamily="34" charset="0"/>
              <a:buChar char="•"/>
              <a:defRPr/>
            </a:pPr>
            <a:r>
              <a:rPr lang="en-GB" sz="1100">
                <a:solidFill>
                  <a:schemeClr val="tx1"/>
                </a:solidFill>
              </a:rPr>
              <a:t>Available data suggests BOB has a lower percentage of dental patients seen by an NHS dentist than the national average</a:t>
            </a:r>
          </a:p>
          <a:p>
            <a:pPr marL="285750" lvl="0" indent="-285750" algn="l">
              <a:spcAft>
                <a:spcPts val="600"/>
              </a:spcAft>
              <a:buClr>
                <a:schemeClr val="tx2"/>
              </a:buClr>
              <a:buFont typeface="Arial" panose="020B0604020202020204" pitchFamily="34" charset="0"/>
              <a:buChar char="•"/>
              <a:defRPr/>
            </a:pPr>
            <a:r>
              <a:rPr lang="en-GB" sz="1100">
                <a:solidFill>
                  <a:schemeClr val="tx1"/>
                </a:solidFill>
              </a:rPr>
              <a:t>Data was unavailable but local reports suggests there  is scope to make even more use of capacity in community pharmacy and optometry.</a:t>
            </a:r>
          </a:p>
        </p:txBody>
      </p:sp>
      <p:grpSp>
        <p:nvGrpSpPr>
          <p:cNvPr id="9" name="Group 8">
            <a:extLst>
              <a:ext uri="{FF2B5EF4-FFF2-40B4-BE49-F238E27FC236}">
                <a16:creationId xmlns:a16="http://schemas.microsoft.com/office/drawing/2014/main" id="{C280B1F0-E650-64E4-BB05-DCE75B27C11B}"/>
              </a:ext>
            </a:extLst>
          </p:cNvPr>
          <p:cNvGrpSpPr/>
          <p:nvPr/>
        </p:nvGrpSpPr>
        <p:grpSpPr>
          <a:xfrm>
            <a:off x="6011364" y="5772102"/>
            <a:ext cx="665725" cy="648170"/>
            <a:chOff x="9622406" y="4451876"/>
            <a:chExt cx="665725" cy="648170"/>
          </a:xfrm>
        </p:grpSpPr>
        <p:sp>
          <p:nvSpPr>
            <p:cNvPr id="10" name="Oval 9">
              <a:extLst>
                <a:ext uri="{FF2B5EF4-FFF2-40B4-BE49-F238E27FC236}">
                  <a16:creationId xmlns:a16="http://schemas.microsoft.com/office/drawing/2014/main" id="{C713A4F6-0DFD-A7CA-58ED-895ED7EB2E8E}"/>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Research with solid fill">
              <a:extLst>
                <a:ext uri="{FF2B5EF4-FFF2-40B4-BE49-F238E27FC236}">
                  <a16:creationId xmlns:a16="http://schemas.microsoft.com/office/drawing/2014/main" id="{8D5A13D1-5C63-EE40-3E6A-60B1F36A8C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553" y="4499876"/>
              <a:ext cx="552578" cy="552578"/>
            </a:xfrm>
            <a:prstGeom prst="rect">
              <a:avLst/>
            </a:prstGeom>
          </p:spPr>
        </p:pic>
      </p:grpSp>
      <p:sp>
        <p:nvSpPr>
          <p:cNvPr id="12" name="Rectangle 11">
            <a:extLst>
              <a:ext uri="{FF2B5EF4-FFF2-40B4-BE49-F238E27FC236}">
                <a16:creationId xmlns:a16="http://schemas.microsoft.com/office/drawing/2014/main" id="{2E422EAE-CD93-0A7E-3DB7-0C1D7292995F}"/>
              </a:ext>
            </a:extLst>
          </p:cNvPr>
          <p:cNvSpPr/>
          <p:nvPr/>
        </p:nvSpPr>
        <p:spPr>
          <a:xfrm>
            <a:off x="6724779" y="1657349"/>
            <a:ext cx="4903857" cy="4438838"/>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lvl="0" indent="-285750">
              <a:spcAft>
                <a:spcPts val="600"/>
              </a:spcAft>
              <a:buClr>
                <a:schemeClr val="tx2"/>
              </a:buClr>
              <a:buFont typeface="Wingdings" panose="05000000000000000000" pitchFamily="2" charset="2"/>
              <a:buChar char="ü"/>
              <a:defRPr/>
            </a:pPr>
            <a:r>
              <a:rPr lang="en-GB" sz="1100">
                <a:solidFill>
                  <a:schemeClr val="tx1"/>
                </a:solidFill>
              </a:rPr>
              <a:t>Move towards standardised at-scale triage and navigation across PCNs and ideally Places – building on the models that are working now.</a:t>
            </a:r>
          </a:p>
          <a:p>
            <a:pPr marL="285750" indent="-285750">
              <a:spcAft>
                <a:spcPts val="600"/>
              </a:spcAft>
              <a:buClr>
                <a:schemeClr val="tx2"/>
              </a:buClr>
              <a:buFont typeface="Wingdings" panose="05000000000000000000" pitchFamily="2" charset="2"/>
              <a:buChar char="ü"/>
              <a:defRPr/>
            </a:pPr>
            <a:r>
              <a:rPr lang="en-GB" sz="1100">
                <a:solidFill>
                  <a:schemeClr val="tx1"/>
                </a:solidFill>
              </a:rPr>
              <a:t>Ensure triage functions can direct patients to a range of first contacts including community pharmacy, optometry, dentistry and urgent care and build out direct access pathways to community services e.g. MSK. </a:t>
            </a:r>
          </a:p>
          <a:p>
            <a:pPr marL="285750" lvl="0" indent="-285750">
              <a:spcAft>
                <a:spcPts val="600"/>
              </a:spcAft>
              <a:buClr>
                <a:schemeClr val="tx2"/>
              </a:buClr>
              <a:buFont typeface="Wingdings" panose="05000000000000000000" pitchFamily="2" charset="2"/>
              <a:buChar char="ü"/>
              <a:defRPr/>
            </a:pPr>
            <a:r>
              <a:rPr lang="en-GB" sz="1100">
                <a:solidFill>
                  <a:schemeClr val="tx1"/>
                </a:solidFill>
              </a:rPr>
              <a:t>Expand use of Population Health Management (PHM) tools that conduct prior risk stratification of patients.</a:t>
            </a:r>
          </a:p>
          <a:p>
            <a:pPr marL="285750" indent="-285750">
              <a:spcAft>
                <a:spcPts val="600"/>
              </a:spcAft>
              <a:buClr>
                <a:schemeClr val="tx2"/>
              </a:buClr>
              <a:buFont typeface="Wingdings" panose="05000000000000000000" pitchFamily="2" charset="2"/>
              <a:buChar char="ü"/>
              <a:defRPr/>
            </a:pPr>
            <a:r>
              <a:rPr lang="en-GB" sz="1100">
                <a:solidFill>
                  <a:schemeClr val="tx1"/>
                </a:solidFill>
              </a:rPr>
              <a:t>Monitor the trials of Same Day Access Hubs in Berkshire West and share learning of role of physically co-located multi-disciplinary teams versus digital service. </a:t>
            </a:r>
          </a:p>
          <a:p>
            <a:pPr marL="285750" lvl="0" indent="-285750">
              <a:spcAft>
                <a:spcPts val="600"/>
              </a:spcAft>
              <a:buClr>
                <a:schemeClr val="tx2"/>
              </a:buClr>
              <a:buFont typeface="Wingdings" panose="05000000000000000000" pitchFamily="2" charset="2"/>
              <a:buChar char="ü"/>
              <a:defRPr/>
            </a:pPr>
            <a:r>
              <a:rPr lang="en-GB" sz="1100">
                <a:solidFill>
                  <a:schemeClr val="tx1"/>
                </a:solidFill>
              </a:rPr>
              <a:t>Monitor and encourage local demand and capacity modelling – seek insights from other systems successfully deploying this. </a:t>
            </a:r>
          </a:p>
          <a:p>
            <a:pPr marL="285750" lvl="0" indent="-285750">
              <a:spcAft>
                <a:spcPts val="600"/>
              </a:spcAft>
              <a:buClr>
                <a:schemeClr val="tx2"/>
              </a:buClr>
              <a:buFont typeface="Wingdings" panose="05000000000000000000" pitchFamily="2" charset="2"/>
              <a:buChar char="ü"/>
              <a:defRPr/>
            </a:pPr>
            <a:r>
              <a:rPr lang="en-GB" sz="1100">
                <a:solidFill>
                  <a:schemeClr val="tx1"/>
                </a:solidFill>
              </a:rPr>
              <a:t>Better define the purpose of UTCs/ UCCs and standardise how they are used in access pathways. </a:t>
            </a:r>
          </a:p>
          <a:p>
            <a:pPr marL="285750" lvl="0" indent="-285750">
              <a:spcAft>
                <a:spcPts val="600"/>
              </a:spcAft>
              <a:buClr>
                <a:schemeClr val="tx2"/>
              </a:buClr>
              <a:buFont typeface="Wingdings" panose="05000000000000000000" pitchFamily="2" charset="2"/>
              <a:buChar char="ü"/>
              <a:defRPr/>
            </a:pPr>
            <a:r>
              <a:rPr lang="en-GB" sz="1100">
                <a:solidFill>
                  <a:schemeClr val="tx1"/>
                </a:solidFill>
              </a:rPr>
              <a:t>Review community pharmacy closures and ensure plans for new roles such as independent prescribing are embedded in access developments at PCN and Place levels. </a:t>
            </a:r>
          </a:p>
        </p:txBody>
      </p:sp>
      <p:sp>
        <p:nvSpPr>
          <p:cNvPr id="17" name="TextBox 16">
            <a:extLst>
              <a:ext uri="{FF2B5EF4-FFF2-40B4-BE49-F238E27FC236}">
                <a16:creationId xmlns:a16="http://schemas.microsoft.com/office/drawing/2014/main" id="{44384505-F899-E5E6-DA3C-80331BF6E686}"/>
              </a:ext>
            </a:extLst>
          </p:cNvPr>
          <p:cNvSpPr txBox="1"/>
          <p:nvPr/>
        </p:nvSpPr>
        <p:spPr>
          <a:xfrm>
            <a:off x="980831" y="1562893"/>
            <a:ext cx="1289404" cy="184666"/>
          </a:xfrm>
          <a:prstGeom prst="rect">
            <a:avLst/>
          </a:prstGeom>
          <a:solidFill>
            <a:schemeClr val="bg1"/>
          </a:solidFill>
        </p:spPr>
        <p:txBody>
          <a:bodyPr wrap="square" lIns="0" tIns="0" rIns="0" bIns="0" rtlCol="0">
            <a:spAutoFit/>
          </a:bodyPr>
          <a:lstStyle/>
          <a:p>
            <a:pPr algn="ctr"/>
            <a:r>
              <a:rPr lang="en-GB" sz="1200" b="1">
                <a:solidFill>
                  <a:schemeClr val="tx1"/>
                </a:solidFill>
                <a:latin typeface="+mn-lt"/>
              </a:rPr>
              <a:t>Findings</a:t>
            </a:r>
          </a:p>
        </p:txBody>
      </p:sp>
      <p:sp>
        <p:nvSpPr>
          <p:cNvPr id="18" name="TextBox 17">
            <a:extLst>
              <a:ext uri="{FF2B5EF4-FFF2-40B4-BE49-F238E27FC236}">
                <a16:creationId xmlns:a16="http://schemas.microsoft.com/office/drawing/2014/main" id="{8CE6ACFE-95CC-039F-FE23-1DDC2336D02A}"/>
              </a:ext>
            </a:extLst>
          </p:cNvPr>
          <p:cNvSpPr txBox="1"/>
          <p:nvPr/>
        </p:nvSpPr>
        <p:spPr>
          <a:xfrm>
            <a:off x="6939248" y="1562893"/>
            <a:ext cx="1289404" cy="184666"/>
          </a:xfrm>
          <a:prstGeom prst="rect">
            <a:avLst/>
          </a:prstGeom>
          <a:solidFill>
            <a:schemeClr val="bg1"/>
          </a:solidFill>
        </p:spPr>
        <p:txBody>
          <a:bodyPr wrap="square" lIns="0" tIns="0" rIns="0" bIns="0" rtlCol="0">
            <a:spAutoFit/>
          </a:bodyPr>
          <a:lstStyle/>
          <a:p>
            <a:pPr algn="ctr"/>
            <a:r>
              <a:rPr lang="en-GB" sz="1200" b="1">
                <a:solidFill>
                  <a:schemeClr val="tx1"/>
                </a:solidFill>
                <a:latin typeface="+mn-lt"/>
              </a:rPr>
              <a:t>Opportunities </a:t>
            </a:r>
          </a:p>
        </p:txBody>
      </p:sp>
      <p:grpSp>
        <p:nvGrpSpPr>
          <p:cNvPr id="16" name="Group 15">
            <a:extLst>
              <a:ext uri="{FF2B5EF4-FFF2-40B4-BE49-F238E27FC236}">
                <a16:creationId xmlns:a16="http://schemas.microsoft.com/office/drawing/2014/main" id="{880395B9-0E54-ED52-9E7D-25C2F3CF7ADE}"/>
              </a:ext>
            </a:extLst>
          </p:cNvPr>
          <p:cNvGrpSpPr/>
          <p:nvPr/>
        </p:nvGrpSpPr>
        <p:grpSpPr>
          <a:xfrm>
            <a:off x="11188155" y="5772102"/>
            <a:ext cx="665725" cy="648170"/>
            <a:chOff x="11081896" y="5706979"/>
            <a:chExt cx="665725" cy="648170"/>
          </a:xfrm>
        </p:grpSpPr>
        <p:sp>
          <p:nvSpPr>
            <p:cNvPr id="7" name="Oval 6">
              <a:extLst>
                <a:ext uri="{FF2B5EF4-FFF2-40B4-BE49-F238E27FC236}">
                  <a16:creationId xmlns:a16="http://schemas.microsoft.com/office/drawing/2014/main" id="{7BE56C8F-BC0D-0E88-6CB1-F92D7305E471}"/>
                </a:ext>
              </a:extLst>
            </p:cNvPr>
            <p:cNvSpPr/>
            <p:nvPr/>
          </p:nvSpPr>
          <p:spPr>
            <a:xfrm>
              <a:off x="11081896" y="5706979"/>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Lights On with solid fill">
              <a:extLst>
                <a:ext uri="{FF2B5EF4-FFF2-40B4-BE49-F238E27FC236}">
                  <a16:creationId xmlns:a16="http://schemas.microsoft.com/office/drawing/2014/main" id="{E1EEDC85-984C-1B26-F8CF-AB1009400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0758" y="5707064"/>
              <a:ext cx="648000" cy="648000"/>
            </a:xfrm>
            <a:prstGeom prst="rect">
              <a:avLst/>
            </a:prstGeom>
          </p:spPr>
        </p:pic>
      </p:grpSp>
    </p:spTree>
    <p:extLst>
      <p:ext uri="{BB962C8B-B14F-4D97-AF65-F5344CB8AC3E}">
        <p14:creationId xmlns:p14="http://schemas.microsoft.com/office/powerpoint/2010/main" val="407321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14D54-D2EC-7E28-6649-67A827BE72B8}"/>
              </a:ext>
            </a:extLst>
          </p:cNvPr>
          <p:cNvSpPr>
            <a:spLocks noGrp="1"/>
          </p:cNvSpPr>
          <p:nvPr>
            <p:ph type="title"/>
          </p:nvPr>
        </p:nvSpPr>
        <p:spPr>
          <a:solidFill>
            <a:schemeClr val="bg1"/>
          </a:solidFill>
        </p:spPr>
        <p:txBody>
          <a:bodyPr/>
          <a:lstStyle/>
          <a:p>
            <a:r>
              <a:rPr lang="en-GB">
                <a:latin typeface="Arial"/>
                <a:cs typeface="Arial"/>
              </a:rPr>
              <a:t>Summary of findings and opportunities on Continuity </a:t>
            </a:r>
            <a:endParaRPr lang="en-GB" sz="2600"/>
          </a:p>
        </p:txBody>
      </p:sp>
      <p:sp>
        <p:nvSpPr>
          <p:cNvPr id="8" name="Rectangle 7">
            <a:extLst>
              <a:ext uri="{FF2B5EF4-FFF2-40B4-BE49-F238E27FC236}">
                <a16:creationId xmlns:a16="http://schemas.microsoft.com/office/drawing/2014/main" id="{48E4D151-A085-FEC0-FFA9-FC3D8D10C9B5}"/>
              </a:ext>
            </a:extLst>
          </p:cNvPr>
          <p:cNvSpPr/>
          <p:nvPr/>
        </p:nvSpPr>
        <p:spPr>
          <a:xfrm>
            <a:off x="670983" y="1539240"/>
            <a:ext cx="5328000" cy="455694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lvl="0" indent="-285750">
              <a:spcBef>
                <a:spcPts val="600"/>
              </a:spcBef>
              <a:spcAft>
                <a:spcPts val="600"/>
              </a:spcAft>
              <a:buClr>
                <a:schemeClr val="tx2"/>
              </a:buClr>
              <a:buFont typeface="Arial" panose="020B0604020202020204" pitchFamily="34" charset="0"/>
              <a:buChar char="•"/>
              <a:defRPr/>
            </a:pPr>
            <a:r>
              <a:rPr lang="en-GB" sz="1100">
                <a:solidFill>
                  <a:schemeClr val="tx1"/>
                </a:solidFill>
              </a:rPr>
              <a:t>There are many examples in BOB of professionals and teams from across the system working well together to provide personalised care to people with long term conditions, medical complexity and/or social complexity. </a:t>
            </a:r>
          </a:p>
          <a:p>
            <a:pPr marL="285750" lvl="0" indent="-285750">
              <a:spcBef>
                <a:spcPts val="600"/>
              </a:spcBef>
              <a:spcAft>
                <a:spcPts val="600"/>
              </a:spcAft>
              <a:buClr>
                <a:schemeClr val="tx2"/>
              </a:buClr>
              <a:buFont typeface="Arial" panose="020B0604020202020204" pitchFamily="34" charset="0"/>
              <a:buChar char="•"/>
              <a:defRPr/>
            </a:pPr>
            <a:r>
              <a:rPr lang="en-GB" sz="1100">
                <a:solidFill>
                  <a:schemeClr val="tx1"/>
                </a:solidFill>
              </a:rPr>
              <a:t>There are multiple locally-designed commissioning approaches for General Practice, Community Pharmacy, Community Health Services, and broader partners, including the development of Integrated Delivery Networks. </a:t>
            </a:r>
          </a:p>
          <a:p>
            <a:pPr marL="285750" indent="-285750">
              <a:spcBef>
                <a:spcPts val="600"/>
              </a:spcBef>
              <a:spcAft>
                <a:spcPts val="600"/>
              </a:spcAft>
              <a:buClr>
                <a:schemeClr val="tx2"/>
              </a:buClr>
              <a:buFont typeface="Arial" panose="020B0604020202020204" pitchFamily="34" charset="0"/>
              <a:buChar char="•"/>
              <a:defRPr/>
            </a:pPr>
            <a:r>
              <a:rPr lang="en-GB" sz="1100">
                <a:solidFill>
                  <a:schemeClr val="tx1"/>
                </a:solidFill>
              </a:rPr>
              <a:t>These are designed to provide personalised integrated care and support for people with Long Term Conditions. BOB performs well on QOF and LTC management in General Practice is generally good but there is local variation.</a:t>
            </a:r>
          </a:p>
          <a:p>
            <a:pPr marL="285750" lvl="0" indent="-285750">
              <a:spcBef>
                <a:spcPts val="600"/>
              </a:spcBef>
              <a:spcAft>
                <a:spcPts val="600"/>
              </a:spcAft>
              <a:buClr>
                <a:schemeClr val="tx2"/>
              </a:buClr>
              <a:buFont typeface="Arial" panose="020B0604020202020204" pitchFamily="34" charset="0"/>
              <a:buChar char="•"/>
              <a:defRPr/>
            </a:pPr>
            <a:r>
              <a:rPr lang="en-GB" sz="1100">
                <a:solidFill>
                  <a:schemeClr val="tx1"/>
                </a:solidFill>
              </a:rPr>
              <a:t>At system level, the approach is somewhat fragmented, with variation in coverage, and a lack of ability to demonstrate the strategic value of these interventions, and underutilisation of the full range of support available for people including from the voluntary and community sector. </a:t>
            </a:r>
          </a:p>
          <a:p>
            <a:pPr marL="285750" indent="-285750">
              <a:spcBef>
                <a:spcPts val="600"/>
              </a:spcBef>
              <a:spcAft>
                <a:spcPts val="600"/>
              </a:spcAft>
              <a:buClr>
                <a:schemeClr val="tx2"/>
              </a:buClr>
              <a:buFont typeface="Arial" panose="020B0604020202020204" pitchFamily="34" charset="0"/>
              <a:buChar char="•"/>
              <a:defRPr/>
            </a:pPr>
            <a:r>
              <a:rPr lang="en-GB" sz="1100">
                <a:solidFill>
                  <a:schemeClr val="tx1"/>
                </a:solidFill>
              </a:rPr>
              <a:t>Surveys suggest patients would value still more support with LTCs, and staff in General Practice would like to spend more time on prevention and chronic disease management.</a:t>
            </a:r>
          </a:p>
          <a:p>
            <a:pPr marL="285750" lvl="0" indent="-285750">
              <a:spcBef>
                <a:spcPts val="600"/>
              </a:spcBef>
              <a:spcAft>
                <a:spcPts val="600"/>
              </a:spcAft>
              <a:buClr>
                <a:schemeClr val="tx2"/>
              </a:buClr>
              <a:buFont typeface="Arial" panose="020B0604020202020204" pitchFamily="34" charset="0"/>
              <a:buChar char="•"/>
              <a:defRPr/>
            </a:pPr>
            <a:r>
              <a:rPr lang="en-GB" sz="1100">
                <a:solidFill>
                  <a:schemeClr val="tx1"/>
                </a:solidFill>
              </a:rPr>
              <a:t>Reviews of Locally Commissioned Services (LCS) and the delegation of commissioning for Pharmacy, Optometry and Dentistry provides an opportunity to take a more strategic commissioning approach that ensures activity is well-targeted to tackle inequalities and value can be demonstrated.</a:t>
            </a:r>
          </a:p>
        </p:txBody>
      </p:sp>
      <p:grpSp>
        <p:nvGrpSpPr>
          <p:cNvPr id="9" name="Group 8">
            <a:extLst>
              <a:ext uri="{FF2B5EF4-FFF2-40B4-BE49-F238E27FC236}">
                <a16:creationId xmlns:a16="http://schemas.microsoft.com/office/drawing/2014/main" id="{C280B1F0-E650-64E4-BB05-DCE75B27C11B}"/>
              </a:ext>
            </a:extLst>
          </p:cNvPr>
          <p:cNvGrpSpPr/>
          <p:nvPr/>
        </p:nvGrpSpPr>
        <p:grpSpPr>
          <a:xfrm>
            <a:off x="5558501" y="5937015"/>
            <a:ext cx="665725" cy="648170"/>
            <a:chOff x="9622406" y="4451876"/>
            <a:chExt cx="665725" cy="648170"/>
          </a:xfrm>
        </p:grpSpPr>
        <p:sp>
          <p:nvSpPr>
            <p:cNvPr id="10" name="Oval 9">
              <a:extLst>
                <a:ext uri="{FF2B5EF4-FFF2-40B4-BE49-F238E27FC236}">
                  <a16:creationId xmlns:a16="http://schemas.microsoft.com/office/drawing/2014/main" id="{C713A4F6-0DFD-A7CA-58ED-895ED7EB2E8E}"/>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Research with solid fill">
              <a:extLst>
                <a:ext uri="{FF2B5EF4-FFF2-40B4-BE49-F238E27FC236}">
                  <a16:creationId xmlns:a16="http://schemas.microsoft.com/office/drawing/2014/main" id="{8D5A13D1-5C63-EE40-3E6A-60B1F36A8C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553" y="4499876"/>
              <a:ext cx="552578" cy="552578"/>
            </a:xfrm>
            <a:prstGeom prst="rect">
              <a:avLst/>
            </a:prstGeom>
          </p:spPr>
        </p:pic>
      </p:grpSp>
      <p:sp>
        <p:nvSpPr>
          <p:cNvPr id="12" name="Rectangle 11">
            <a:extLst>
              <a:ext uri="{FF2B5EF4-FFF2-40B4-BE49-F238E27FC236}">
                <a16:creationId xmlns:a16="http://schemas.microsoft.com/office/drawing/2014/main" id="{2E422EAE-CD93-0A7E-3DB7-0C1D7292995F}"/>
              </a:ext>
            </a:extLst>
          </p:cNvPr>
          <p:cNvSpPr/>
          <p:nvPr/>
        </p:nvSpPr>
        <p:spPr>
          <a:xfrm>
            <a:off x="6300637" y="1539240"/>
            <a:ext cx="5328000" cy="455694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68288" lvl="8" indent="-268288" algn="l">
              <a:spcAft>
                <a:spcPts val="600"/>
              </a:spcAft>
              <a:buFont typeface="Wingdings" panose="05000000000000000000" pitchFamily="2" charset="2"/>
              <a:buChar char="ü"/>
            </a:pPr>
            <a:r>
              <a:rPr lang="en-GB" sz="1100">
                <a:solidFill>
                  <a:schemeClr val="tx1"/>
                </a:solidFill>
              </a:rPr>
              <a:t>Develop a blueprint for Integrated Neighbourhood Teams that PCNs can use alongside demand and capacity planning, to further develop MDT working in a consistent manner, coordinated through Place and ICB leadership. </a:t>
            </a:r>
          </a:p>
          <a:p>
            <a:pPr marL="268288" lvl="8" indent="-268288" algn="l">
              <a:spcAft>
                <a:spcPts val="600"/>
              </a:spcAft>
              <a:buFont typeface="Wingdings" panose="05000000000000000000" pitchFamily="2" charset="2"/>
              <a:buChar char="ü"/>
            </a:pPr>
            <a:r>
              <a:rPr lang="en-GB" sz="1100">
                <a:solidFill>
                  <a:schemeClr val="tx1"/>
                </a:solidFill>
              </a:rPr>
              <a:t>The blueprint should ensure that Integrated Neighbourhood Teams become the organising principle that brings together current fragmented support offers – using a PHM data-driven approach to set areas of focus (based on tackling inequalities and improving outcomes), with a shared physical and digital space for multi-disciplinary teams formed of (for example) general practice staff (</a:t>
            </a:r>
            <a:r>
              <a:rPr lang="en-GB" sz="1100" err="1">
                <a:solidFill>
                  <a:schemeClr val="tx1"/>
                </a:solidFill>
              </a:rPr>
              <a:t>inc</a:t>
            </a:r>
            <a:r>
              <a:rPr lang="en-GB" sz="1100">
                <a:solidFill>
                  <a:schemeClr val="tx1"/>
                </a:solidFill>
              </a:rPr>
              <a:t> ARRS), district nurses, community pharmacists, voluntary sector workers, carers etc. </a:t>
            </a:r>
          </a:p>
          <a:p>
            <a:pPr marL="268288" lvl="8" indent="-268288" algn="l">
              <a:spcAft>
                <a:spcPts val="600"/>
              </a:spcAft>
              <a:buFont typeface="Wingdings" panose="05000000000000000000" pitchFamily="2" charset="2"/>
              <a:buChar char="ü"/>
            </a:pPr>
            <a:r>
              <a:rPr lang="en-GB" sz="1100">
                <a:solidFill>
                  <a:schemeClr val="tx1"/>
                </a:solidFill>
              </a:rPr>
              <a:t>Develop agreed Clinical Pathways for common Long Term conditions that span Primary (including pharmacy, optometry and dentistry), Secondary and Community Care to improve coordination of care across all providers. </a:t>
            </a:r>
          </a:p>
          <a:p>
            <a:pPr marL="268288" lvl="8" indent="-268288" algn="l">
              <a:spcAft>
                <a:spcPts val="600"/>
              </a:spcAft>
              <a:buFont typeface="Wingdings" panose="05000000000000000000" pitchFamily="2" charset="2"/>
              <a:buChar char="ü"/>
            </a:pPr>
            <a:r>
              <a:rPr lang="en-GB" sz="1100">
                <a:solidFill>
                  <a:schemeClr val="tx1"/>
                </a:solidFill>
              </a:rPr>
              <a:t>Continue to implement shared records to enable more integrated working across Primary, Secondary and Community Care.</a:t>
            </a:r>
          </a:p>
          <a:p>
            <a:pPr marL="268288" lvl="8" indent="-268288" algn="l">
              <a:spcAft>
                <a:spcPts val="600"/>
              </a:spcAft>
              <a:buFont typeface="Wingdings" panose="05000000000000000000" pitchFamily="2" charset="2"/>
              <a:buChar char="ü"/>
            </a:pPr>
            <a:r>
              <a:rPr lang="en-GB" sz="1100">
                <a:solidFill>
                  <a:schemeClr val="tx1"/>
                </a:solidFill>
              </a:rPr>
              <a:t>Work to enhance the primary secondary care interface to enable a more joined up approach to care for patients.</a:t>
            </a:r>
            <a:endParaRPr lang="en-GB" sz="1100">
              <a:solidFill>
                <a:schemeClr val="tx1"/>
              </a:solidFill>
              <a:cs typeface="Arial"/>
            </a:endParaRPr>
          </a:p>
          <a:p>
            <a:pPr marL="268288" lvl="8" indent="-268288" algn="l">
              <a:spcAft>
                <a:spcPts val="600"/>
              </a:spcAft>
              <a:buFont typeface="Wingdings" panose="05000000000000000000" pitchFamily="2" charset="2"/>
              <a:buChar char="ü"/>
            </a:pPr>
            <a:r>
              <a:rPr lang="en-GB" sz="1100">
                <a:solidFill>
                  <a:schemeClr val="tx1"/>
                </a:solidFill>
              </a:rPr>
              <a:t>Bring together the various reviews of commissioned support for LTCs to maximise benefits of an integrated commissioning approach across primary care pillars, community care and acute.</a:t>
            </a:r>
            <a:endParaRPr lang="en-GB" sz="1100">
              <a:solidFill>
                <a:schemeClr val="tx1"/>
              </a:solidFill>
              <a:cs typeface="Arial"/>
            </a:endParaRPr>
          </a:p>
        </p:txBody>
      </p:sp>
      <p:sp>
        <p:nvSpPr>
          <p:cNvPr id="17" name="TextBox 16">
            <a:extLst>
              <a:ext uri="{FF2B5EF4-FFF2-40B4-BE49-F238E27FC236}">
                <a16:creationId xmlns:a16="http://schemas.microsoft.com/office/drawing/2014/main" id="{44384505-F899-E5E6-DA3C-80331BF6E686}"/>
              </a:ext>
            </a:extLst>
          </p:cNvPr>
          <p:cNvSpPr txBox="1"/>
          <p:nvPr/>
        </p:nvSpPr>
        <p:spPr>
          <a:xfrm>
            <a:off x="962835" y="1418870"/>
            <a:ext cx="1289404" cy="184666"/>
          </a:xfrm>
          <a:prstGeom prst="rect">
            <a:avLst/>
          </a:prstGeom>
          <a:solidFill>
            <a:schemeClr val="bg1"/>
          </a:solidFill>
        </p:spPr>
        <p:txBody>
          <a:bodyPr wrap="square" lIns="0" tIns="0" rIns="0" bIns="0" rtlCol="0">
            <a:spAutoFit/>
          </a:bodyPr>
          <a:lstStyle/>
          <a:p>
            <a:pPr algn="ctr"/>
            <a:r>
              <a:rPr lang="en-GB" sz="1200" b="1">
                <a:solidFill>
                  <a:schemeClr val="tx1"/>
                </a:solidFill>
                <a:latin typeface="+mn-lt"/>
              </a:rPr>
              <a:t>Findings</a:t>
            </a:r>
          </a:p>
        </p:txBody>
      </p:sp>
      <p:sp>
        <p:nvSpPr>
          <p:cNvPr id="18" name="TextBox 17">
            <a:extLst>
              <a:ext uri="{FF2B5EF4-FFF2-40B4-BE49-F238E27FC236}">
                <a16:creationId xmlns:a16="http://schemas.microsoft.com/office/drawing/2014/main" id="{8CE6ACFE-95CC-039F-FE23-1DDC2336D02A}"/>
              </a:ext>
            </a:extLst>
          </p:cNvPr>
          <p:cNvSpPr txBox="1"/>
          <p:nvPr/>
        </p:nvSpPr>
        <p:spPr>
          <a:xfrm>
            <a:off x="6582951" y="1446907"/>
            <a:ext cx="1289404" cy="184666"/>
          </a:xfrm>
          <a:prstGeom prst="rect">
            <a:avLst/>
          </a:prstGeom>
          <a:solidFill>
            <a:schemeClr val="bg1"/>
          </a:solidFill>
        </p:spPr>
        <p:txBody>
          <a:bodyPr wrap="square" lIns="0" tIns="0" rIns="0" bIns="0" rtlCol="0">
            <a:spAutoFit/>
          </a:bodyPr>
          <a:lstStyle/>
          <a:p>
            <a:pPr algn="ctr"/>
            <a:r>
              <a:rPr lang="en-GB" sz="1200" b="1">
                <a:solidFill>
                  <a:schemeClr val="tx1"/>
                </a:solidFill>
                <a:latin typeface="+mn-lt"/>
              </a:rPr>
              <a:t>Opportunities </a:t>
            </a:r>
          </a:p>
        </p:txBody>
      </p:sp>
      <p:grpSp>
        <p:nvGrpSpPr>
          <p:cNvPr id="2" name="Group 1">
            <a:extLst>
              <a:ext uri="{FF2B5EF4-FFF2-40B4-BE49-F238E27FC236}">
                <a16:creationId xmlns:a16="http://schemas.microsoft.com/office/drawing/2014/main" id="{8A3D78F8-3463-DDF3-6C1D-9F800B0C2AD8}"/>
              </a:ext>
            </a:extLst>
          </p:cNvPr>
          <p:cNvGrpSpPr/>
          <p:nvPr/>
        </p:nvGrpSpPr>
        <p:grpSpPr>
          <a:xfrm>
            <a:off x="11135121" y="5864435"/>
            <a:ext cx="665725" cy="648170"/>
            <a:chOff x="11081896" y="5706979"/>
            <a:chExt cx="665725" cy="648170"/>
          </a:xfrm>
        </p:grpSpPr>
        <p:sp>
          <p:nvSpPr>
            <p:cNvPr id="4" name="Oval 3">
              <a:extLst>
                <a:ext uri="{FF2B5EF4-FFF2-40B4-BE49-F238E27FC236}">
                  <a16:creationId xmlns:a16="http://schemas.microsoft.com/office/drawing/2014/main" id="{732A5117-D8B9-D91A-2156-1407CDFA075D}"/>
                </a:ext>
              </a:extLst>
            </p:cNvPr>
            <p:cNvSpPr/>
            <p:nvPr/>
          </p:nvSpPr>
          <p:spPr>
            <a:xfrm>
              <a:off x="11081896" y="5706979"/>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Lights On with solid fill">
              <a:extLst>
                <a:ext uri="{FF2B5EF4-FFF2-40B4-BE49-F238E27FC236}">
                  <a16:creationId xmlns:a16="http://schemas.microsoft.com/office/drawing/2014/main" id="{2B43E186-5ACB-2FF6-2516-C19CCD02BE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0758" y="5707064"/>
              <a:ext cx="648000" cy="648000"/>
            </a:xfrm>
            <a:prstGeom prst="rect">
              <a:avLst/>
            </a:prstGeom>
          </p:spPr>
        </p:pic>
      </p:grpSp>
    </p:spTree>
    <p:extLst>
      <p:ext uri="{BB962C8B-B14F-4D97-AF65-F5344CB8AC3E}">
        <p14:creationId xmlns:p14="http://schemas.microsoft.com/office/powerpoint/2010/main" val="252570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14D54-D2EC-7E28-6649-67A827BE72B8}"/>
              </a:ext>
            </a:extLst>
          </p:cNvPr>
          <p:cNvSpPr>
            <a:spLocks noGrp="1"/>
          </p:cNvSpPr>
          <p:nvPr>
            <p:ph type="title"/>
          </p:nvPr>
        </p:nvSpPr>
        <p:spPr>
          <a:xfrm>
            <a:off x="669925" y="596900"/>
            <a:ext cx="10882313" cy="619157"/>
          </a:xfrm>
          <a:solidFill>
            <a:schemeClr val="bg1"/>
          </a:solidFill>
        </p:spPr>
        <p:txBody>
          <a:bodyPr/>
          <a:lstStyle/>
          <a:p>
            <a:r>
              <a:rPr lang="en-GB">
                <a:latin typeface="Arial"/>
                <a:cs typeface="Arial"/>
              </a:rPr>
              <a:t>Summary of findings and opportunities on Prevention </a:t>
            </a:r>
            <a:endParaRPr lang="en-GB" sz="2300">
              <a:latin typeface="Arial"/>
              <a:cs typeface="Arial"/>
            </a:endParaRPr>
          </a:p>
        </p:txBody>
      </p:sp>
      <p:sp>
        <p:nvSpPr>
          <p:cNvPr id="8" name="Rectangle 7">
            <a:extLst>
              <a:ext uri="{FF2B5EF4-FFF2-40B4-BE49-F238E27FC236}">
                <a16:creationId xmlns:a16="http://schemas.microsoft.com/office/drawing/2014/main" id="{48E4D151-A085-FEC0-FFA9-FC3D8D10C9B5}"/>
              </a:ext>
            </a:extLst>
          </p:cNvPr>
          <p:cNvSpPr/>
          <p:nvPr/>
        </p:nvSpPr>
        <p:spPr>
          <a:xfrm>
            <a:off x="670983" y="1524000"/>
            <a:ext cx="5328000" cy="457218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lvl="0" indent="-285750">
              <a:spcBef>
                <a:spcPts val="600"/>
              </a:spcBef>
              <a:spcAft>
                <a:spcPts val="600"/>
              </a:spcAft>
              <a:buClr>
                <a:schemeClr val="tx2"/>
              </a:buClr>
              <a:buFont typeface="Arial" panose="020B0604020202020204" pitchFamily="34" charset="0"/>
              <a:buChar char="•"/>
              <a:defRPr/>
            </a:pPr>
            <a:r>
              <a:rPr lang="en-GB" sz="1100">
                <a:solidFill>
                  <a:schemeClr val="tx1"/>
                </a:solidFill>
              </a:rPr>
              <a:t>BOB is in a good position in terms of already having some excellent Population Health Management infrastructure in place in the form of the Connected Care / </a:t>
            </a:r>
            <a:r>
              <a:rPr lang="en-GB" sz="1100" err="1">
                <a:solidFill>
                  <a:schemeClr val="tx1"/>
                </a:solidFill>
              </a:rPr>
              <a:t>Graphnet</a:t>
            </a:r>
            <a:r>
              <a:rPr lang="en-GB" sz="1100">
                <a:solidFill>
                  <a:schemeClr val="tx1"/>
                </a:solidFill>
              </a:rPr>
              <a:t> risk stratification and segmentation tools. </a:t>
            </a:r>
          </a:p>
          <a:p>
            <a:pPr marL="285750" lvl="0" indent="-285750">
              <a:spcBef>
                <a:spcPts val="600"/>
              </a:spcBef>
              <a:spcAft>
                <a:spcPts val="600"/>
              </a:spcAft>
              <a:buClr>
                <a:schemeClr val="tx2"/>
              </a:buClr>
              <a:buFont typeface="Arial" panose="020B0604020202020204" pitchFamily="34" charset="0"/>
              <a:buChar char="•"/>
              <a:defRPr/>
            </a:pPr>
            <a:r>
              <a:rPr lang="en-GB" sz="1100">
                <a:solidFill>
                  <a:schemeClr val="tx1"/>
                </a:solidFill>
              </a:rPr>
              <a:t>There is work to do to expand this infrastructure across BOB, and then to support PCNs and wider partners to put the tools to use to gain insights into their local communities, design interventions in response, track impact, and stop or scale activity. </a:t>
            </a:r>
          </a:p>
          <a:p>
            <a:pPr marL="285750" lvl="0" indent="-285750">
              <a:spcBef>
                <a:spcPts val="600"/>
              </a:spcBef>
              <a:spcAft>
                <a:spcPts val="600"/>
              </a:spcAft>
              <a:buClr>
                <a:schemeClr val="tx2"/>
              </a:buClr>
              <a:buFont typeface="Arial" panose="020B0604020202020204" pitchFamily="34" charset="0"/>
              <a:buChar char="•"/>
              <a:defRPr/>
            </a:pPr>
            <a:r>
              <a:rPr lang="en-GB" sz="1100">
                <a:solidFill>
                  <a:schemeClr val="tx1"/>
                </a:solidFill>
              </a:rPr>
              <a:t>At Place level, prevention efforts are being targeted at narrowing inequalities by focusing on Core20Plus5 and partnering with the voluntary and community sector to support outreach efforts and the delivery of interventions. </a:t>
            </a:r>
          </a:p>
          <a:p>
            <a:pPr marL="285750" indent="-285750">
              <a:spcBef>
                <a:spcPts val="600"/>
              </a:spcBef>
              <a:spcAft>
                <a:spcPts val="600"/>
              </a:spcAft>
              <a:buClr>
                <a:schemeClr val="tx2"/>
              </a:buClr>
              <a:buFont typeface="Arial" panose="020B0604020202020204" pitchFamily="34" charset="0"/>
              <a:buChar char="•"/>
              <a:defRPr/>
            </a:pPr>
            <a:r>
              <a:rPr lang="en-GB" sz="1100">
                <a:solidFill>
                  <a:schemeClr val="tx1"/>
                </a:solidFill>
              </a:rPr>
              <a:t>Social prescribing is seen as valuable in providing a more holistic and less-medicalised approach where appropriate, and could be spread and scaled. </a:t>
            </a:r>
          </a:p>
          <a:p>
            <a:pPr marL="285750" indent="-285750">
              <a:spcBef>
                <a:spcPts val="600"/>
              </a:spcBef>
              <a:spcAft>
                <a:spcPts val="600"/>
              </a:spcAft>
              <a:buClr>
                <a:schemeClr val="tx2"/>
              </a:buClr>
              <a:buFont typeface="Arial" panose="020B0604020202020204" pitchFamily="34" charset="0"/>
              <a:buChar char="•"/>
              <a:defRPr/>
            </a:pPr>
            <a:r>
              <a:rPr lang="en-GB" sz="1100">
                <a:solidFill>
                  <a:schemeClr val="tx1"/>
                </a:solidFill>
              </a:rPr>
              <a:t>BOB commissions a wide range of preventative interventions, including from community pharmacy, optometry and dentistry, but there are further opportunities to maximise the preventative role across all the pillars of primary care.</a:t>
            </a:r>
          </a:p>
          <a:p>
            <a:pPr marL="285750" indent="-285750">
              <a:spcBef>
                <a:spcPts val="600"/>
              </a:spcBef>
              <a:spcAft>
                <a:spcPts val="600"/>
              </a:spcAft>
              <a:buClr>
                <a:schemeClr val="tx2"/>
              </a:buClr>
              <a:buFont typeface="Arial" panose="020B0604020202020204" pitchFamily="34" charset="0"/>
              <a:buChar char="•"/>
              <a:defRPr/>
            </a:pPr>
            <a:r>
              <a:rPr lang="en-GB" sz="1100">
                <a:solidFill>
                  <a:schemeClr val="tx1"/>
                </a:solidFill>
                <a:cs typeface="Arial"/>
              </a:rPr>
              <a:t>Whilst there are many examples of innovative partnerships between GPs, wider primary care, community services, mental health services and the voluntary sector, the overall approach is seen as opportunistic and fragmented rather than strategic and data-driven.</a:t>
            </a:r>
          </a:p>
        </p:txBody>
      </p:sp>
      <p:grpSp>
        <p:nvGrpSpPr>
          <p:cNvPr id="9" name="Group 8">
            <a:extLst>
              <a:ext uri="{FF2B5EF4-FFF2-40B4-BE49-F238E27FC236}">
                <a16:creationId xmlns:a16="http://schemas.microsoft.com/office/drawing/2014/main" id="{C280B1F0-E650-64E4-BB05-DCE75B27C11B}"/>
              </a:ext>
            </a:extLst>
          </p:cNvPr>
          <p:cNvGrpSpPr/>
          <p:nvPr/>
        </p:nvGrpSpPr>
        <p:grpSpPr>
          <a:xfrm>
            <a:off x="5488084" y="5641942"/>
            <a:ext cx="665725" cy="648170"/>
            <a:chOff x="9622406" y="4451876"/>
            <a:chExt cx="665725" cy="648170"/>
          </a:xfrm>
        </p:grpSpPr>
        <p:sp>
          <p:nvSpPr>
            <p:cNvPr id="10" name="Oval 9">
              <a:extLst>
                <a:ext uri="{FF2B5EF4-FFF2-40B4-BE49-F238E27FC236}">
                  <a16:creationId xmlns:a16="http://schemas.microsoft.com/office/drawing/2014/main" id="{C713A4F6-0DFD-A7CA-58ED-895ED7EB2E8E}"/>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Research with solid fill">
              <a:extLst>
                <a:ext uri="{FF2B5EF4-FFF2-40B4-BE49-F238E27FC236}">
                  <a16:creationId xmlns:a16="http://schemas.microsoft.com/office/drawing/2014/main" id="{8D5A13D1-5C63-EE40-3E6A-60B1F36A8C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553" y="4499876"/>
              <a:ext cx="552578" cy="552578"/>
            </a:xfrm>
            <a:prstGeom prst="rect">
              <a:avLst/>
            </a:prstGeom>
          </p:spPr>
        </p:pic>
      </p:grpSp>
      <p:sp>
        <p:nvSpPr>
          <p:cNvPr id="12" name="Rectangle 11">
            <a:extLst>
              <a:ext uri="{FF2B5EF4-FFF2-40B4-BE49-F238E27FC236}">
                <a16:creationId xmlns:a16="http://schemas.microsoft.com/office/drawing/2014/main" id="{2E422EAE-CD93-0A7E-3DB7-0C1D7292995F}"/>
              </a:ext>
            </a:extLst>
          </p:cNvPr>
          <p:cNvSpPr/>
          <p:nvPr/>
        </p:nvSpPr>
        <p:spPr>
          <a:xfrm>
            <a:off x="6300637" y="1523999"/>
            <a:ext cx="5328000" cy="457218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285750" algn="just">
              <a:spcBef>
                <a:spcPts val="600"/>
              </a:spcBef>
              <a:spcAft>
                <a:spcPts val="600"/>
              </a:spcAft>
              <a:buFont typeface="Wingdings" panose="05000000000000000000" pitchFamily="2" charset="2"/>
              <a:buChar char="ü"/>
            </a:pPr>
            <a:r>
              <a:rPr lang="en-GB" sz="1200">
                <a:solidFill>
                  <a:schemeClr val="tx1"/>
                </a:solidFill>
              </a:rPr>
              <a:t>Spread the existing PHM tools, and support PCNs to use them to put interventions into practice – may require operational support at a local level to design, implement and evaluate local initiatives. </a:t>
            </a:r>
          </a:p>
          <a:p>
            <a:pPr marL="285750" indent="-285750" algn="just">
              <a:spcBef>
                <a:spcPts val="600"/>
              </a:spcBef>
              <a:spcAft>
                <a:spcPts val="600"/>
              </a:spcAft>
              <a:buFont typeface="Wingdings" panose="05000000000000000000" pitchFamily="2" charset="2"/>
              <a:buChar char="ü"/>
            </a:pPr>
            <a:r>
              <a:rPr lang="en-GB" sz="1200">
                <a:solidFill>
                  <a:schemeClr val="tx1"/>
                </a:solidFill>
              </a:rPr>
              <a:t>Continue to expand the data sharing agreement to Oxfordshire to ensure BOB is able to devise targeted prevention initiatives at system, place and neighbourhood level. </a:t>
            </a:r>
            <a:endParaRPr lang="en-GB" sz="1200">
              <a:solidFill>
                <a:schemeClr val="tx1"/>
              </a:solidFill>
              <a:cs typeface="Arial"/>
            </a:endParaRPr>
          </a:p>
          <a:p>
            <a:pPr marL="285750" indent="-285750" algn="just">
              <a:spcBef>
                <a:spcPts val="600"/>
              </a:spcBef>
              <a:spcAft>
                <a:spcPts val="600"/>
              </a:spcAft>
              <a:buFont typeface="Wingdings" panose="05000000000000000000" pitchFamily="2" charset="2"/>
              <a:buChar char="ü"/>
            </a:pPr>
            <a:r>
              <a:rPr lang="en-GB" sz="1200">
                <a:solidFill>
                  <a:schemeClr val="tx1"/>
                </a:solidFill>
              </a:rPr>
              <a:t>Strengthen the multi-disciplinary PHM leadership at system level (as well as the technical capabilities and software) – for example, to incorporate PHM into the commissioning cycle so funding reflects needs and incentivises service development in the right areas.  </a:t>
            </a:r>
          </a:p>
        </p:txBody>
      </p:sp>
      <p:sp>
        <p:nvSpPr>
          <p:cNvPr id="17" name="TextBox 16">
            <a:extLst>
              <a:ext uri="{FF2B5EF4-FFF2-40B4-BE49-F238E27FC236}">
                <a16:creationId xmlns:a16="http://schemas.microsoft.com/office/drawing/2014/main" id="{44384505-F899-E5E6-DA3C-80331BF6E686}"/>
              </a:ext>
            </a:extLst>
          </p:cNvPr>
          <p:cNvSpPr txBox="1"/>
          <p:nvPr/>
        </p:nvSpPr>
        <p:spPr>
          <a:xfrm>
            <a:off x="920134" y="1408147"/>
            <a:ext cx="1289404" cy="184666"/>
          </a:xfrm>
          <a:prstGeom prst="rect">
            <a:avLst/>
          </a:prstGeom>
          <a:solidFill>
            <a:schemeClr val="bg1"/>
          </a:solidFill>
        </p:spPr>
        <p:txBody>
          <a:bodyPr wrap="square" lIns="0" tIns="0" rIns="0" bIns="0" rtlCol="0">
            <a:spAutoFit/>
          </a:bodyPr>
          <a:lstStyle/>
          <a:p>
            <a:pPr algn="ctr"/>
            <a:r>
              <a:rPr lang="en-GB" sz="1200" b="1">
                <a:solidFill>
                  <a:schemeClr val="tx1"/>
                </a:solidFill>
                <a:latin typeface="+mn-lt"/>
              </a:rPr>
              <a:t>Findings</a:t>
            </a:r>
          </a:p>
        </p:txBody>
      </p:sp>
      <p:sp>
        <p:nvSpPr>
          <p:cNvPr id="18" name="TextBox 17">
            <a:extLst>
              <a:ext uri="{FF2B5EF4-FFF2-40B4-BE49-F238E27FC236}">
                <a16:creationId xmlns:a16="http://schemas.microsoft.com/office/drawing/2014/main" id="{8CE6ACFE-95CC-039F-FE23-1DDC2336D02A}"/>
              </a:ext>
            </a:extLst>
          </p:cNvPr>
          <p:cNvSpPr txBox="1"/>
          <p:nvPr/>
        </p:nvSpPr>
        <p:spPr>
          <a:xfrm>
            <a:off x="6604301" y="1431666"/>
            <a:ext cx="1289404" cy="184666"/>
          </a:xfrm>
          <a:prstGeom prst="rect">
            <a:avLst/>
          </a:prstGeom>
          <a:solidFill>
            <a:schemeClr val="bg1"/>
          </a:solidFill>
        </p:spPr>
        <p:txBody>
          <a:bodyPr wrap="square" lIns="0" tIns="0" rIns="0" bIns="0" rtlCol="0">
            <a:spAutoFit/>
          </a:bodyPr>
          <a:lstStyle/>
          <a:p>
            <a:pPr algn="ctr"/>
            <a:r>
              <a:rPr lang="en-GB" sz="1200" b="1">
                <a:solidFill>
                  <a:schemeClr val="tx1"/>
                </a:solidFill>
                <a:latin typeface="+mn-lt"/>
              </a:rPr>
              <a:t>Opportunities </a:t>
            </a:r>
          </a:p>
        </p:txBody>
      </p:sp>
      <p:grpSp>
        <p:nvGrpSpPr>
          <p:cNvPr id="6" name="Group 5">
            <a:extLst>
              <a:ext uri="{FF2B5EF4-FFF2-40B4-BE49-F238E27FC236}">
                <a16:creationId xmlns:a16="http://schemas.microsoft.com/office/drawing/2014/main" id="{0E9D1C13-12F5-F63C-26C6-E6F2A46F36A0}"/>
              </a:ext>
            </a:extLst>
          </p:cNvPr>
          <p:cNvGrpSpPr/>
          <p:nvPr/>
        </p:nvGrpSpPr>
        <p:grpSpPr>
          <a:xfrm>
            <a:off x="11188194" y="5594350"/>
            <a:ext cx="665725" cy="648170"/>
            <a:chOff x="11081896" y="5706979"/>
            <a:chExt cx="665725" cy="648170"/>
          </a:xfrm>
        </p:grpSpPr>
        <p:sp>
          <p:nvSpPr>
            <p:cNvPr id="7" name="Oval 6">
              <a:extLst>
                <a:ext uri="{FF2B5EF4-FFF2-40B4-BE49-F238E27FC236}">
                  <a16:creationId xmlns:a16="http://schemas.microsoft.com/office/drawing/2014/main" id="{90BD6776-8639-7179-6731-4973355F8617}"/>
                </a:ext>
              </a:extLst>
            </p:cNvPr>
            <p:cNvSpPr/>
            <p:nvPr/>
          </p:nvSpPr>
          <p:spPr>
            <a:xfrm>
              <a:off x="11081896" y="5706979"/>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Lights On with solid fill">
              <a:extLst>
                <a:ext uri="{FF2B5EF4-FFF2-40B4-BE49-F238E27FC236}">
                  <a16:creationId xmlns:a16="http://schemas.microsoft.com/office/drawing/2014/main" id="{3A920026-D9D3-B086-7D36-3FF8CD3F78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0758" y="5707064"/>
              <a:ext cx="648000" cy="648000"/>
            </a:xfrm>
            <a:prstGeom prst="rect">
              <a:avLst/>
            </a:prstGeom>
          </p:spPr>
        </p:pic>
      </p:grpSp>
    </p:spTree>
    <p:extLst>
      <p:ext uri="{BB962C8B-B14F-4D97-AF65-F5344CB8AC3E}">
        <p14:creationId xmlns:p14="http://schemas.microsoft.com/office/powerpoint/2010/main" val="7927483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14D54-D2EC-7E28-6649-67A827BE72B8}"/>
              </a:ext>
            </a:extLst>
          </p:cNvPr>
          <p:cNvSpPr>
            <a:spLocks noGrp="1"/>
          </p:cNvSpPr>
          <p:nvPr>
            <p:ph type="title"/>
          </p:nvPr>
        </p:nvSpPr>
        <p:spPr>
          <a:xfrm>
            <a:off x="669925" y="596900"/>
            <a:ext cx="10882313" cy="619157"/>
          </a:xfrm>
          <a:solidFill>
            <a:schemeClr val="bg1"/>
          </a:solidFill>
        </p:spPr>
        <p:txBody>
          <a:bodyPr/>
          <a:lstStyle/>
          <a:p>
            <a:r>
              <a:rPr lang="en-GB">
                <a:latin typeface="Arial"/>
                <a:cs typeface="Arial"/>
              </a:rPr>
              <a:t>Summary of findings and opportunities on Enablers </a:t>
            </a:r>
            <a:endParaRPr lang="en-GB" sz="2300">
              <a:latin typeface="Arial"/>
              <a:cs typeface="Arial"/>
            </a:endParaRPr>
          </a:p>
        </p:txBody>
      </p:sp>
      <p:sp>
        <p:nvSpPr>
          <p:cNvPr id="8" name="Rectangle 7">
            <a:extLst>
              <a:ext uri="{FF2B5EF4-FFF2-40B4-BE49-F238E27FC236}">
                <a16:creationId xmlns:a16="http://schemas.microsoft.com/office/drawing/2014/main" id="{48E4D151-A085-FEC0-FFA9-FC3D8D10C9B5}"/>
              </a:ext>
            </a:extLst>
          </p:cNvPr>
          <p:cNvSpPr/>
          <p:nvPr/>
        </p:nvSpPr>
        <p:spPr>
          <a:xfrm>
            <a:off x="670983" y="2065283"/>
            <a:ext cx="5328000" cy="403090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indent="-285750">
              <a:spcBef>
                <a:spcPts val="600"/>
              </a:spcBef>
              <a:spcAft>
                <a:spcPts val="600"/>
              </a:spcAft>
              <a:buClr>
                <a:schemeClr val="tx2"/>
              </a:buClr>
              <a:buFont typeface="Arial" panose="020B0604020202020204" pitchFamily="34" charset="0"/>
              <a:buChar char="•"/>
              <a:defRPr/>
            </a:pPr>
            <a:r>
              <a:rPr lang="en-GB" sz="1200">
                <a:solidFill>
                  <a:schemeClr val="tx1"/>
                </a:solidFill>
              </a:rPr>
              <a:t>Primary Care estate is becoming less fit for purpose over time, with challenging funding and local planning rules hindering development.</a:t>
            </a:r>
          </a:p>
          <a:p>
            <a:pPr marL="285750" indent="-285750">
              <a:spcBef>
                <a:spcPts val="600"/>
              </a:spcBef>
              <a:spcAft>
                <a:spcPts val="600"/>
              </a:spcAft>
              <a:buClr>
                <a:schemeClr val="tx2"/>
              </a:buClr>
              <a:buFont typeface="Arial" panose="020B0604020202020204" pitchFamily="34" charset="0"/>
              <a:buChar char="•"/>
              <a:defRPr/>
            </a:pPr>
            <a:r>
              <a:rPr lang="en-GB" sz="1200">
                <a:solidFill>
                  <a:schemeClr val="tx1"/>
                </a:solidFill>
              </a:rPr>
              <a:t>Recruitment, retention and supervision issues are limiting the impact of new roles and multi-disciplinary working.</a:t>
            </a:r>
            <a:endParaRPr lang="en-US" sz="1200">
              <a:solidFill>
                <a:schemeClr val="tx1"/>
              </a:solidFill>
              <a:cs typeface="Arial"/>
            </a:endParaRPr>
          </a:p>
          <a:p>
            <a:pPr marL="285750" indent="-285750">
              <a:spcBef>
                <a:spcPts val="600"/>
              </a:spcBef>
              <a:spcAft>
                <a:spcPts val="600"/>
              </a:spcAft>
              <a:buClr>
                <a:schemeClr val="tx2"/>
              </a:buClr>
              <a:buFont typeface="Arial" panose="020B0604020202020204" pitchFamily="34" charset="0"/>
              <a:buChar char="•"/>
              <a:defRPr/>
            </a:pPr>
            <a:r>
              <a:rPr lang="en-US" sz="1200">
                <a:solidFill>
                  <a:schemeClr val="tx1"/>
                </a:solidFill>
              </a:rPr>
              <a:t>There is variation between practices in their approach to front, middle and back-office functions and much activity is not patient-facing. </a:t>
            </a:r>
          </a:p>
          <a:p>
            <a:pPr marL="285750" indent="-285750">
              <a:spcBef>
                <a:spcPts val="600"/>
              </a:spcBef>
              <a:spcAft>
                <a:spcPts val="600"/>
              </a:spcAft>
              <a:buClr>
                <a:schemeClr val="tx2"/>
              </a:buClr>
              <a:buFont typeface="Arial" panose="020B0604020202020204" pitchFamily="34" charset="0"/>
              <a:buChar char="•"/>
              <a:defRPr/>
            </a:pPr>
            <a:r>
              <a:rPr lang="en-GB" sz="1200">
                <a:solidFill>
                  <a:schemeClr val="tx1"/>
                </a:solidFill>
              </a:rPr>
              <a:t>Multiple digital triage platforms and three EPRs are being used with varying effectiveness </a:t>
            </a:r>
          </a:p>
          <a:p>
            <a:pPr marL="285750" indent="-285750">
              <a:spcBef>
                <a:spcPts val="600"/>
              </a:spcBef>
              <a:spcAft>
                <a:spcPts val="600"/>
              </a:spcAft>
              <a:buClr>
                <a:schemeClr val="tx2"/>
              </a:buClr>
              <a:buFont typeface="Arial" panose="020B0604020202020204" pitchFamily="34" charset="0"/>
              <a:buChar char="•"/>
              <a:defRPr/>
            </a:pPr>
            <a:r>
              <a:rPr lang="en-GB" sz="1200">
                <a:solidFill>
                  <a:schemeClr val="tx1"/>
                </a:solidFill>
              </a:rPr>
              <a:t>Improved Primary Care datasets are helping BOB to understand population health needs and plan for them.</a:t>
            </a:r>
          </a:p>
          <a:p>
            <a:pPr marL="285750" indent="-285750">
              <a:spcBef>
                <a:spcPts val="600"/>
              </a:spcBef>
              <a:spcAft>
                <a:spcPts val="600"/>
              </a:spcAft>
              <a:buClr>
                <a:schemeClr val="tx2"/>
              </a:buClr>
              <a:buFont typeface="Arial" panose="020B0604020202020204" pitchFamily="34" charset="0"/>
              <a:buChar char="•"/>
              <a:defRPr/>
            </a:pPr>
            <a:r>
              <a:rPr lang="en-GB" sz="1200">
                <a:solidFill>
                  <a:schemeClr val="tx1"/>
                </a:solidFill>
              </a:rPr>
              <a:t>Primary care governance and collaboration is strong at Place level </a:t>
            </a:r>
          </a:p>
        </p:txBody>
      </p:sp>
      <p:grpSp>
        <p:nvGrpSpPr>
          <p:cNvPr id="9" name="Group 8">
            <a:extLst>
              <a:ext uri="{FF2B5EF4-FFF2-40B4-BE49-F238E27FC236}">
                <a16:creationId xmlns:a16="http://schemas.microsoft.com/office/drawing/2014/main" id="{C280B1F0-E650-64E4-BB05-DCE75B27C11B}"/>
              </a:ext>
            </a:extLst>
          </p:cNvPr>
          <p:cNvGrpSpPr/>
          <p:nvPr/>
        </p:nvGrpSpPr>
        <p:grpSpPr>
          <a:xfrm>
            <a:off x="5488084" y="5641942"/>
            <a:ext cx="665725" cy="648170"/>
            <a:chOff x="9622406" y="4451876"/>
            <a:chExt cx="665725" cy="648170"/>
          </a:xfrm>
        </p:grpSpPr>
        <p:sp>
          <p:nvSpPr>
            <p:cNvPr id="10" name="Oval 9">
              <a:extLst>
                <a:ext uri="{FF2B5EF4-FFF2-40B4-BE49-F238E27FC236}">
                  <a16:creationId xmlns:a16="http://schemas.microsoft.com/office/drawing/2014/main" id="{C713A4F6-0DFD-A7CA-58ED-895ED7EB2E8E}"/>
                </a:ext>
              </a:extLst>
            </p:cNvPr>
            <p:cNvSpPr/>
            <p:nvPr/>
          </p:nvSpPr>
          <p:spPr>
            <a:xfrm>
              <a:off x="9622406" y="4451876"/>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Research with solid fill">
              <a:extLst>
                <a:ext uri="{FF2B5EF4-FFF2-40B4-BE49-F238E27FC236}">
                  <a16:creationId xmlns:a16="http://schemas.microsoft.com/office/drawing/2014/main" id="{8D5A13D1-5C63-EE40-3E6A-60B1F36A8C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553" y="4499876"/>
              <a:ext cx="552578" cy="552578"/>
            </a:xfrm>
            <a:prstGeom prst="rect">
              <a:avLst/>
            </a:prstGeom>
          </p:spPr>
        </p:pic>
      </p:grpSp>
      <p:sp>
        <p:nvSpPr>
          <p:cNvPr id="12" name="Rectangle 11">
            <a:extLst>
              <a:ext uri="{FF2B5EF4-FFF2-40B4-BE49-F238E27FC236}">
                <a16:creationId xmlns:a16="http://schemas.microsoft.com/office/drawing/2014/main" id="{2E422EAE-CD93-0A7E-3DB7-0C1D7292995F}"/>
              </a:ext>
            </a:extLst>
          </p:cNvPr>
          <p:cNvSpPr/>
          <p:nvPr/>
        </p:nvSpPr>
        <p:spPr>
          <a:xfrm>
            <a:off x="6300637" y="2065283"/>
            <a:ext cx="5328000" cy="403090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171450" marR="0" lvl="0" indent="-171450" algn="l" defTabSz="91440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GB" sz="1200">
                <a:solidFill>
                  <a:prstClr val="black"/>
                </a:solidFill>
                <a:latin typeface="Arial"/>
                <a:ea typeface="+mn-ea"/>
                <a:cs typeface="+mn-cs"/>
              </a:rPr>
              <a:t>Consider options to support estate developments e.g. practical co-location options at PCN and Place level. </a:t>
            </a:r>
          </a:p>
          <a:p>
            <a:pPr marL="171450" indent="-171450" algn="l">
              <a:spcBef>
                <a:spcPts val="600"/>
              </a:spcBef>
              <a:spcAft>
                <a:spcPts val="600"/>
              </a:spcAft>
              <a:buFont typeface="Wingdings" panose="05000000000000000000" pitchFamily="2" charset="2"/>
              <a:buChar char="ü"/>
              <a:defRPr/>
            </a:pPr>
            <a:r>
              <a:rPr lang="en-GB" sz="1200">
                <a:solidFill>
                  <a:schemeClr val="tx1"/>
                </a:solidFill>
                <a:cs typeface="Arial"/>
              </a:rPr>
              <a:t>Consider partnerships to increase workforce capacity, and work at-scale to support delivery of training and supervision to new roles in integrated teams. </a:t>
            </a:r>
          </a:p>
          <a:p>
            <a:pPr marL="171450" indent="-171450" algn="l">
              <a:spcBef>
                <a:spcPts val="600"/>
              </a:spcBef>
              <a:spcAft>
                <a:spcPts val="600"/>
              </a:spcAft>
              <a:buFont typeface="Wingdings" panose="05000000000000000000" pitchFamily="2" charset="2"/>
              <a:buChar char="ü"/>
              <a:defRPr/>
            </a:pPr>
            <a:r>
              <a:rPr lang="en-GB" sz="1200">
                <a:solidFill>
                  <a:schemeClr val="tx1"/>
                </a:solidFill>
              </a:rPr>
              <a:t>Build on the Oxfordshire QI interface project to scale initiatives that reduce back office and admin workload to free staff time for higher-value activities. </a:t>
            </a:r>
          </a:p>
          <a:p>
            <a:pPr marL="171450" marR="0" lvl="0" indent="-171450" algn="l" defTabSz="91440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GB" sz="1200">
                <a:solidFill>
                  <a:prstClr val="black"/>
                </a:solidFill>
                <a:latin typeface="Arial"/>
              </a:rPr>
              <a:t>Trial greater use of robotic and AI triage, and video consultations for same day care, to enhance access. </a:t>
            </a:r>
          </a:p>
          <a:p>
            <a:pPr marL="171450" marR="0" lvl="0" indent="-171450" algn="l" defTabSz="91440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GB" sz="1200">
                <a:solidFill>
                  <a:prstClr val="black"/>
                </a:solidFill>
                <a:latin typeface="Arial"/>
              </a:rPr>
              <a:t>Review funding allocations and mechanisms for supporting </a:t>
            </a:r>
            <a:r>
              <a:rPr lang="en-GB" sz="1200">
                <a:solidFill>
                  <a:schemeClr val="tx1"/>
                </a:solidFill>
              </a:rPr>
              <a:t>a shift towards out of hospital services. </a:t>
            </a:r>
          </a:p>
        </p:txBody>
      </p:sp>
      <p:sp>
        <p:nvSpPr>
          <p:cNvPr id="17" name="TextBox 16">
            <a:extLst>
              <a:ext uri="{FF2B5EF4-FFF2-40B4-BE49-F238E27FC236}">
                <a16:creationId xmlns:a16="http://schemas.microsoft.com/office/drawing/2014/main" id="{44384505-F899-E5E6-DA3C-80331BF6E686}"/>
              </a:ext>
            </a:extLst>
          </p:cNvPr>
          <p:cNvSpPr txBox="1"/>
          <p:nvPr/>
        </p:nvSpPr>
        <p:spPr>
          <a:xfrm>
            <a:off x="988714" y="1972950"/>
            <a:ext cx="1289404" cy="184666"/>
          </a:xfrm>
          <a:prstGeom prst="rect">
            <a:avLst/>
          </a:prstGeom>
          <a:solidFill>
            <a:schemeClr val="bg1"/>
          </a:solidFill>
        </p:spPr>
        <p:txBody>
          <a:bodyPr wrap="square" lIns="0" tIns="0" rIns="0" bIns="0" rtlCol="0">
            <a:spAutoFit/>
          </a:bodyPr>
          <a:lstStyle/>
          <a:p>
            <a:pPr algn="ctr"/>
            <a:r>
              <a:rPr lang="en-GB" sz="1200" b="1">
                <a:solidFill>
                  <a:schemeClr val="tx1"/>
                </a:solidFill>
                <a:latin typeface="+mn-lt"/>
              </a:rPr>
              <a:t>Findings</a:t>
            </a:r>
          </a:p>
        </p:txBody>
      </p:sp>
      <p:sp>
        <p:nvSpPr>
          <p:cNvPr id="18" name="TextBox 17">
            <a:extLst>
              <a:ext uri="{FF2B5EF4-FFF2-40B4-BE49-F238E27FC236}">
                <a16:creationId xmlns:a16="http://schemas.microsoft.com/office/drawing/2014/main" id="{8CE6ACFE-95CC-039F-FE23-1DDC2336D02A}"/>
              </a:ext>
            </a:extLst>
          </p:cNvPr>
          <p:cNvSpPr txBox="1"/>
          <p:nvPr/>
        </p:nvSpPr>
        <p:spPr>
          <a:xfrm>
            <a:off x="6720838" y="1972950"/>
            <a:ext cx="1289404" cy="184666"/>
          </a:xfrm>
          <a:prstGeom prst="rect">
            <a:avLst/>
          </a:prstGeom>
          <a:solidFill>
            <a:schemeClr val="bg1"/>
          </a:solidFill>
        </p:spPr>
        <p:txBody>
          <a:bodyPr wrap="square" lIns="0" tIns="0" rIns="0" bIns="0" rtlCol="0">
            <a:spAutoFit/>
          </a:bodyPr>
          <a:lstStyle/>
          <a:p>
            <a:pPr algn="ctr"/>
            <a:r>
              <a:rPr lang="en-GB" sz="1200" b="1">
                <a:solidFill>
                  <a:schemeClr val="tx1"/>
                </a:solidFill>
                <a:latin typeface="+mn-lt"/>
              </a:rPr>
              <a:t>Opportunities </a:t>
            </a:r>
          </a:p>
        </p:txBody>
      </p:sp>
      <p:grpSp>
        <p:nvGrpSpPr>
          <p:cNvPr id="2" name="Group 1">
            <a:extLst>
              <a:ext uri="{FF2B5EF4-FFF2-40B4-BE49-F238E27FC236}">
                <a16:creationId xmlns:a16="http://schemas.microsoft.com/office/drawing/2014/main" id="{3F5ED9E3-67A9-F796-DF34-F86BEE72187C}"/>
              </a:ext>
            </a:extLst>
          </p:cNvPr>
          <p:cNvGrpSpPr/>
          <p:nvPr/>
        </p:nvGrpSpPr>
        <p:grpSpPr>
          <a:xfrm>
            <a:off x="11188194" y="5594350"/>
            <a:ext cx="665725" cy="648170"/>
            <a:chOff x="11081896" y="5706979"/>
            <a:chExt cx="665725" cy="648170"/>
          </a:xfrm>
        </p:grpSpPr>
        <p:sp>
          <p:nvSpPr>
            <p:cNvPr id="4" name="Oval 3">
              <a:extLst>
                <a:ext uri="{FF2B5EF4-FFF2-40B4-BE49-F238E27FC236}">
                  <a16:creationId xmlns:a16="http://schemas.microsoft.com/office/drawing/2014/main" id="{71C51C29-9EB8-A657-2A88-52D57E06F88A}"/>
                </a:ext>
              </a:extLst>
            </p:cNvPr>
            <p:cNvSpPr/>
            <p:nvPr/>
          </p:nvSpPr>
          <p:spPr>
            <a:xfrm>
              <a:off x="11081896" y="5706979"/>
              <a:ext cx="665725" cy="64817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Lights On with solid fill">
              <a:extLst>
                <a:ext uri="{FF2B5EF4-FFF2-40B4-BE49-F238E27FC236}">
                  <a16:creationId xmlns:a16="http://schemas.microsoft.com/office/drawing/2014/main" id="{21D05646-BE31-437D-1494-88D4139499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0758" y="5707064"/>
              <a:ext cx="648000" cy="648000"/>
            </a:xfrm>
            <a:prstGeom prst="rect">
              <a:avLst/>
            </a:prstGeom>
          </p:spPr>
        </p:pic>
      </p:grpSp>
    </p:spTree>
    <p:extLst>
      <p:ext uri="{BB962C8B-B14F-4D97-AF65-F5344CB8AC3E}">
        <p14:creationId xmlns:p14="http://schemas.microsoft.com/office/powerpoint/2010/main" val="4640755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CCB32-2E46-009A-1092-347AA8F8E540}"/>
              </a:ext>
            </a:extLst>
          </p:cNvPr>
          <p:cNvSpPr>
            <a:spLocks noGrp="1"/>
          </p:cNvSpPr>
          <p:nvPr>
            <p:ph type="ctrTitle"/>
          </p:nvPr>
        </p:nvSpPr>
        <p:spPr/>
        <p:txBody>
          <a:bodyPr/>
          <a:lstStyle/>
          <a:p>
            <a:r>
              <a:rPr lang="en-GB"/>
              <a:t>End of report</a:t>
            </a:r>
          </a:p>
        </p:txBody>
      </p:sp>
      <p:sp>
        <p:nvSpPr>
          <p:cNvPr id="3" name="Subtitle 2">
            <a:extLst>
              <a:ext uri="{FF2B5EF4-FFF2-40B4-BE49-F238E27FC236}">
                <a16:creationId xmlns:a16="http://schemas.microsoft.com/office/drawing/2014/main" id="{0E08A509-0BC0-A3A8-D334-BED49E65CF05}"/>
              </a:ext>
            </a:extLst>
          </p:cNvPr>
          <p:cNvSpPr>
            <a:spLocks noGrp="1"/>
          </p:cNvSpPr>
          <p:nvPr>
            <p:ph type="subTitle" idx="4"/>
          </p:nvPr>
        </p:nvSpPr>
        <p:spPr>
          <a:xfrm>
            <a:off x="914400" y="2886667"/>
            <a:ext cx="8534400" cy="184666"/>
          </a:xfrm>
        </p:spPr>
        <p:txBody>
          <a:bodyPr/>
          <a:lstStyle/>
          <a:p>
            <a:r>
              <a:rPr lang="en-GB"/>
              <a:t>Thank you to all those colleagues from the BOB Integrated Care System who spent time sharing their expertise and insights. </a:t>
            </a:r>
          </a:p>
        </p:txBody>
      </p:sp>
    </p:spTree>
    <p:extLst>
      <p:ext uri="{BB962C8B-B14F-4D97-AF65-F5344CB8AC3E}">
        <p14:creationId xmlns:p14="http://schemas.microsoft.com/office/powerpoint/2010/main" val="31525049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6C58-7071-37EF-395E-3DE4469A1ED0}"/>
              </a:ext>
            </a:extLst>
          </p:cNvPr>
          <p:cNvSpPr>
            <a:spLocks noGrp="1"/>
          </p:cNvSpPr>
          <p:nvPr>
            <p:ph type="title"/>
          </p:nvPr>
        </p:nvSpPr>
        <p:spPr>
          <a:xfrm>
            <a:off x="564658" y="129067"/>
            <a:ext cx="10881254" cy="777876"/>
          </a:xfrm>
        </p:spPr>
        <p:txBody>
          <a:bodyPr/>
          <a:lstStyle/>
          <a:p>
            <a:r>
              <a:rPr lang="en-GB"/>
              <a:t>Glossary of terms </a:t>
            </a:r>
          </a:p>
        </p:txBody>
      </p:sp>
      <p:graphicFrame>
        <p:nvGraphicFramePr>
          <p:cNvPr id="3" name="Table 3">
            <a:extLst>
              <a:ext uri="{FF2B5EF4-FFF2-40B4-BE49-F238E27FC236}">
                <a16:creationId xmlns:a16="http://schemas.microsoft.com/office/drawing/2014/main" id="{0DC91DA7-9815-18B9-FFEF-411D90D2D32F}"/>
              </a:ext>
            </a:extLst>
          </p:cNvPr>
          <p:cNvGraphicFramePr>
            <a:graphicFrameLocks noGrp="1"/>
          </p:cNvGraphicFramePr>
          <p:nvPr>
            <p:extLst>
              <p:ext uri="{D42A27DB-BD31-4B8C-83A1-F6EECF244321}">
                <p14:modId xmlns:p14="http://schemas.microsoft.com/office/powerpoint/2010/main" val="4003731844"/>
              </p:ext>
            </p:extLst>
          </p:nvPr>
        </p:nvGraphicFramePr>
        <p:xfrm>
          <a:off x="495904" y="545815"/>
          <a:ext cx="5418666" cy="6215400"/>
        </p:xfrm>
        <a:graphic>
          <a:graphicData uri="http://schemas.openxmlformats.org/drawingml/2006/table">
            <a:tbl>
              <a:tblPr firstRow="1" bandRow="1">
                <a:tableStyleId>{5C22544A-7EE6-4342-B048-85BDC9FD1C3A}</a:tableStyleId>
              </a:tblPr>
              <a:tblGrid>
                <a:gridCol w="1146932">
                  <a:extLst>
                    <a:ext uri="{9D8B030D-6E8A-4147-A177-3AD203B41FA5}">
                      <a16:colId xmlns:a16="http://schemas.microsoft.com/office/drawing/2014/main" val="4023831137"/>
                    </a:ext>
                  </a:extLst>
                </a:gridCol>
                <a:gridCol w="4271734">
                  <a:extLst>
                    <a:ext uri="{9D8B030D-6E8A-4147-A177-3AD203B41FA5}">
                      <a16:colId xmlns:a16="http://schemas.microsoft.com/office/drawing/2014/main" val="3338053115"/>
                    </a:ext>
                  </a:extLst>
                </a:gridCol>
              </a:tblGrid>
              <a:tr h="189943">
                <a:tc>
                  <a:txBody>
                    <a:bodyPr/>
                    <a:lstStyle/>
                    <a:p>
                      <a:r>
                        <a:rPr lang="en-GB" sz="1000"/>
                        <a:t>Term </a:t>
                      </a:r>
                    </a:p>
                  </a:txBody>
                  <a:tcPr marL="36000" marR="36000" marT="36000" marB="36000"/>
                </a:tc>
                <a:tc>
                  <a:txBody>
                    <a:bodyPr/>
                    <a:lstStyle/>
                    <a:p>
                      <a:r>
                        <a:rPr lang="en-GB" sz="1000"/>
                        <a:t>Definition</a:t>
                      </a:r>
                    </a:p>
                  </a:txBody>
                  <a:tcPr marL="36000" marR="36000" marT="36000" marB="36000"/>
                </a:tc>
                <a:extLst>
                  <a:ext uri="{0D108BD9-81ED-4DB2-BD59-A6C34878D82A}">
                    <a16:rowId xmlns:a16="http://schemas.microsoft.com/office/drawing/2014/main" val="1359291711"/>
                  </a:ext>
                </a:extLst>
              </a:tr>
              <a:tr h="202843">
                <a:tc>
                  <a:txBody>
                    <a:bodyPr/>
                    <a:lstStyle/>
                    <a:p>
                      <a:pPr algn="l" fontAlgn="b"/>
                      <a:r>
                        <a:rPr lang="en-GB" sz="1100" b="1" i="0" u="none" strike="noStrike">
                          <a:solidFill>
                            <a:srgbClr val="000000"/>
                          </a:solidFill>
                          <a:effectLst/>
                          <a:latin typeface="Calibri" panose="020F0502020204030204" pitchFamily="34" charset="0"/>
                        </a:rPr>
                        <a:t>A&amp;E</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Accident and Emergency</a:t>
                      </a:r>
                    </a:p>
                  </a:txBody>
                  <a:tcPr marL="36000" marR="36000" marT="36000" marB="36000" anchor="b"/>
                </a:tc>
                <a:extLst>
                  <a:ext uri="{0D108BD9-81ED-4DB2-BD59-A6C34878D82A}">
                    <a16:rowId xmlns:a16="http://schemas.microsoft.com/office/drawing/2014/main" val="1929071442"/>
                  </a:ext>
                </a:extLst>
              </a:tr>
              <a:tr h="202843">
                <a:tc>
                  <a:txBody>
                    <a:bodyPr/>
                    <a:lstStyle/>
                    <a:p>
                      <a:pPr algn="l" fontAlgn="b"/>
                      <a:r>
                        <a:rPr lang="en-GB" sz="1100" b="1" i="0" u="none" strike="noStrike">
                          <a:solidFill>
                            <a:srgbClr val="000000"/>
                          </a:solidFill>
                          <a:effectLst/>
                          <a:latin typeface="Calibri" panose="020F0502020204030204" pitchFamily="34" charset="0"/>
                        </a:rPr>
                        <a:t>AI</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Artificial Intelligence</a:t>
                      </a:r>
                    </a:p>
                  </a:txBody>
                  <a:tcPr marL="36000" marR="36000" marT="36000" marB="36000" anchor="b"/>
                </a:tc>
                <a:extLst>
                  <a:ext uri="{0D108BD9-81ED-4DB2-BD59-A6C34878D82A}">
                    <a16:rowId xmlns:a16="http://schemas.microsoft.com/office/drawing/2014/main" val="3154175556"/>
                  </a:ext>
                </a:extLst>
              </a:tr>
              <a:tr h="202843">
                <a:tc>
                  <a:txBody>
                    <a:bodyPr/>
                    <a:lstStyle/>
                    <a:p>
                      <a:pPr algn="l" fontAlgn="b"/>
                      <a:r>
                        <a:rPr lang="en-GB" sz="1100" b="1" i="0" u="none" strike="noStrike">
                          <a:solidFill>
                            <a:srgbClr val="000000"/>
                          </a:solidFill>
                          <a:effectLst/>
                          <a:latin typeface="Calibri" panose="020F0502020204030204" pitchFamily="34" charset="0"/>
                        </a:rPr>
                        <a:t>ARRS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Additional Roles Reimbursement Scheme</a:t>
                      </a:r>
                    </a:p>
                  </a:txBody>
                  <a:tcPr marL="36000" marR="36000" marT="36000" marB="36000" anchor="b"/>
                </a:tc>
                <a:extLst>
                  <a:ext uri="{0D108BD9-81ED-4DB2-BD59-A6C34878D82A}">
                    <a16:rowId xmlns:a16="http://schemas.microsoft.com/office/drawing/2014/main" val="3851084247"/>
                  </a:ext>
                </a:extLst>
              </a:tr>
              <a:tr h="202843">
                <a:tc>
                  <a:txBody>
                    <a:bodyPr/>
                    <a:lstStyle/>
                    <a:p>
                      <a:pPr algn="l" fontAlgn="b"/>
                      <a:r>
                        <a:rPr lang="en-GB" sz="1100" b="1" i="0" u="none" strike="noStrike">
                          <a:solidFill>
                            <a:srgbClr val="000000"/>
                          </a:solidFill>
                          <a:effectLst/>
                          <a:latin typeface="Calibri" panose="020F0502020204030204" pitchFamily="34" charset="0"/>
                        </a:rPr>
                        <a:t>BOB</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Buckinghamshire Oxfordshire and Berkshire West </a:t>
                      </a:r>
                    </a:p>
                  </a:txBody>
                  <a:tcPr marL="36000" marR="36000" marT="36000" marB="36000" anchor="b"/>
                </a:tc>
                <a:extLst>
                  <a:ext uri="{0D108BD9-81ED-4DB2-BD59-A6C34878D82A}">
                    <a16:rowId xmlns:a16="http://schemas.microsoft.com/office/drawing/2014/main" val="421063203"/>
                  </a:ext>
                </a:extLst>
              </a:tr>
              <a:tr h="202843">
                <a:tc>
                  <a:txBody>
                    <a:bodyPr/>
                    <a:lstStyle/>
                    <a:p>
                      <a:pPr algn="l" fontAlgn="b"/>
                      <a:r>
                        <a:rPr lang="en-GB" sz="1100" b="1" i="0" u="none" strike="noStrike">
                          <a:solidFill>
                            <a:srgbClr val="000000"/>
                          </a:solidFill>
                          <a:effectLst/>
                          <a:latin typeface="Calibri" panose="020F0502020204030204" pitchFamily="34" charset="0"/>
                        </a:rPr>
                        <a:t>CAS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Clinical Assessment Services</a:t>
                      </a:r>
                    </a:p>
                  </a:txBody>
                  <a:tcPr marL="36000" marR="36000" marT="36000" marB="36000" anchor="b"/>
                </a:tc>
                <a:extLst>
                  <a:ext uri="{0D108BD9-81ED-4DB2-BD59-A6C34878D82A}">
                    <a16:rowId xmlns:a16="http://schemas.microsoft.com/office/drawing/2014/main" val="1743693783"/>
                  </a:ext>
                </a:extLst>
              </a:tr>
              <a:tr h="202843">
                <a:tc>
                  <a:txBody>
                    <a:bodyPr/>
                    <a:lstStyle/>
                    <a:p>
                      <a:pPr algn="l" fontAlgn="b"/>
                      <a:r>
                        <a:rPr lang="en-GB" sz="1100" b="1" i="0" u="none" strike="noStrike">
                          <a:solidFill>
                            <a:srgbClr val="000000"/>
                          </a:solidFill>
                          <a:effectLst/>
                          <a:latin typeface="Calibri" panose="020F0502020204030204" pitchFamily="34" charset="0"/>
                        </a:rPr>
                        <a:t>CDS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Community Dental Services</a:t>
                      </a:r>
                    </a:p>
                  </a:txBody>
                  <a:tcPr marL="36000" marR="36000" marT="36000" marB="36000" anchor="b"/>
                </a:tc>
                <a:extLst>
                  <a:ext uri="{0D108BD9-81ED-4DB2-BD59-A6C34878D82A}">
                    <a16:rowId xmlns:a16="http://schemas.microsoft.com/office/drawing/2014/main" val="1773716826"/>
                  </a:ext>
                </a:extLst>
              </a:tr>
              <a:tr h="202843">
                <a:tc>
                  <a:txBody>
                    <a:bodyPr/>
                    <a:lstStyle/>
                    <a:p>
                      <a:pPr algn="l" fontAlgn="b"/>
                      <a:r>
                        <a:rPr lang="en-GB" sz="1100" b="1" i="0" u="none" strike="noStrike">
                          <a:solidFill>
                            <a:srgbClr val="000000"/>
                          </a:solidFill>
                          <a:effectLst/>
                          <a:latin typeface="Calibri" panose="020F0502020204030204" pitchFamily="34" charset="0"/>
                        </a:rPr>
                        <a:t>CVD</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Cardiovascular disease </a:t>
                      </a:r>
                    </a:p>
                  </a:txBody>
                  <a:tcPr marL="36000" marR="36000" marT="36000" marB="36000" anchor="b"/>
                </a:tc>
                <a:extLst>
                  <a:ext uri="{0D108BD9-81ED-4DB2-BD59-A6C34878D82A}">
                    <a16:rowId xmlns:a16="http://schemas.microsoft.com/office/drawing/2014/main" val="3297755419"/>
                  </a:ext>
                </a:extLst>
              </a:tr>
              <a:tr h="202843">
                <a:tc>
                  <a:txBody>
                    <a:bodyPr/>
                    <a:lstStyle/>
                    <a:p>
                      <a:pPr algn="l" fontAlgn="b"/>
                      <a:r>
                        <a:rPr lang="en-GB" sz="1100" b="1" i="0" u="none" strike="noStrike">
                          <a:solidFill>
                            <a:srgbClr val="000000"/>
                          </a:solidFill>
                          <a:effectLst/>
                          <a:latin typeface="Calibri" panose="020F0502020204030204" pitchFamily="34" charset="0"/>
                        </a:rPr>
                        <a:t>CQC</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Care Quality Commission</a:t>
                      </a:r>
                    </a:p>
                  </a:txBody>
                  <a:tcPr marL="36000" marR="36000" marT="36000" marB="36000" anchor="b"/>
                </a:tc>
                <a:extLst>
                  <a:ext uri="{0D108BD9-81ED-4DB2-BD59-A6C34878D82A}">
                    <a16:rowId xmlns:a16="http://schemas.microsoft.com/office/drawing/2014/main" val="510216205"/>
                  </a:ext>
                </a:extLst>
              </a:tr>
              <a:tr h="202843">
                <a:tc>
                  <a:txBody>
                    <a:bodyPr/>
                    <a:lstStyle/>
                    <a:p>
                      <a:pPr algn="l" fontAlgn="b"/>
                      <a:r>
                        <a:rPr lang="en-GB" sz="1100" b="1" i="0" u="none" strike="noStrike">
                          <a:solidFill>
                            <a:srgbClr val="000000"/>
                          </a:solidFill>
                          <a:effectLst/>
                          <a:latin typeface="Calibri" panose="020F0502020204030204" pitchFamily="34" charset="0"/>
                        </a:rPr>
                        <a:t>CPCS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Community Pharmacy Consultation Service Scheme </a:t>
                      </a:r>
                    </a:p>
                  </a:txBody>
                  <a:tcPr marL="36000" marR="36000" marT="36000" marB="36000" anchor="b"/>
                </a:tc>
                <a:extLst>
                  <a:ext uri="{0D108BD9-81ED-4DB2-BD59-A6C34878D82A}">
                    <a16:rowId xmlns:a16="http://schemas.microsoft.com/office/drawing/2014/main" val="3521638033"/>
                  </a:ext>
                </a:extLst>
              </a:tr>
              <a:tr h="202843">
                <a:tc>
                  <a:txBody>
                    <a:bodyPr/>
                    <a:lstStyle/>
                    <a:p>
                      <a:pPr algn="l" fontAlgn="b"/>
                      <a:r>
                        <a:rPr lang="en-GB" sz="1100" b="1" i="0" u="none" strike="noStrike">
                          <a:solidFill>
                            <a:srgbClr val="000000"/>
                          </a:solidFill>
                          <a:effectLst/>
                          <a:latin typeface="Calibri" panose="020F0502020204030204" pitchFamily="34" charset="0"/>
                        </a:rPr>
                        <a:t>DES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Directed Enhanced Service</a:t>
                      </a:r>
                    </a:p>
                  </a:txBody>
                  <a:tcPr marL="36000" marR="36000" marT="36000" marB="36000" anchor="b"/>
                </a:tc>
                <a:extLst>
                  <a:ext uri="{0D108BD9-81ED-4DB2-BD59-A6C34878D82A}">
                    <a16:rowId xmlns:a16="http://schemas.microsoft.com/office/drawing/2014/main" val="3562197657"/>
                  </a:ext>
                </a:extLst>
              </a:tr>
              <a:tr h="202843">
                <a:tc>
                  <a:txBody>
                    <a:bodyPr/>
                    <a:lstStyle/>
                    <a:p>
                      <a:pPr algn="l" fontAlgn="b"/>
                      <a:r>
                        <a:rPr lang="en-GB" sz="1100" b="1" i="0" u="none" strike="noStrike">
                          <a:solidFill>
                            <a:srgbClr val="000000"/>
                          </a:solidFill>
                          <a:effectLst/>
                          <a:latin typeface="Calibri" panose="020F0502020204030204" pitchFamily="34" charset="0"/>
                        </a:rPr>
                        <a:t>EMIS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Education Management Information Systems</a:t>
                      </a:r>
                    </a:p>
                  </a:txBody>
                  <a:tcPr marL="36000" marR="36000" marT="36000" marB="36000" anchor="b"/>
                </a:tc>
                <a:extLst>
                  <a:ext uri="{0D108BD9-81ED-4DB2-BD59-A6C34878D82A}">
                    <a16:rowId xmlns:a16="http://schemas.microsoft.com/office/drawing/2014/main" val="1361999736"/>
                  </a:ext>
                </a:extLst>
              </a:tr>
              <a:tr h="202843">
                <a:tc>
                  <a:txBody>
                    <a:bodyPr/>
                    <a:lstStyle/>
                    <a:p>
                      <a:pPr algn="l" fontAlgn="b"/>
                      <a:r>
                        <a:rPr lang="en-GB" sz="1100" b="1" i="0" u="none" strike="noStrike">
                          <a:solidFill>
                            <a:srgbClr val="000000"/>
                          </a:solidFill>
                          <a:effectLst/>
                          <a:latin typeface="Calibri" panose="020F0502020204030204" pitchFamily="34" charset="0"/>
                        </a:rPr>
                        <a:t>EPR</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Electronic Patient Records</a:t>
                      </a:r>
                    </a:p>
                  </a:txBody>
                  <a:tcPr marL="36000" marR="36000" marT="36000" marB="36000" anchor="b"/>
                </a:tc>
                <a:extLst>
                  <a:ext uri="{0D108BD9-81ED-4DB2-BD59-A6C34878D82A}">
                    <a16:rowId xmlns:a16="http://schemas.microsoft.com/office/drawing/2014/main" val="3455109696"/>
                  </a:ext>
                </a:extLst>
              </a:tr>
              <a:tr h="202843">
                <a:tc>
                  <a:txBody>
                    <a:bodyPr/>
                    <a:lstStyle/>
                    <a:p>
                      <a:pPr algn="l" fontAlgn="b"/>
                      <a:r>
                        <a:rPr lang="en-GB" sz="1100" b="1" i="0" u="none" strike="noStrike">
                          <a:solidFill>
                            <a:srgbClr val="000000"/>
                          </a:solidFill>
                          <a:effectLst/>
                          <a:latin typeface="Calibri" panose="020F0502020204030204" pitchFamily="34" charset="0"/>
                        </a:rPr>
                        <a:t>EPS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Electronic Prescription Service </a:t>
                      </a:r>
                    </a:p>
                  </a:txBody>
                  <a:tcPr marL="36000" marR="36000" marT="36000" marB="36000" anchor="b"/>
                </a:tc>
                <a:extLst>
                  <a:ext uri="{0D108BD9-81ED-4DB2-BD59-A6C34878D82A}">
                    <a16:rowId xmlns:a16="http://schemas.microsoft.com/office/drawing/2014/main" val="733710073"/>
                  </a:ext>
                </a:extLst>
              </a:tr>
              <a:tr h="202843">
                <a:tc>
                  <a:txBody>
                    <a:bodyPr/>
                    <a:lstStyle/>
                    <a:p>
                      <a:pPr algn="l" fontAlgn="b"/>
                      <a:r>
                        <a:rPr lang="en-GB" sz="1100" b="1" i="0" u="none" strike="noStrike">
                          <a:solidFill>
                            <a:srgbClr val="000000"/>
                          </a:solidFill>
                          <a:effectLst/>
                          <a:latin typeface="Calibri" panose="020F0502020204030204" pitchFamily="34" charset="0"/>
                        </a:rPr>
                        <a:t>ED</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Emergency Department</a:t>
                      </a:r>
                    </a:p>
                  </a:txBody>
                  <a:tcPr marL="36000" marR="36000" marT="36000" marB="36000" anchor="b"/>
                </a:tc>
                <a:extLst>
                  <a:ext uri="{0D108BD9-81ED-4DB2-BD59-A6C34878D82A}">
                    <a16:rowId xmlns:a16="http://schemas.microsoft.com/office/drawing/2014/main" val="821500257"/>
                  </a:ext>
                </a:extLst>
              </a:tr>
              <a:tr h="202843">
                <a:tc>
                  <a:txBody>
                    <a:bodyPr/>
                    <a:lstStyle/>
                    <a:p>
                      <a:pPr algn="l" fontAlgn="b"/>
                      <a:r>
                        <a:rPr lang="en-GB" sz="1100" b="1" i="0" u="none" strike="noStrike">
                          <a:solidFill>
                            <a:srgbClr val="000000"/>
                          </a:solidFill>
                          <a:effectLst/>
                          <a:latin typeface="Calibri" panose="020F0502020204030204" pitchFamily="34" charset="0"/>
                        </a:rPr>
                        <a:t>F2F</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Face-to-face</a:t>
                      </a:r>
                    </a:p>
                  </a:txBody>
                  <a:tcPr marL="36000" marR="36000" marT="36000" marB="36000" anchor="b"/>
                </a:tc>
                <a:extLst>
                  <a:ext uri="{0D108BD9-81ED-4DB2-BD59-A6C34878D82A}">
                    <a16:rowId xmlns:a16="http://schemas.microsoft.com/office/drawing/2014/main" val="2885033777"/>
                  </a:ext>
                </a:extLst>
              </a:tr>
              <a:tr h="202843">
                <a:tc>
                  <a:txBody>
                    <a:bodyPr/>
                    <a:lstStyle/>
                    <a:p>
                      <a:pPr algn="l" fontAlgn="b"/>
                      <a:r>
                        <a:rPr lang="en-GB" sz="1100" b="1" i="0" u="none" strike="noStrike">
                          <a:solidFill>
                            <a:srgbClr val="000000"/>
                          </a:solidFill>
                          <a:effectLst/>
                          <a:latin typeface="Calibri" panose="020F0502020204030204" pitchFamily="34" charset="0"/>
                        </a:rPr>
                        <a:t>FTE</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Full-time Equivalent </a:t>
                      </a:r>
                    </a:p>
                  </a:txBody>
                  <a:tcPr marL="36000" marR="36000" marT="36000" marB="36000" anchor="b"/>
                </a:tc>
                <a:extLst>
                  <a:ext uri="{0D108BD9-81ED-4DB2-BD59-A6C34878D82A}">
                    <a16:rowId xmlns:a16="http://schemas.microsoft.com/office/drawing/2014/main" val="858933469"/>
                  </a:ext>
                </a:extLst>
              </a:tr>
              <a:tr h="202843">
                <a:tc>
                  <a:txBody>
                    <a:bodyPr/>
                    <a:lstStyle/>
                    <a:p>
                      <a:pPr algn="l" fontAlgn="b"/>
                      <a:r>
                        <a:rPr lang="en-GB" sz="1100" b="1" i="0" u="none" strike="noStrike">
                          <a:solidFill>
                            <a:srgbClr val="000000"/>
                          </a:solidFill>
                          <a:effectLst/>
                          <a:latin typeface="Calibri" panose="020F0502020204030204" pitchFamily="34" charset="0"/>
                        </a:rPr>
                        <a:t>GDS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General Dental Service</a:t>
                      </a:r>
                    </a:p>
                  </a:txBody>
                  <a:tcPr marL="36000" marR="36000" marT="36000" marB="36000" anchor="b"/>
                </a:tc>
                <a:extLst>
                  <a:ext uri="{0D108BD9-81ED-4DB2-BD59-A6C34878D82A}">
                    <a16:rowId xmlns:a16="http://schemas.microsoft.com/office/drawing/2014/main" val="3975716810"/>
                  </a:ext>
                </a:extLst>
              </a:tr>
              <a:tr h="202843">
                <a:tc>
                  <a:txBody>
                    <a:bodyPr/>
                    <a:lstStyle/>
                    <a:p>
                      <a:pPr algn="l" fontAlgn="b"/>
                      <a:r>
                        <a:rPr lang="en-GB" sz="1100" b="1" i="0" u="none" strike="noStrike">
                          <a:solidFill>
                            <a:srgbClr val="000000"/>
                          </a:solidFill>
                          <a:effectLst/>
                          <a:latin typeface="Calibri" panose="020F0502020204030204" pitchFamily="34" charset="0"/>
                        </a:rPr>
                        <a:t>GPLG</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General Practice Leadership Group</a:t>
                      </a:r>
                    </a:p>
                  </a:txBody>
                  <a:tcPr marL="36000" marR="36000" marT="36000" marB="36000" anchor="b"/>
                </a:tc>
                <a:extLst>
                  <a:ext uri="{0D108BD9-81ED-4DB2-BD59-A6C34878D82A}">
                    <a16:rowId xmlns:a16="http://schemas.microsoft.com/office/drawing/2014/main" val="1975578085"/>
                  </a:ext>
                </a:extLst>
              </a:tr>
              <a:tr h="202843">
                <a:tc>
                  <a:txBody>
                    <a:bodyPr/>
                    <a:lstStyle/>
                    <a:p>
                      <a:pPr algn="l" fontAlgn="b"/>
                      <a:r>
                        <a:rPr lang="en-GB" sz="1100" b="1" i="0" u="none" strike="noStrike">
                          <a:solidFill>
                            <a:srgbClr val="000000"/>
                          </a:solidFill>
                          <a:effectLst/>
                          <a:latin typeface="Calibri" panose="020F0502020204030204" pitchFamily="34" charset="0"/>
                        </a:rPr>
                        <a:t>GP</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General Practitioner</a:t>
                      </a:r>
                    </a:p>
                  </a:txBody>
                  <a:tcPr marL="36000" marR="36000" marT="36000" marB="36000" anchor="b"/>
                </a:tc>
                <a:extLst>
                  <a:ext uri="{0D108BD9-81ED-4DB2-BD59-A6C34878D82A}">
                    <a16:rowId xmlns:a16="http://schemas.microsoft.com/office/drawing/2014/main" val="2678289572"/>
                  </a:ext>
                </a:extLst>
              </a:tr>
              <a:tr h="202843">
                <a:tc>
                  <a:txBody>
                    <a:bodyPr/>
                    <a:lstStyle/>
                    <a:p>
                      <a:pPr algn="l" fontAlgn="b"/>
                      <a:r>
                        <a:rPr lang="en-GB" sz="1100" b="1" i="0" u="none" strike="noStrike">
                          <a:solidFill>
                            <a:srgbClr val="000000"/>
                          </a:solidFill>
                          <a:effectLst/>
                          <a:latin typeface="Calibri" panose="020F0502020204030204" pitchFamily="34" charset="0"/>
                        </a:rPr>
                        <a:t>HWB</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Health and Wellbeing Board</a:t>
                      </a:r>
                    </a:p>
                  </a:txBody>
                  <a:tcPr marL="36000" marR="36000" marT="36000" marB="36000" anchor="b"/>
                </a:tc>
                <a:extLst>
                  <a:ext uri="{0D108BD9-81ED-4DB2-BD59-A6C34878D82A}">
                    <a16:rowId xmlns:a16="http://schemas.microsoft.com/office/drawing/2014/main" val="1326222408"/>
                  </a:ext>
                </a:extLst>
              </a:tr>
              <a:tr h="202843">
                <a:tc>
                  <a:txBody>
                    <a:bodyPr/>
                    <a:lstStyle/>
                    <a:p>
                      <a:pPr algn="l" fontAlgn="b"/>
                      <a:r>
                        <a:rPr lang="en-GB" sz="1100" b="1" i="0" u="none" strike="noStrike">
                          <a:solidFill>
                            <a:srgbClr val="000000"/>
                          </a:solidFill>
                          <a:effectLst/>
                          <a:latin typeface="Calibri" panose="020F0502020204030204" pitchFamily="34" charset="0"/>
                        </a:rPr>
                        <a:t>ICB</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Intergrated Care Board</a:t>
                      </a:r>
                    </a:p>
                  </a:txBody>
                  <a:tcPr marL="36000" marR="36000" marT="36000" marB="36000" anchor="b"/>
                </a:tc>
                <a:extLst>
                  <a:ext uri="{0D108BD9-81ED-4DB2-BD59-A6C34878D82A}">
                    <a16:rowId xmlns:a16="http://schemas.microsoft.com/office/drawing/2014/main" val="1816498843"/>
                  </a:ext>
                </a:extLst>
              </a:tr>
              <a:tr h="202843">
                <a:tc>
                  <a:txBody>
                    <a:bodyPr/>
                    <a:lstStyle/>
                    <a:p>
                      <a:pPr algn="l" fontAlgn="b"/>
                      <a:r>
                        <a:rPr lang="en-GB" sz="1100" b="1" i="0" u="none" strike="noStrike">
                          <a:solidFill>
                            <a:srgbClr val="000000"/>
                          </a:solidFill>
                          <a:effectLst/>
                          <a:latin typeface="Calibri" panose="020F0502020204030204" pitchFamily="34" charset="0"/>
                        </a:rPr>
                        <a:t>ICP</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Integrated Care Partnership</a:t>
                      </a:r>
                    </a:p>
                  </a:txBody>
                  <a:tcPr marL="36000" marR="36000" marT="36000" marB="36000" anchor="b"/>
                </a:tc>
                <a:extLst>
                  <a:ext uri="{0D108BD9-81ED-4DB2-BD59-A6C34878D82A}">
                    <a16:rowId xmlns:a16="http://schemas.microsoft.com/office/drawing/2014/main" val="274259895"/>
                  </a:ext>
                </a:extLst>
              </a:tr>
              <a:tr h="202843">
                <a:tc>
                  <a:txBody>
                    <a:bodyPr/>
                    <a:lstStyle/>
                    <a:p>
                      <a:pPr algn="l" fontAlgn="b"/>
                      <a:r>
                        <a:rPr lang="en-GB" sz="1100" b="1" i="0" u="none" strike="noStrike">
                          <a:solidFill>
                            <a:srgbClr val="000000"/>
                          </a:solidFill>
                          <a:effectLst/>
                          <a:latin typeface="Calibri" panose="020F0502020204030204" pitchFamily="34" charset="0"/>
                        </a:rPr>
                        <a:t>ICS</a:t>
                      </a:r>
                    </a:p>
                  </a:txBody>
                  <a:tcPr marL="36000" marR="36000" marT="36000" marB="36000" anchor="b"/>
                </a:tc>
                <a:tc>
                  <a:txBody>
                    <a:bodyPr/>
                    <a:lstStyle/>
                    <a:p>
                      <a:pPr algn="l" fontAlgn="b"/>
                      <a:r>
                        <a:rPr lang="en-GB" sz="1100" b="0" i="0" u="none" strike="noStrike" dirty="0">
                          <a:solidFill>
                            <a:srgbClr val="000000"/>
                          </a:solidFill>
                          <a:effectLst/>
                          <a:latin typeface="Calibri" panose="020F0502020204030204" pitchFamily="34" charset="0"/>
                        </a:rPr>
                        <a:t>Integrated Care System </a:t>
                      </a:r>
                    </a:p>
                  </a:txBody>
                  <a:tcPr marL="36000" marR="36000" marT="36000" marB="36000" anchor="b"/>
                </a:tc>
                <a:extLst>
                  <a:ext uri="{0D108BD9-81ED-4DB2-BD59-A6C34878D82A}">
                    <a16:rowId xmlns:a16="http://schemas.microsoft.com/office/drawing/2014/main" val="1402713350"/>
                  </a:ext>
                </a:extLst>
              </a:tr>
              <a:tr h="202843">
                <a:tc>
                  <a:txBody>
                    <a:bodyPr/>
                    <a:lstStyle/>
                    <a:p>
                      <a:pPr algn="l" fontAlgn="b"/>
                      <a:r>
                        <a:rPr lang="en-GB" sz="1100" b="1" i="0" u="none" strike="noStrike">
                          <a:solidFill>
                            <a:srgbClr val="000000"/>
                          </a:solidFill>
                          <a:effectLst/>
                          <a:latin typeface="Calibri" panose="020F0502020204030204" pitchFamily="34" charset="0"/>
                        </a:rPr>
                        <a:t>ICT</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Intermediate Care Team </a:t>
                      </a:r>
                    </a:p>
                  </a:txBody>
                  <a:tcPr marL="36000" marR="36000" marT="36000" marB="36000" anchor="b"/>
                </a:tc>
                <a:extLst>
                  <a:ext uri="{0D108BD9-81ED-4DB2-BD59-A6C34878D82A}">
                    <a16:rowId xmlns:a16="http://schemas.microsoft.com/office/drawing/2014/main" val="1495805068"/>
                  </a:ext>
                </a:extLst>
              </a:tr>
              <a:tr h="202843">
                <a:tc>
                  <a:txBody>
                    <a:bodyPr/>
                    <a:lstStyle/>
                    <a:p>
                      <a:pPr algn="l" fontAlgn="b"/>
                      <a:r>
                        <a:rPr lang="en-GB" sz="1100" b="1" i="0" u="none" strike="noStrike">
                          <a:solidFill>
                            <a:srgbClr val="000000"/>
                          </a:solidFill>
                          <a:effectLst/>
                          <a:latin typeface="Calibri" panose="020F0502020204030204" pitchFamily="34" charset="0"/>
                        </a:rPr>
                        <a:t>JFP </a:t>
                      </a:r>
                    </a:p>
                  </a:txBody>
                  <a:tcPr marL="36000" marR="36000" marT="36000" marB="36000" anchor="b"/>
                </a:tc>
                <a:tc>
                  <a:txBody>
                    <a:bodyPr/>
                    <a:lstStyle/>
                    <a:p>
                      <a:pPr algn="l" fontAlgn="b"/>
                      <a:r>
                        <a:rPr lang="en-GB" sz="1100" b="0" i="0" u="none" strike="noStrike" dirty="0">
                          <a:solidFill>
                            <a:srgbClr val="000000"/>
                          </a:solidFill>
                          <a:effectLst/>
                          <a:latin typeface="Calibri" panose="020F0502020204030204" pitchFamily="34" charset="0"/>
                        </a:rPr>
                        <a:t>Joint Forward Plan</a:t>
                      </a:r>
                    </a:p>
                  </a:txBody>
                  <a:tcPr marL="36000" marR="36000" marT="36000" marB="36000" anchor="b"/>
                </a:tc>
                <a:extLst>
                  <a:ext uri="{0D108BD9-81ED-4DB2-BD59-A6C34878D82A}">
                    <a16:rowId xmlns:a16="http://schemas.microsoft.com/office/drawing/2014/main" val="3887358321"/>
                  </a:ext>
                </a:extLst>
              </a:tr>
            </a:tbl>
          </a:graphicData>
        </a:graphic>
      </p:graphicFrame>
      <p:graphicFrame>
        <p:nvGraphicFramePr>
          <p:cNvPr id="4" name="Table 3">
            <a:extLst>
              <a:ext uri="{FF2B5EF4-FFF2-40B4-BE49-F238E27FC236}">
                <a16:creationId xmlns:a16="http://schemas.microsoft.com/office/drawing/2014/main" id="{05C28A90-F043-B8E5-FA2C-966F191AEE72}"/>
              </a:ext>
            </a:extLst>
          </p:cNvPr>
          <p:cNvGraphicFramePr>
            <a:graphicFrameLocks noGrp="1"/>
          </p:cNvGraphicFramePr>
          <p:nvPr>
            <p:extLst>
              <p:ext uri="{D42A27DB-BD31-4B8C-83A1-F6EECF244321}">
                <p14:modId xmlns:p14="http://schemas.microsoft.com/office/powerpoint/2010/main" val="723825375"/>
              </p:ext>
            </p:extLst>
          </p:nvPr>
        </p:nvGraphicFramePr>
        <p:xfrm>
          <a:off x="6096000" y="537681"/>
          <a:ext cx="5418666" cy="5975760"/>
        </p:xfrm>
        <a:graphic>
          <a:graphicData uri="http://schemas.openxmlformats.org/drawingml/2006/table">
            <a:tbl>
              <a:tblPr firstRow="1" bandRow="1">
                <a:tableStyleId>{5C22544A-7EE6-4342-B048-85BDC9FD1C3A}</a:tableStyleId>
              </a:tblPr>
              <a:tblGrid>
                <a:gridCol w="1166037">
                  <a:extLst>
                    <a:ext uri="{9D8B030D-6E8A-4147-A177-3AD203B41FA5}">
                      <a16:colId xmlns:a16="http://schemas.microsoft.com/office/drawing/2014/main" val="4023831137"/>
                    </a:ext>
                  </a:extLst>
                </a:gridCol>
                <a:gridCol w="4252629">
                  <a:extLst>
                    <a:ext uri="{9D8B030D-6E8A-4147-A177-3AD203B41FA5}">
                      <a16:colId xmlns:a16="http://schemas.microsoft.com/office/drawing/2014/main" val="3338053115"/>
                    </a:ext>
                  </a:extLst>
                </a:gridCol>
              </a:tblGrid>
              <a:tr h="204029">
                <a:tc>
                  <a:txBody>
                    <a:bodyPr/>
                    <a:lstStyle/>
                    <a:p>
                      <a:r>
                        <a:rPr lang="en-GB" sz="1000"/>
                        <a:t>Term </a:t>
                      </a:r>
                    </a:p>
                  </a:txBody>
                  <a:tcPr marL="36000" marR="36000" marT="36000" marB="36000"/>
                </a:tc>
                <a:tc>
                  <a:txBody>
                    <a:bodyPr/>
                    <a:lstStyle/>
                    <a:p>
                      <a:r>
                        <a:rPr lang="en-GB" sz="1000"/>
                        <a:t>Definition</a:t>
                      </a:r>
                    </a:p>
                  </a:txBody>
                  <a:tcPr marL="36000" marR="36000" marT="36000" marB="36000"/>
                </a:tc>
                <a:extLst>
                  <a:ext uri="{0D108BD9-81ED-4DB2-BD59-A6C34878D82A}">
                    <a16:rowId xmlns:a16="http://schemas.microsoft.com/office/drawing/2014/main" val="1359291711"/>
                  </a:ext>
                </a:extLst>
              </a:tr>
              <a:tr h="217885">
                <a:tc>
                  <a:txBody>
                    <a:bodyPr/>
                    <a:lstStyle/>
                    <a:p>
                      <a:pPr algn="l" fontAlgn="b"/>
                      <a:r>
                        <a:rPr lang="en-GB" sz="1100" b="1" i="0" u="none" strike="noStrike">
                          <a:solidFill>
                            <a:srgbClr val="000000"/>
                          </a:solidFill>
                          <a:effectLst/>
                          <a:latin typeface="Calibri" panose="020F0502020204030204" pitchFamily="34" charset="0"/>
                        </a:rPr>
                        <a:t>KPI</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Key Performance Indicator</a:t>
                      </a:r>
                    </a:p>
                  </a:txBody>
                  <a:tcPr marL="36000" marR="36000" marT="36000" marB="36000" anchor="b"/>
                </a:tc>
                <a:extLst>
                  <a:ext uri="{0D108BD9-81ED-4DB2-BD59-A6C34878D82A}">
                    <a16:rowId xmlns:a16="http://schemas.microsoft.com/office/drawing/2014/main" val="2413473317"/>
                  </a:ext>
                </a:extLst>
              </a:tr>
              <a:tr h="217885">
                <a:tc>
                  <a:txBody>
                    <a:bodyPr/>
                    <a:lstStyle/>
                    <a:p>
                      <a:pPr algn="l" fontAlgn="b"/>
                      <a:r>
                        <a:rPr lang="en-GB" sz="1100" b="1" i="0" u="none" strike="noStrike">
                          <a:solidFill>
                            <a:srgbClr val="000000"/>
                          </a:solidFill>
                          <a:effectLst/>
                          <a:latin typeface="Calibri" panose="020F0502020204030204" pitchFamily="34" charset="0"/>
                        </a:rPr>
                        <a:t>LMC</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Local Medical Committee</a:t>
                      </a:r>
                    </a:p>
                  </a:txBody>
                  <a:tcPr marL="36000" marR="36000" marT="36000" marB="36000" anchor="b"/>
                </a:tc>
                <a:extLst>
                  <a:ext uri="{0D108BD9-81ED-4DB2-BD59-A6C34878D82A}">
                    <a16:rowId xmlns:a16="http://schemas.microsoft.com/office/drawing/2014/main" val="2667071292"/>
                  </a:ext>
                </a:extLst>
              </a:tr>
              <a:tr h="217885">
                <a:tc>
                  <a:txBody>
                    <a:bodyPr/>
                    <a:lstStyle/>
                    <a:p>
                      <a:pPr algn="l" fontAlgn="b"/>
                      <a:r>
                        <a:rPr lang="en-GB" sz="1100" b="1" i="0" u="none" strike="noStrike">
                          <a:solidFill>
                            <a:srgbClr val="000000"/>
                          </a:solidFill>
                          <a:effectLst/>
                          <a:latin typeface="Calibri" panose="020F0502020204030204" pitchFamily="34" charset="0"/>
                        </a:rPr>
                        <a:t>LCS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Locally Commissioned Services </a:t>
                      </a:r>
                    </a:p>
                  </a:txBody>
                  <a:tcPr marL="36000" marR="36000" marT="36000" marB="36000" anchor="b"/>
                </a:tc>
                <a:extLst>
                  <a:ext uri="{0D108BD9-81ED-4DB2-BD59-A6C34878D82A}">
                    <a16:rowId xmlns:a16="http://schemas.microsoft.com/office/drawing/2014/main" val="3297755419"/>
                  </a:ext>
                </a:extLst>
              </a:tr>
              <a:tr h="217885">
                <a:tc>
                  <a:txBody>
                    <a:bodyPr/>
                    <a:lstStyle/>
                    <a:p>
                      <a:pPr algn="l" fontAlgn="b"/>
                      <a:r>
                        <a:rPr lang="en-GB" sz="1100" b="1" i="0" u="none" strike="noStrike">
                          <a:solidFill>
                            <a:srgbClr val="000000"/>
                          </a:solidFill>
                          <a:effectLst/>
                          <a:latin typeface="Calibri" panose="020F0502020204030204" pitchFamily="34" charset="0"/>
                        </a:rPr>
                        <a:t>LTC</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Long Term Condition</a:t>
                      </a:r>
                    </a:p>
                  </a:txBody>
                  <a:tcPr marL="36000" marR="36000" marT="36000" marB="36000" anchor="b"/>
                </a:tc>
                <a:extLst>
                  <a:ext uri="{0D108BD9-81ED-4DB2-BD59-A6C34878D82A}">
                    <a16:rowId xmlns:a16="http://schemas.microsoft.com/office/drawing/2014/main" val="510216205"/>
                  </a:ext>
                </a:extLst>
              </a:tr>
              <a:tr h="217885">
                <a:tc>
                  <a:txBody>
                    <a:bodyPr/>
                    <a:lstStyle/>
                    <a:p>
                      <a:pPr algn="l" fontAlgn="b"/>
                      <a:r>
                        <a:rPr lang="en-GB" sz="1100" b="1" i="0" u="none" strike="noStrike">
                          <a:solidFill>
                            <a:srgbClr val="000000"/>
                          </a:solidFill>
                          <a:effectLst/>
                          <a:latin typeface="Calibri" panose="020F0502020204030204" pitchFamily="34" charset="0"/>
                        </a:rPr>
                        <a:t>MECS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Minor Eye Condition Service </a:t>
                      </a:r>
                    </a:p>
                  </a:txBody>
                  <a:tcPr marL="36000" marR="36000" marT="36000" marB="36000" anchor="b"/>
                </a:tc>
                <a:extLst>
                  <a:ext uri="{0D108BD9-81ED-4DB2-BD59-A6C34878D82A}">
                    <a16:rowId xmlns:a16="http://schemas.microsoft.com/office/drawing/2014/main" val="3521638033"/>
                  </a:ext>
                </a:extLst>
              </a:tr>
              <a:tr h="217885">
                <a:tc>
                  <a:txBody>
                    <a:bodyPr/>
                    <a:lstStyle/>
                    <a:p>
                      <a:pPr algn="l" fontAlgn="b"/>
                      <a:r>
                        <a:rPr lang="en-GB" sz="1100" b="1" i="0" u="none" strike="noStrike">
                          <a:solidFill>
                            <a:srgbClr val="000000"/>
                          </a:solidFill>
                          <a:effectLst/>
                          <a:latin typeface="Calibri" panose="020F0502020204030204" pitchFamily="34" charset="0"/>
                        </a:rPr>
                        <a:t>MDT</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Multidisciplinary team</a:t>
                      </a:r>
                    </a:p>
                  </a:txBody>
                  <a:tcPr marL="36000" marR="36000" marT="36000" marB="36000" anchor="b"/>
                </a:tc>
                <a:extLst>
                  <a:ext uri="{0D108BD9-81ED-4DB2-BD59-A6C34878D82A}">
                    <a16:rowId xmlns:a16="http://schemas.microsoft.com/office/drawing/2014/main" val="3562197657"/>
                  </a:ext>
                </a:extLst>
              </a:tr>
              <a:tr h="217885">
                <a:tc>
                  <a:txBody>
                    <a:bodyPr/>
                    <a:lstStyle/>
                    <a:p>
                      <a:pPr algn="l" fontAlgn="b"/>
                      <a:r>
                        <a:rPr lang="en-GB" sz="1100" b="1" i="0" u="none" strike="noStrike">
                          <a:solidFill>
                            <a:srgbClr val="000000"/>
                          </a:solidFill>
                          <a:effectLst/>
                          <a:latin typeface="Calibri" panose="020F0502020204030204" pitchFamily="34" charset="0"/>
                        </a:rPr>
                        <a:t>ONS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Office for National Statistics</a:t>
                      </a:r>
                    </a:p>
                  </a:txBody>
                  <a:tcPr marL="36000" marR="36000" marT="36000" marB="36000" anchor="b"/>
                </a:tc>
                <a:extLst>
                  <a:ext uri="{0D108BD9-81ED-4DB2-BD59-A6C34878D82A}">
                    <a16:rowId xmlns:a16="http://schemas.microsoft.com/office/drawing/2014/main" val="3455109696"/>
                  </a:ext>
                </a:extLst>
              </a:tr>
              <a:tr h="217885">
                <a:tc>
                  <a:txBody>
                    <a:bodyPr/>
                    <a:lstStyle/>
                    <a:p>
                      <a:pPr algn="l" fontAlgn="b"/>
                      <a:r>
                        <a:rPr lang="en-GB" sz="1100" b="1" i="0" u="none" strike="noStrike">
                          <a:solidFill>
                            <a:srgbClr val="000000"/>
                          </a:solidFill>
                          <a:effectLst/>
                          <a:latin typeface="Calibri" panose="020F0502020204030204" pitchFamily="34" charset="0"/>
                        </a:rPr>
                        <a:t>PBP</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Place Based Partnerships</a:t>
                      </a:r>
                    </a:p>
                  </a:txBody>
                  <a:tcPr marL="36000" marR="36000" marT="36000" marB="36000" anchor="b"/>
                </a:tc>
                <a:extLst>
                  <a:ext uri="{0D108BD9-81ED-4DB2-BD59-A6C34878D82A}">
                    <a16:rowId xmlns:a16="http://schemas.microsoft.com/office/drawing/2014/main" val="1494458878"/>
                  </a:ext>
                </a:extLst>
              </a:tr>
              <a:tr h="217885">
                <a:tc>
                  <a:txBody>
                    <a:bodyPr/>
                    <a:lstStyle/>
                    <a:p>
                      <a:pPr algn="l" fontAlgn="b"/>
                      <a:r>
                        <a:rPr lang="en-GB" sz="1100" b="1" i="0" u="none" strike="noStrike">
                          <a:solidFill>
                            <a:srgbClr val="000000"/>
                          </a:solidFill>
                          <a:effectLst/>
                          <a:latin typeface="Calibri" panose="020F0502020204030204" pitchFamily="34" charset="0"/>
                        </a:rPr>
                        <a:t>PROMS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Patient Reported Outcome Measures</a:t>
                      </a:r>
                    </a:p>
                  </a:txBody>
                  <a:tcPr marL="36000" marR="36000" marT="36000" marB="36000" anchor="b"/>
                </a:tc>
                <a:extLst>
                  <a:ext uri="{0D108BD9-81ED-4DB2-BD59-A6C34878D82A}">
                    <a16:rowId xmlns:a16="http://schemas.microsoft.com/office/drawing/2014/main" val="733710073"/>
                  </a:ext>
                </a:extLst>
              </a:tr>
              <a:tr h="217885">
                <a:tc>
                  <a:txBody>
                    <a:bodyPr/>
                    <a:lstStyle/>
                    <a:p>
                      <a:pPr algn="l" fontAlgn="b"/>
                      <a:r>
                        <a:rPr lang="en-GB" sz="1100" b="1" i="0" u="none" strike="noStrike">
                          <a:solidFill>
                            <a:srgbClr val="000000"/>
                          </a:solidFill>
                          <a:effectLst/>
                          <a:latin typeface="Calibri" panose="020F0502020204030204" pitchFamily="34" charset="0"/>
                        </a:rPr>
                        <a:t>POD</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Pharmacy Optometry Dentistry </a:t>
                      </a:r>
                    </a:p>
                  </a:txBody>
                  <a:tcPr marL="36000" marR="36000" marT="36000" marB="36000" anchor="b"/>
                </a:tc>
                <a:extLst>
                  <a:ext uri="{0D108BD9-81ED-4DB2-BD59-A6C34878D82A}">
                    <a16:rowId xmlns:a16="http://schemas.microsoft.com/office/drawing/2014/main" val="821500257"/>
                  </a:ext>
                </a:extLst>
              </a:tr>
              <a:tr h="217885">
                <a:tc>
                  <a:txBody>
                    <a:bodyPr/>
                    <a:lstStyle/>
                    <a:p>
                      <a:pPr algn="l" fontAlgn="b"/>
                      <a:r>
                        <a:rPr lang="en-GB" sz="1100" b="1" i="0" u="none" strike="noStrike">
                          <a:solidFill>
                            <a:srgbClr val="000000"/>
                          </a:solidFill>
                          <a:effectLst/>
                          <a:latin typeface="Calibri" panose="020F0502020204030204" pitchFamily="34" charset="0"/>
                        </a:rPr>
                        <a:t>PHM</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Population Health Management </a:t>
                      </a:r>
                    </a:p>
                  </a:txBody>
                  <a:tcPr marL="36000" marR="36000" marT="36000" marB="36000" anchor="b"/>
                </a:tc>
                <a:extLst>
                  <a:ext uri="{0D108BD9-81ED-4DB2-BD59-A6C34878D82A}">
                    <a16:rowId xmlns:a16="http://schemas.microsoft.com/office/drawing/2014/main" val="2885033777"/>
                  </a:ext>
                </a:extLst>
              </a:tr>
              <a:tr h="217885">
                <a:tc>
                  <a:txBody>
                    <a:bodyPr/>
                    <a:lstStyle/>
                    <a:p>
                      <a:pPr algn="l" fontAlgn="b"/>
                      <a:r>
                        <a:rPr lang="en-GB" sz="1100" b="1" i="0" u="none" strike="noStrike">
                          <a:solidFill>
                            <a:srgbClr val="000000"/>
                          </a:solidFill>
                          <a:effectLst/>
                          <a:latin typeface="Calibri" panose="020F0502020204030204" pitchFamily="34" charset="0"/>
                        </a:rPr>
                        <a:t>PQS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Prescribing Quality Scheme </a:t>
                      </a:r>
                    </a:p>
                  </a:txBody>
                  <a:tcPr marL="36000" marR="36000" marT="36000" marB="36000" anchor="b"/>
                </a:tc>
                <a:extLst>
                  <a:ext uri="{0D108BD9-81ED-4DB2-BD59-A6C34878D82A}">
                    <a16:rowId xmlns:a16="http://schemas.microsoft.com/office/drawing/2014/main" val="858933469"/>
                  </a:ext>
                </a:extLst>
              </a:tr>
              <a:tr h="217885">
                <a:tc>
                  <a:txBody>
                    <a:bodyPr/>
                    <a:lstStyle/>
                    <a:p>
                      <a:pPr algn="l" fontAlgn="b"/>
                      <a:r>
                        <a:rPr lang="en-GB" sz="1100" b="1" i="0" u="none" strike="noStrike">
                          <a:solidFill>
                            <a:srgbClr val="000000"/>
                          </a:solidFill>
                          <a:effectLst/>
                          <a:latin typeface="Calibri" panose="020F0502020204030204" pitchFamily="34" charset="0"/>
                        </a:rPr>
                        <a:t>CAS</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Primary Care Clinical Assessment Service </a:t>
                      </a:r>
                    </a:p>
                  </a:txBody>
                  <a:tcPr marL="36000" marR="36000" marT="36000" marB="36000" anchor="b"/>
                </a:tc>
                <a:extLst>
                  <a:ext uri="{0D108BD9-81ED-4DB2-BD59-A6C34878D82A}">
                    <a16:rowId xmlns:a16="http://schemas.microsoft.com/office/drawing/2014/main" val="3975716810"/>
                  </a:ext>
                </a:extLst>
              </a:tr>
              <a:tr h="217885">
                <a:tc>
                  <a:txBody>
                    <a:bodyPr/>
                    <a:lstStyle/>
                    <a:p>
                      <a:pPr algn="l" fontAlgn="b"/>
                      <a:r>
                        <a:rPr lang="en-GB" sz="1100" b="1" i="0" u="none" strike="noStrike">
                          <a:solidFill>
                            <a:srgbClr val="000000"/>
                          </a:solidFill>
                          <a:effectLst/>
                          <a:latin typeface="Calibri" panose="020F0502020204030204" pitchFamily="34" charset="0"/>
                        </a:rPr>
                        <a:t>PCN</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Primary Care Network</a:t>
                      </a:r>
                    </a:p>
                  </a:txBody>
                  <a:tcPr marL="36000" marR="36000" marT="36000" marB="36000" anchor="b"/>
                </a:tc>
                <a:extLst>
                  <a:ext uri="{0D108BD9-81ED-4DB2-BD59-A6C34878D82A}">
                    <a16:rowId xmlns:a16="http://schemas.microsoft.com/office/drawing/2014/main" val="2678289572"/>
                  </a:ext>
                </a:extLst>
              </a:tr>
              <a:tr h="217885">
                <a:tc>
                  <a:txBody>
                    <a:bodyPr/>
                    <a:lstStyle/>
                    <a:p>
                      <a:pPr algn="l" fontAlgn="b"/>
                      <a:r>
                        <a:rPr lang="en-GB" sz="1100" b="1" i="0" u="none" strike="noStrike">
                          <a:solidFill>
                            <a:srgbClr val="000000"/>
                          </a:solidFill>
                          <a:effectLst/>
                          <a:latin typeface="Calibri" panose="020F0502020204030204" pitchFamily="34" charset="0"/>
                        </a:rPr>
                        <a:t>QI</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Quality Improvement </a:t>
                      </a:r>
                    </a:p>
                  </a:txBody>
                  <a:tcPr marL="36000" marR="36000" marT="36000" marB="36000" anchor="b"/>
                </a:tc>
                <a:extLst>
                  <a:ext uri="{0D108BD9-81ED-4DB2-BD59-A6C34878D82A}">
                    <a16:rowId xmlns:a16="http://schemas.microsoft.com/office/drawing/2014/main" val="1816498843"/>
                  </a:ext>
                </a:extLst>
              </a:tr>
              <a:tr h="217885">
                <a:tc>
                  <a:txBody>
                    <a:bodyPr/>
                    <a:lstStyle/>
                    <a:p>
                      <a:pPr algn="l" fontAlgn="b"/>
                      <a:r>
                        <a:rPr lang="en-GB" sz="1100" b="1" i="0" u="none" strike="noStrike">
                          <a:solidFill>
                            <a:srgbClr val="000000"/>
                          </a:solidFill>
                          <a:effectLst/>
                          <a:latin typeface="Calibri" panose="020F0502020204030204" pitchFamily="34" charset="0"/>
                        </a:rPr>
                        <a:t>QOF</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Quality and Outcomes Framework</a:t>
                      </a:r>
                    </a:p>
                  </a:txBody>
                  <a:tcPr marL="36000" marR="36000" marT="36000" marB="36000" anchor="b"/>
                </a:tc>
                <a:extLst>
                  <a:ext uri="{0D108BD9-81ED-4DB2-BD59-A6C34878D82A}">
                    <a16:rowId xmlns:a16="http://schemas.microsoft.com/office/drawing/2014/main" val="1402713350"/>
                  </a:ext>
                </a:extLst>
              </a:tr>
              <a:tr h="217885">
                <a:tc>
                  <a:txBody>
                    <a:bodyPr/>
                    <a:lstStyle/>
                    <a:p>
                      <a:pPr algn="l" fontAlgn="b"/>
                      <a:r>
                        <a:rPr lang="en-GB" sz="1100" b="1" i="0" u="none" strike="noStrike">
                          <a:solidFill>
                            <a:srgbClr val="000000"/>
                          </a:solidFill>
                          <a:effectLst/>
                          <a:latin typeface="Calibri" panose="020F0502020204030204" pitchFamily="34" charset="0"/>
                        </a:rPr>
                        <a:t>QI</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Quality Improvement </a:t>
                      </a:r>
                    </a:p>
                  </a:txBody>
                  <a:tcPr marL="36000" marR="36000" marT="36000" marB="36000" anchor="b"/>
                </a:tc>
                <a:extLst>
                  <a:ext uri="{0D108BD9-81ED-4DB2-BD59-A6C34878D82A}">
                    <a16:rowId xmlns:a16="http://schemas.microsoft.com/office/drawing/2014/main" val="1495805068"/>
                  </a:ext>
                </a:extLst>
              </a:tr>
              <a:tr h="217885">
                <a:tc>
                  <a:txBody>
                    <a:bodyPr/>
                    <a:lstStyle/>
                    <a:p>
                      <a:pPr algn="l" fontAlgn="b"/>
                      <a:r>
                        <a:rPr lang="en-GB" sz="1100" b="1" i="0" u="none" strike="noStrike">
                          <a:solidFill>
                            <a:srgbClr val="000000"/>
                          </a:solidFill>
                          <a:effectLst/>
                          <a:latin typeface="Calibri" panose="020F0502020204030204" pitchFamily="34" charset="0"/>
                        </a:rPr>
                        <a:t>SDEC</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Same Day Emergency Care </a:t>
                      </a:r>
                    </a:p>
                  </a:txBody>
                  <a:tcPr marL="36000" marR="36000" marT="36000" marB="36000" anchor="b"/>
                </a:tc>
                <a:extLst>
                  <a:ext uri="{0D108BD9-81ED-4DB2-BD59-A6C34878D82A}">
                    <a16:rowId xmlns:a16="http://schemas.microsoft.com/office/drawing/2014/main" val="3618709630"/>
                  </a:ext>
                </a:extLst>
              </a:tr>
              <a:tr h="217885">
                <a:tc>
                  <a:txBody>
                    <a:bodyPr/>
                    <a:lstStyle/>
                    <a:p>
                      <a:pPr algn="l" fontAlgn="b"/>
                      <a:r>
                        <a:rPr lang="en-GB" sz="1050" b="1" i="0" u="none" strike="noStrike">
                          <a:solidFill>
                            <a:srgbClr val="000000"/>
                          </a:solidFill>
                          <a:effectLst/>
                          <a:latin typeface="Arial" panose="020B0604020202020204" pitchFamily="34" charset="0"/>
                        </a:rPr>
                        <a:t>SLA</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Service-level agreement</a:t>
                      </a:r>
                    </a:p>
                  </a:txBody>
                  <a:tcPr marL="36000" marR="36000" marT="36000" marB="36000" anchor="b"/>
                </a:tc>
                <a:extLst>
                  <a:ext uri="{0D108BD9-81ED-4DB2-BD59-A6C34878D82A}">
                    <a16:rowId xmlns:a16="http://schemas.microsoft.com/office/drawing/2014/main" val="1765221676"/>
                  </a:ext>
                </a:extLst>
              </a:tr>
              <a:tr h="217885">
                <a:tc>
                  <a:txBody>
                    <a:bodyPr/>
                    <a:lstStyle/>
                    <a:p>
                      <a:pPr algn="l" fontAlgn="b"/>
                      <a:r>
                        <a:rPr lang="en-GB" sz="1100" b="1" i="0" u="none" strike="noStrike">
                          <a:solidFill>
                            <a:srgbClr val="000000"/>
                          </a:solidFill>
                          <a:effectLst/>
                          <a:latin typeface="Calibri" panose="020F0502020204030204" pitchFamily="34" charset="0"/>
                        </a:rPr>
                        <a:t>UEC</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Urgent and Emergency Care</a:t>
                      </a:r>
                    </a:p>
                  </a:txBody>
                  <a:tcPr marL="36000" marR="36000" marT="36000" marB="36000" anchor="b"/>
                </a:tc>
                <a:extLst>
                  <a:ext uri="{0D108BD9-81ED-4DB2-BD59-A6C34878D82A}">
                    <a16:rowId xmlns:a16="http://schemas.microsoft.com/office/drawing/2014/main" val="442027368"/>
                  </a:ext>
                </a:extLst>
              </a:tr>
              <a:tr h="217885">
                <a:tc>
                  <a:txBody>
                    <a:bodyPr/>
                    <a:lstStyle/>
                    <a:p>
                      <a:pPr algn="l" fontAlgn="b"/>
                      <a:r>
                        <a:rPr lang="en-GB" sz="1100" b="1" i="0" u="none" strike="noStrike">
                          <a:solidFill>
                            <a:srgbClr val="000000"/>
                          </a:solidFill>
                          <a:effectLst/>
                          <a:latin typeface="Calibri" panose="020F0502020204030204" pitchFamily="34" charset="0"/>
                        </a:rPr>
                        <a:t>UCC</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Urgent Care Centre</a:t>
                      </a:r>
                    </a:p>
                  </a:txBody>
                  <a:tcPr marL="36000" marR="36000" marT="36000" marB="36000" anchor="b"/>
                </a:tc>
                <a:extLst>
                  <a:ext uri="{0D108BD9-81ED-4DB2-BD59-A6C34878D82A}">
                    <a16:rowId xmlns:a16="http://schemas.microsoft.com/office/drawing/2014/main" val="947912053"/>
                  </a:ext>
                </a:extLst>
              </a:tr>
              <a:tr h="217885">
                <a:tc>
                  <a:txBody>
                    <a:bodyPr/>
                    <a:lstStyle/>
                    <a:p>
                      <a:pPr algn="l" fontAlgn="b"/>
                      <a:r>
                        <a:rPr lang="en-GB" sz="1100" b="1" i="0" u="none" strike="noStrike">
                          <a:solidFill>
                            <a:srgbClr val="000000"/>
                          </a:solidFill>
                          <a:effectLst/>
                          <a:latin typeface="Calibri" panose="020F0502020204030204" pitchFamily="34" charset="0"/>
                        </a:rPr>
                        <a:t>UDA</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Unit of Dental Actvity</a:t>
                      </a:r>
                    </a:p>
                  </a:txBody>
                  <a:tcPr marL="36000" marR="36000" marT="36000" marB="36000" anchor="b"/>
                </a:tc>
                <a:extLst>
                  <a:ext uri="{0D108BD9-81ED-4DB2-BD59-A6C34878D82A}">
                    <a16:rowId xmlns:a16="http://schemas.microsoft.com/office/drawing/2014/main" val="4237000276"/>
                  </a:ext>
                </a:extLst>
              </a:tr>
              <a:tr h="217885">
                <a:tc>
                  <a:txBody>
                    <a:bodyPr/>
                    <a:lstStyle/>
                    <a:p>
                      <a:pPr algn="l" fontAlgn="b"/>
                      <a:r>
                        <a:rPr lang="en-GB" sz="1100" b="1" i="0" u="none" strike="noStrike">
                          <a:solidFill>
                            <a:srgbClr val="000000"/>
                          </a:solidFill>
                          <a:effectLst/>
                          <a:latin typeface="Calibri" panose="020F0502020204030204" pitchFamily="34" charset="0"/>
                        </a:rPr>
                        <a:t>UTC</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Urgent Treatment Centre </a:t>
                      </a:r>
                    </a:p>
                  </a:txBody>
                  <a:tcPr marL="36000" marR="36000" marT="36000" marB="36000" anchor="b"/>
                </a:tc>
                <a:extLst>
                  <a:ext uri="{0D108BD9-81ED-4DB2-BD59-A6C34878D82A}">
                    <a16:rowId xmlns:a16="http://schemas.microsoft.com/office/drawing/2014/main" val="3239078606"/>
                  </a:ext>
                </a:extLst>
              </a:tr>
              <a:tr h="217885">
                <a:tc>
                  <a:txBody>
                    <a:bodyPr/>
                    <a:lstStyle/>
                    <a:p>
                      <a:pPr algn="l" fontAlgn="b"/>
                      <a:r>
                        <a:rPr lang="en-GB" sz="1100" b="1" i="0" u="none" strike="noStrike">
                          <a:solidFill>
                            <a:srgbClr val="000000"/>
                          </a:solidFill>
                          <a:effectLst/>
                          <a:latin typeface="Calibri" panose="020F0502020204030204" pitchFamily="34" charset="0"/>
                        </a:rPr>
                        <a:t>VCSE</a:t>
                      </a:r>
                    </a:p>
                  </a:txBody>
                  <a:tcPr marL="36000" marR="36000" marT="36000" marB="36000" anchor="b"/>
                </a:tc>
                <a:tc>
                  <a:txBody>
                    <a:bodyPr/>
                    <a:lstStyle/>
                    <a:p>
                      <a:pPr algn="l" fontAlgn="b"/>
                      <a:r>
                        <a:rPr lang="en-GB" sz="1100" b="0" i="0" u="none" strike="noStrike">
                          <a:solidFill>
                            <a:srgbClr val="000000"/>
                          </a:solidFill>
                          <a:effectLst/>
                          <a:latin typeface="Calibri" panose="020F0502020204030204" pitchFamily="34" charset="0"/>
                        </a:rPr>
                        <a:t>Voluntary, community or social enterprise</a:t>
                      </a:r>
                    </a:p>
                  </a:txBody>
                  <a:tcPr marL="36000" marR="36000" marT="36000" marB="36000" anchor="b"/>
                </a:tc>
                <a:extLst>
                  <a:ext uri="{0D108BD9-81ED-4DB2-BD59-A6C34878D82A}">
                    <a16:rowId xmlns:a16="http://schemas.microsoft.com/office/drawing/2014/main" val="682209675"/>
                  </a:ext>
                </a:extLst>
              </a:tr>
            </a:tbl>
          </a:graphicData>
        </a:graphic>
      </p:graphicFrame>
    </p:spTree>
    <p:extLst>
      <p:ext uri="{BB962C8B-B14F-4D97-AF65-F5344CB8AC3E}">
        <p14:creationId xmlns:p14="http://schemas.microsoft.com/office/powerpoint/2010/main" val="325123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5BDB7C-BD71-365F-FF87-3336992C088A}"/>
              </a:ext>
            </a:extLst>
          </p:cNvPr>
          <p:cNvSpPr>
            <a:spLocks noGrp="1"/>
          </p:cNvSpPr>
          <p:nvPr>
            <p:ph type="title"/>
          </p:nvPr>
        </p:nvSpPr>
        <p:spPr/>
        <p:txBody>
          <a:bodyPr/>
          <a:lstStyle/>
          <a:p>
            <a:r>
              <a:rPr lang="en-GB" sz="2300">
                <a:latin typeface="Arial"/>
                <a:cs typeface="Arial"/>
              </a:rPr>
              <a:t>Good practice on Access</a:t>
            </a:r>
          </a:p>
        </p:txBody>
      </p:sp>
      <p:sp>
        <p:nvSpPr>
          <p:cNvPr id="50" name="Content Placeholder 49">
            <a:extLst>
              <a:ext uri="{FF2B5EF4-FFF2-40B4-BE49-F238E27FC236}">
                <a16:creationId xmlns:a16="http://schemas.microsoft.com/office/drawing/2014/main" id="{3192386B-85D9-7977-ACED-68D9779269FA}"/>
              </a:ext>
            </a:extLst>
          </p:cNvPr>
          <p:cNvSpPr>
            <a:spLocks noGrp="1"/>
          </p:cNvSpPr>
          <p:nvPr>
            <p:ph idx="1"/>
          </p:nvPr>
        </p:nvSpPr>
        <p:spPr>
          <a:xfrm>
            <a:off x="670983" y="1371600"/>
            <a:ext cx="10876233" cy="4356101"/>
          </a:xfrm>
        </p:spPr>
        <p:txBody>
          <a:bodyPr lIns="0" tIns="0" rIns="0" bIns="0">
            <a:spAutoFit/>
          </a:bodyPr>
          <a:lstStyle/>
          <a:p>
            <a:pPr>
              <a:spcBef>
                <a:spcPts val="600"/>
              </a:spcBef>
              <a:spcAft>
                <a:spcPts val="600"/>
              </a:spcAft>
            </a:pPr>
            <a:r>
              <a:rPr lang="en-GB" sz="1100"/>
              <a:t>Where systems – both globally, nationally, and within BOB – have made progress on delivering better </a:t>
            </a:r>
            <a:r>
              <a:rPr lang="en-GB" sz="1100" b="1"/>
              <a:t>access</a:t>
            </a:r>
            <a:r>
              <a:rPr lang="en-GB" sz="1100"/>
              <a:t> for patients with an acute primary care need, they tend to have some or all of these features, grouped into three core components: </a:t>
            </a:r>
          </a:p>
        </p:txBody>
      </p:sp>
      <p:sp>
        <p:nvSpPr>
          <p:cNvPr id="5" name="Rectangle: Top Corners Rounded 4">
            <a:extLst>
              <a:ext uri="{FF2B5EF4-FFF2-40B4-BE49-F238E27FC236}">
                <a16:creationId xmlns:a16="http://schemas.microsoft.com/office/drawing/2014/main" id="{20D89AE7-B008-60C9-8569-FD1C9DF26B32}"/>
              </a:ext>
            </a:extLst>
          </p:cNvPr>
          <p:cNvSpPr/>
          <p:nvPr/>
        </p:nvSpPr>
        <p:spPr>
          <a:xfrm rot="10800000">
            <a:off x="392857" y="-2813"/>
            <a:ext cx="1260000" cy="319169"/>
          </a:xfrm>
          <a:prstGeom prst="round2SameRect">
            <a:avLst>
              <a:gd name="adj1" fmla="val 50000"/>
              <a:gd name="adj2" fmla="val 0"/>
            </a:avLst>
          </a:prstGeom>
          <a:solidFill>
            <a:srgbClr val="00A8D6"/>
          </a:solidFill>
          <a:ln>
            <a:solidFill>
              <a:srgbClr val="00A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pic>
        <p:nvPicPr>
          <p:cNvPr id="2" name="Graphic 1" descr="Care with solid fill">
            <a:extLst>
              <a:ext uri="{FF2B5EF4-FFF2-40B4-BE49-F238E27FC236}">
                <a16:creationId xmlns:a16="http://schemas.microsoft.com/office/drawing/2014/main" id="{B9C1673A-12B9-EA3C-1608-E68D7DF58E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4234" y="1791903"/>
            <a:ext cx="472661" cy="472661"/>
          </a:xfrm>
          <a:prstGeom prst="rect">
            <a:avLst/>
          </a:prstGeom>
        </p:spPr>
      </p:pic>
      <p:pic>
        <p:nvPicPr>
          <p:cNvPr id="57" name="Graphic 56" descr="Doctor female with solid fill">
            <a:extLst>
              <a:ext uri="{FF2B5EF4-FFF2-40B4-BE49-F238E27FC236}">
                <a16:creationId xmlns:a16="http://schemas.microsoft.com/office/drawing/2014/main" id="{FB025D7E-ADBB-DC12-3B97-D585785798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88437" y="1791903"/>
            <a:ext cx="472661" cy="472661"/>
          </a:xfrm>
          <a:prstGeom prst="rect">
            <a:avLst/>
          </a:prstGeom>
        </p:spPr>
      </p:pic>
      <p:pic>
        <p:nvPicPr>
          <p:cNvPr id="58" name="Graphic 57" descr="Stethoscope with solid fill">
            <a:extLst>
              <a:ext uri="{FF2B5EF4-FFF2-40B4-BE49-F238E27FC236}">
                <a16:creationId xmlns:a16="http://schemas.microsoft.com/office/drawing/2014/main" id="{68D4B624-1599-63F4-B75E-AE802EAAF9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8024" y="1791903"/>
            <a:ext cx="472661" cy="472661"/>
          </a:xfrm>
          <a:prstGeom prst="rect">
            <a:avLst/>
          </a:prstGeom>
        </p:spPr>
      </p:pic>
      <p:sp>
        <p:nvSpPr>
          <p:cNvPr id="59" name="Rectangle 58">
            <a:extLst>
              <a:ext uri="{FF2B5EF4-FFF2-40B4-BE49-F238E27FC236}">
                <a16:creationId xmlns:a16="http://schemas.microsoft.com/office/drawing/2014/main" id="{7800608E-4DA2-6E96-4CC2-00042DD131E6}"/>
              </a:ext>
            </a:extLst>
          </p:cNvPr>
          <p:cNvSpPr>
            <a:spLocks/>
          </p:cNvSpPr>
          <p:nvPr/>
        </p:nvSpPr>
        <p:spPr>
          <a:xfrm>
            <a:off x="673586" y="2806906"/>
            <a:ext cx="3269763" cy="3454194"/>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noAutofit/>
          </a:bodyPr>
          <a:lstStyle/>
          <a:p>
            <a:pPr marL="180000" indent="-180000" algn="l">
              <a:spcAft>
                <a:spcPts val="300"/>
              </a:spcAft>
              <a:buFont typeface="Arial" panose="020B0604020202020204" pitchFamily="34" charset="0"/>
              <a:buChar char="•"/>
            </a:pPr>
            <a:r>
              <a:rPr lang="en-GB" sz="1100" b="1">
                <a:solidFill>
                  <a:schemeClr val="tx1"/>
                </a:solidFill>
                <a:latin typeface="Arial" panose="020B0604020202020204" pitchFamily="34" charset="0"/>
                <a:cs typeface="Arial" panose="020B0604020202020204" pitchFamily="34" charset="0"/>
              </a:rPr>
              <a:t>Self triage </a:t>
            </a:r>
            <a:r>
              <a:rPr lang="en-GB" sz="1100">
                <a:solidFill>
                  <a:schemeClr val="tx1"/>
                </a:solidFill>
                <a:latin typeface="Arial" panose="020B0604020202020204" pitchFamily="34" charset="0"/>
                <a:cs typeface="Arial" panose="020B0604020202020204" pitchFamily="34" charset="0"/>
              </a:rPr>
              <a:t>- the patient is able to first attempt to assess and manage their symptoms without being seen by a clinician.</a:t>
            </a:r>
          </a:p>
          <a:p>
            <a:pPr marL="180000" indent="-180000" algn="l">
              <a:spcAft>
                <a:spcPts val="300"/>
              </a:spcAft>
              <a:buFont typeface="Arial" panose="020B0604020202020204" pitchFamily="34" charset="0"/>
              <a:buChar char="•"/>
            </a:pPr>
            <a:r>
              <a:rPr lang="en-GB" sz="1100" b="1">
                <a:solidFill>
                  <a:schemeClr val="tx1"/>
                </a:solidFill>
                <a:latin typeface="Arial" panose="020B0604020202020204" pitchFamily="34" charset="0"/>
                <a:cs typeface="Arial" panose="020B0604020202020204" pitchFamily="34" charset="0"/>
              </a:rPr>
              <a:t>Self management </a:t>
            </a:r>
            <a:r>
              <a:rPr lang="en-GB" sz="1100">
                <a:solidFill>
                  <a:schemeClr val="tx1"/>
                </a:solidFill>
                <a:latin typeface="Arial" panose="020B0604020202020204" pitchFamily="34" charset="0"/>
                <a:cs typeface="Arial" panose="020B0604020202020204" pitchFamily="34" charset="0"/>
              </a:rPr>
              <a:t>- the patient has access to reliable, evidence-backed and trustworthy information about how to self manage common minor ailments. The patient is empowered to make decisions through knowledge.</a:t>
            </a:r>
          </a:p>
          <a:p>
            <a:pPr marL="180000" indent="-180000" algn="l">
              <a:spcAft>
                <a:spcPts val="300"/>
              </a:spcAft>
              <a:buFont typeface="Arial" panose="020B0604020202020204" pitchFamily="34" charset="0"/>
              <a:buChar char="•"/>
            </a:pPr>
            <a:r>
              <a:rPr lang="en-GB" sz="1100" b="1">
                <a:solidFill>
                  <a:schemeClr val="tx1"/>
                </a:solidFill>
                <a:latin typeface="Arial" panose="020B0604020202020204" pitchFamily="34" charset="0"/>
                <a:cs typeface="Arial" panose="020B0604020202020204" pitchFamily="34" charset="0"/>
              </a:rPr>
              <a:t>Digitally enabled triage and management functions</a:t>
            </a:r>
            <a:r>
              <a:rPr lang="en-GB" sz="1100">
                <a:solidFill>
                  <a:schemeClr val="tx1"/>
                </a:solidFill>
                <a:latin typeface="Arial" panose="020B0604020202020204" pitchFamily="34" charset="0"/>
                <a:cs typeface="Arial" panose="020B0604020202020204" pitchFamily="34" charset="0"/>
              </a:rPr>
              <a:t>, for example the patient can access repeat prescriptions without having to make a call.</a:t>
            </a:r>
          </a:p>
          <a:p>
            <a:pPr marL="180000" indent="-180000" algn="l" rtl="0">
              <a:spcAft>
                <a:spcPts val="300"/>
              </a:spcAft>
              <a:buFont typeface="Arial" panose="020B0604020202020204" pitchFamily="34" charset="0"/>
              <a:buChar char="•"/>
            </a:pPr>
            <a:r>
              <a:rPr kumimoji="0" lang="en-GB"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Access to good quality services for long term care </a:t>
            </a:r>
            <a:r>
              <a:rPr kumimoji="0" lang="en-GB" sz="110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GB" sz="11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110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interventions to improve same day access worked best in conjunction with parallel work to improve management of complex, long-term </a:t>
            </a:r>
            <a:r>
              <a:rPr lang="en-GB" sz="1100">
                <a:solidFill>
                  <a:schemeClr val="tx1"/>
                </a:solidFill>
                <a:latin typeface="Arial" panose="020B0604020202020204" pitchFamily="34" charset="0"/>
                <a:cs typeface="Arial" panose="020B0604020202020204" pitchFamily="34" charset="0"/>
              </a:rPr>
              <a:t>conditions.</a:t>
            </a:r>
            <a:endParaRPr kumimoji="0" lang="en-GB" sz="110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0" name="Rectangle 59">
            <a:extLst>
              <a:ext uri="{FF2B5EF4-FFF2-40B4-BE49-F238E27FC236}">
                <a16:creationId xmlns:a16="http://schemas.microsoft.com/office/drawing/2014/main" id="{286D4366-09A8-1B2B-18A6-971E7E02E74C}"/>
              </a:ext>
            </a:extLst>
          </p:cNvPr>
          <p:cNvSpPr>
            <a:spLocks/>
          </p:cNvSpPr>
          <p:nvPr/>
        </p:nvSpPr>
        <p:spPr>
          <a:xfrm>
            <a:off x="4058200" y="2806906"/>
            <a:ext cx="3634839" cy="3454194"/>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noAutofit/>
          </a:bodyPr>
          <a:lstStyle/>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Scale</a:t>
            </a:r>
            <a:r>
              <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mn-cs"/>
              </a:rPr>
              <a:t> – can operate at both large and small scale e.g. at national level (111), PCN level or practice level</a:t>
            </a:r>
          </a:p>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lang="en-GB" sz="1100" b="1">
                <a:solidFill>
                  <a:prstClr val="black"/>
                </a:solidFill>
                <a:latin typeface="Arial" panose="020B0604020202020204" pitchFamily="34" charset="0"/>
              </a:rPr>
              <a:t>Breadth </a:t>
            </a:r>
            <a:r>
              <a:rPr lang="en-GB" sz="1100">
                <a:solidFill>
                  <a:prstClr val="black"/>
                </a:solidFill>
                <a:latin typeface="Arial" panose="020B0604020202020204" pitchFamily="34" charset="0"/>
              </a:rPr>
              <a:t>– undifferentiated symptoms require an open access approach with a wide triage funnel</a:t>
            </a:r>
            <a:endPar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lang="en-GB" sz="1100" b="1">
                <a:solidFill>
                  <a:prstClr val="black"/>
                </a:solidFill>
                <a:latin typeface="Arial" panose="020B0604020202020204" pitchFamily="34" charset="0"/>
              </a:rPr>
              <a:t>S</a:t>
            </a:r>
            <a:r>
              <a:rPr kumimoji="0" lang="en-GB" sz="11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tandardised</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and codified triage process– </a:t>
            </a:r>
            <a:r>
              <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mn-cs"/>
              </a:rPr>
              <a:t>for unity and scale</a:t>
            </a:r>
          </a:p>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lang="en-GB" sz="1100" b="1">
                <a:solidFill>
                  <a:prstClr val="black"/>
                </a:solidFill>
                <a:latin typeface="Arial" panose="020B0604020202020204" pitchFamily="34" charset="0"/>
              </a:rPr>
              <a:t>Defined c</a:t>
            </a:r>
            <a:r>
              <a:rPr kumimoji="0" lang="en-GB" sz="11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linical</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 pathways – </a:t>
            </a:r>
            <a:r>
              <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mn-cs"/>
              </a:rPr>
              <a:t>behind triage function</a:t>
            </a:r>
          </a:p>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Senior decision making upfront </a:t>
            </a:r>
            <a:r>
              <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avoid pinball effect of seeing the wrong practitioner first time</a:t>
            </a:r>
          </a:p>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AI-enabled clinical decision support </a:t>
            </a:r>
            <a:r>
              <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lang="en-GB" sz="1100">
                <a:solidFill>
                  <a:prstClr val="black"/>
                </a:solidFill>
                <a:latin typeface="Arial" panose="020B0604020202020204" pitchFamily="34" charset="0"/>
                <a:cs typeface="Arial" panose="020B0604020202020204" pitchFamily="34" charset="0"/>
              </a:rPr>
              <a:t> supports a multidisciplinary team approach </a:t>
            </a:r>
          </a:p>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lang="en-GB" sz="1100" b="1">
                <a:solidFill>
                  <a:prstClr val="black"/>
                </a:solidFill>
                <a:latin typeface="Arial" panose="020B0604020202020204" pitchFamily="34" charset="0"/>
                <a:cs typeface="Arial" panose="020B0604020202020204" pitchFamily="34" charset="0"/>
              </a:rPr>
              <a:t>Prior risk stratification </a:t>
            </a:r>
            <a:r>
              <a:rPr lang="en-GB" sz="1100">
                <a:solidFill>
                  <a:prstClr val="black"/>
                </a:solidFill>
                <a:latin typeface="Arial" panose="020B0604020202020204" pitchFamily="34" charset="0"/>
                <a:cs typeface="Arial" panose="020B0604020202020204" pitchFamily="34" charset="0"/>
              </a:rPr>
              <a:t>– enables early recognition of patients requiring continuity of care </a:t>
            </a:r>
            <a:endPar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80000" indent="-180000" algn="l">
              <a:spcAft>
                <a:spcPts val="300"/>
              </a:spcAft>
              <a:buFont typeface="Arial" panose="020B0604020202020204" pitchFamily="34" charset="0"/>
              <a:buChar char="•"/>
              <a:defRPr/>
            </a:pPr>
            <a:r>
              <a:rPr lang="en-GB" sz="1100" b="1">
                <a:solidFill>
                  <a:prstClr val="black"/>
                </a:solidFill>
                <a:latin typeface="Arial" panose="020B0604020202020204" pitchFamily="34" charset="0"/>
                <a:cs typeface="Arial" panose="020B0604020202020204" pitchFamily="34" charset="0"/>
              </a:rPr>
              <a:t>Co-siting of triage teams – </a:t>
            </a:r>
            <a:r>
              <a:rPr lang="en-GB" sz="1100">
                <a:solidFill>
                  <a:prstClr val="black"/>
                </a:solidFill>
                <a:latin typeface="Arial" panose="020B0604020202020204" pitchFamily="34" charset="0"/>
                <a:cs typeface="Arial" panose="020B0604020202020204" pitchFamily="34" charset="0"/>
              </a:rPr>
              <a:t>to support supervision and collaborative team working – often in one location / hub</a:t>
            </a:r>
          </a:p>
          <a:p>
            <a:pPr marL="180000" indent="-180000" algn="l">
              <a:spcAft>
                <a:spcPts val="300"/>
              </a:spcAft>
              <a:buFont typeface="Arial" panose="020B0604020202020204" pitchFamily="34" charset="0"/>
              <a:buChar char="•"/>
              <a:defRPr/>
            </a:pPr>
            <a:r>
              <a:rPr lang="en-GB" sz="1100" b="1">
                <a:solidFill>
                  <a:prstClr val="black"/>
                </a:solidFill>
                <a:latin typeface="Arial" panose="020B0604020202020204" pitchFamily="34" charset="0"/>
                <a:cs typeface="Arial" panose="020B0604020202020204" pitchFamily="34" charset="0"/>
              </a:rPr>
              <a:t>Single point of a</a:t>
            </a:r>
            <a:r>
              <a:rPr kumimoji="0" lang="en-GB" sz="11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ccess</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Patients value having a clear destination for single point of access.</a:t>
            </a:r>
          </a:p>
        </p:txBody>
      </p:sp>
      <p:sp>
        <p:nvSpPr>
          <p:cNvPr id="64" name="TextBox 63">
            <a:extLst>
              <a:ext uri="{FF2B5EF4-FFF2-40B4-BE49-F238E27FC236}">
                <a16:creationId xmlns:a16="http://schemas.microsoft.com/office/drawing/2014/main" id="{B7B70B2B-C06A-BEAD-E188-16E8CD05D4D3}"/>
              </a:ext>
            </a:extLst>
          </p:cNvPr>
          <p:cNvSpPr txBox="1">
            <a:spLocks/>
          </p:cNvSpPr>
          <p:nvPr/>
        </p:nvSpPr>
        <p:spPr>
          <a:xfrm>
            <a:off x="7907348" y="2806906"/>
            <a:ext cx="3634838" cy="3454194"/>
          </a:xfrm>
          <a:prstGeom prst="rect">
            <a:avLst/>
          </a:prstGeom>
          <a:noFill/>
          <a:ln w="12700">
            <a:solidFill>
              <a:schemeClr val="accent3"/>
            </a:solidFill>
          </a:ln>
        </p:spPr>
        <p:txBody>
          <a:bodyPr wrap="square" lIns="54610" tIns="54610" rIns="54610" bIns="54610" rtlCol="0" anchor="t">
            <a:noAutofit/>
          </a:bodyPr>
          <a:lstStyle/>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lang="en-GB" sz="1100" b="1">
                <a:solidFill>
                  <a:prstClr val="black"/>
                </a:solidFill>
                <a:latin typeface="Arial" panose="020B0604020202020204" pitchFamily="34" charset="0"/>
              </a:rPr>
              <a:t>M</a:t>
            </a:r>
            <a:r>
              <a:rPr kumimoji="0" lang="en-GB" sz="11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ultidisciplinary</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 teams – </a:t>
            </a:r>
            <a:r>
              <a:rPr lang="en-GB" sz="1100">
                <a:solidFill>
                  <a:prstClr val="black"/>
                </a:solidFill>
                <a:latin typeface="Arial" panose="020B0604020202020204" pitchFamily="34" charset="0"/>
              </a:rPr>
              <a:t>models with a broad MDT were able to achieve greater scale </a:t>
            </a:r>
          </a:p>
          <a:p>
            <a:pPr marL="180000" indent="-180000" algn="l">
              <a:spcAft>
                <a:spcPts val="300"/>
              </a:spcAft>
              <a:buFont typeface="Arial" panose="020B0604020202020204" pitchFamily="34" charset="0"/>
              <a:buChar char="•"/>
              <a:defRPr/>
            </a:pPr>
            <a:r>
              <a:rPr lang="en-GB" sz="1100" b="1">
                <a:solidFill>
                  <a:prstClr val="black"/>
                </a:solidFill>
                <a:latin typeface="Arial" panose="020B0604020202020204" pitchFamily="34" charset="0"/>
              </a:rPr>
              <a:t>Omnichannel access – </a:t>
            </a:r>
            <a:r>
              <a:rPr lang="en-GB" sz="1100">
                <a:solidFill>
                  <a:prstClr val="black"/>
                </a:solidFill>
                <a:latin typeface="Arial" panose="020B0604020202020204" pitchFamily="34" charset="0"/>
              </a:rPr>
              <a:t>patients valued choice with respect to access with options for remote / F2F and synchronous / asynchronous  </a:t>
            </a:r>
          </a:p>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Strong s</a:t>
            </a:r>
            <a:r>
              <a:rPr lang="en-GB" sz="1100" b="1" err="1">
                <a:solidFill>
                  <a:prstClr val="black"/>
                </a:solidFill>
                <a:latin typeface="Arial" panose="020B0604020202020204" pitchFamily="34" charset="0"/>
              </a:rPr>
              <a:t>upervision</a:t>
            </a:r>
            <a:r>
              <a:rPr lang="en-GB" sz="1100" b="1">
                <a:solidFill>
                  <a:prstClr val="black"/>
                </a:solidFill>
                <a:latin typeface="Arial" panose="020B0604020202020204" pitchFamily="34" charset="0"/>
              </a:rPr>
              <a:t> </a:t>
            </a:r>
            <a:r>
              <a:rPr lang="en-GB" sz="1100">
                <a:solidFill>
                  <a:prstClr val="black"/>
                </a:solidFill>
                <a:latin typeface="Arial" panose="020B0604020202020204" pitchFamily="34" charset="0"/>
              </a:rPr>
              <a:t>– models with a broad MDT require good senior supervision </a:t>
            </a:r>
          </a:p>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Clear scope of practice</a:t>
            </a:r>
            <a:r>
              <a:rPr lang="en-GB" sz="1100">
                <a:solidFill>
                  <a:prstClr val="black"/>
                </a:solidFill>
                <a:latin typeface="Arial" panose="020B0604020202020204" pitchFamily="34" charset="0"/>
              </a:rPr>
              <a:t>– models with a broad MDT require clear role definition </a:t>
            </a:r>
          </a:p>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lang="en-GB" sz="1100" b="1">
                <a:solidFill>
                  <a:prstClr val="black"/>
                </a:solidFill>
                <a:latin typeface="Arial" panose="020B0604020202020204" pitchFamily="34" charset="0"/>
              </a:rPr>
              <a:t>Internal u</a:t>
            </a:r>
            <a:r>
              <a:rPr kumimoji="0" lang="en-GB" sz="1100" b="1" i="0" u="none" strike="noStrike" kern="1200" cap="none" spc="0" normalizeH="0" baseline="0" noProof="0" err="1">
                <a:ln>
                  <a:noFill/>
                </a:ln>
                <a:solidFill>
                  <a:prstClr val="black"/>
                </a:solidFill>
                <a:effectLst/>
                <a:uLnTx/>
                <a:uFillTx/>
                <a:latin typeface="Arial" panose="020B0604020202020204" pitchFamily="34" charset="0"/>
                <a:ea typeface="+mn-ea"/>
                <a:cs typeface="+mn-cs"/>
              </a:rPr>
              <a:t>pskilling</a:t>
            </a: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 – </a:t>
            </a:r>
            <a:r>
              <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mn-cs"/>
              </a:rPr>
              <a:t>prioritised upskilling of existing staff </a:t>
            </a:r>
            <a:endParaRPr lang="en-GB" sz="1100">
              <a:solidFill>
                <a:prstClr val="black"/>
              </a:solidFill>
              <a:latin typeface="Arial" panose="020B0604020202020204" pitchFamily="34" charset="0"/>
            </a:endParaRPr>
          </a:p>
          <a:p>
            <a:pPr marL="180000" marR="0" lvl="0" indent="-180000" algn="l" defTabSz="914400" rtl="0" eaLnBrk="1" fontAlgn="auto" latinLnBrk="0" hangingPunct="1">
              <a:spcAft>
                <a:spcPts val="300"/>
              </a:spcAft>
              <a:buClrTx/>
              <a:buSzTx/>
              <a:buFont typeface="Arial" panose="020B0604020202020204" pitchFamily="34" charset="0"/>
              <a:buChar char="•"/>
              <a:tabLst/>
              <a:defRPr/>
            </a:pPr>
            <a:r>
              <a:rPr kumimoji="0" lang="en-GB"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Interoperability – </a:t>
            </a:r>
            <a:r>
              <a:rPr lang="en-GB" sz="1100">
                <a:solidFill>
                  <a:prstClr val="black"/>
                </a:solidFill>
                <a:latin typeface="Arial" panose="020B0604020202020204" pitchFamily="34" charset="0"/>
              </a:rPr>
              <a:t>Models worked best where there was good interoperability </a:t>
            </a:r>
            <a:r>
              <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mn-cs"/>
              </a:rPr>
              <a:t>of health records </a:t>
            </a:r>
          </a:p>
          <a:p>
            <a:pPr marL="180000" indent="-180000" algn="l">
              <a:spcAft>
                <a:spcPts val="300"/>
              </a:spcAft>
              <a:buFont typeface="Arial" panose="020B0604020202020204" pitchFamily="34" charset="0"/>
              <a:buChar char="•"/>
              <a:defRPr/>
            </a:pPr>
            <a:r>
              <a:rPr lang="en-GB" sz="1100" b="1">
                <a:solidFill>
                  <a:prstClr val="black"/>
                </a:solidFill>
                <a:latin typeface="Arial" panose="020B0604020202020204" pitchFamily="34" charset="0"/>
                <a:cs typeface="Arial" panose="020B0604020202020204" pitchFamily="34" charset="0"/>
              </a:rPr>
              <a:t>Integrated – </a:t>
            </a:r>
            <a:r>
              <a:rPr lang="en-GB" sz="1100">
                <a:solidFill>
                  <a:prstClr val="black"/>
                </a:solidFill>
                <a:latin typeface="Arial" panose="020B0604020202020204" pitchFamily="34" charset="0"/>
                <a:cs typeface="Arial" panose="020B0604020202020204" pitchFamily="34" charset="0"/>
              </a:rPr>
              <a:t>models that worked best were integrated with the wider system e.g., intermediary care, VCSE, palliative care etc. </a:t>
            </a:r>
          </a:p>
        </p:txBody>
      </p:sp>
      <p:sp>
        <p:nvSpPr>
          <p:cNvPr id="66" name="Arrow: Chevron 65">
            <a:extLst>
              <a:ext uri="{FF2B5EF4-FFF2-40B4-BE49-F238E27FC236}">
                <a16:creationId xmlns:a16="http://schemas.microsoft.com/office/drawing/2014/main" id="{F8942DAE-98DA-9004-35A0-C480FE97EF58}"/>
              </a:ext>
            </a:extLst>
          </p:cNvPr>
          <p:cNvSpPr/>
          <p:nvPr/>
        </p:nvSpPr>
        <p:spPr>
          <a:xfrm>
            <a:off x="673587" y="2299643"/>
            <a:ext cx="3392233" cy="403487"/>
          </a:xfrm>
          <a:prstGeom prst="chevron">
            <a:avLst>
              <a:gd name="adj" fmla="val 342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endParaRPr lang="en-GB" sz="1100">
              <a:solidFill>
                <a:schemeClr val="bg1"/>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BB8ECD72-B576-EC68-DF7D-58F7A169761E}"/>
              </a:ext>
            </a:extLst>
          </p:cNvPr>
          <p:cNvSpPr txBox="1"/>
          <p:nvPr/>
        </p:nvSpPr>
        <p:spPr>
          <a:xfrm>
            <a:off x="1044715" y="2361604"/>
            <a:ext cx="2552923" cy="279564"/>
          </a:xfrm>
          <a:prstGeom prst="rect">
            <a:avLst/>
          </a:prstGeom>
          <a:solidFill>
            <a:schemeClr val="accent3"/>
          </a:solidFill>
          <a:ln>
            <a:solidFill>
              <a:schemeClr val="accent3"/>
            </a:solidFill>
          </a:ln>
        </p:spPr>
        <p:txBody>
          <a:bodyPr wrap="square" lIns="54610" tIns="54610" rIns="54610" bIns="54610" rtlCol="0">
            <a:spAutoFit/>
          </a:bodyPr>
          <a:lstStyle/>
          <a:p>
            <a:pPr algn="ctr"/>
            <a:r>
              <a:rPr lang="en-GB" sz="1100" b="1">
                <a:solidFill>
                  <a:schemeClr val="bg1"/>
                </a:solidFill>
                <a:latin typeface="Arial" panose="020B0604020202020204" pitchFamily="34" charset="0"/>
                <a:cs typeface="Arial" panose="020B0604020202020204" pitchFamily="34" charset="0"/>
              </a:rPr>
              <a:t>Self Care and Demand Avoidance </a:t>
            </a:r>
          </a:p>
        </p:txBody>
      </p:sp>
      <p:sp>
        <p:nvSpPr>
          <p:cNvPr id="69" name="Arrow: Chevron 68">
            <a:extLst>
              <a:ext uri="{FF2B5EF4-FFF2-40B4-BE49-F238E27FC236}">
                <a16:creationId xmlns:a16="http://schemas.microsoft.com/office/drawing/2014/main" id="{F27080C3-6D2C-0B2E-D255-44A6C6F5AF01}"/>
              </a:ext>
            </a:extLst>
          </p:cNvPr>
          <p:cNvSpPr/>
          <p:nvPr/>
        </p:nvSpPr>
        <p:spPr>
          <a:xfrm>
            <a:off x="4068456" y="2299643"/>
            <a:ext cx="3794432" cy="403487"/>
          </a:xfrm>
          <a:prstGeom prst="chevron">
            <a:avLst>
              <a:gd name="adj" fmla="val 342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endParaRPr lang="en-GB" sz="1100">
              <a:solidFill>
                <a:schemeClr val="bg1"/>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F75949BE-2F4F-8518-0BF1-DF9F26285080}"/>
              </a:ext>
            </a:extLst>
          </p:cNvPr>
          <p:cNvSpPr txBox="1"/>
          <p:nvPr/>
        </p:nvSpPr>
        <p:spPr>
          <a:xfrm>
            <a:off x="4835894" y="2361604"/>
            <a:ext cx="2256920" cy="279564"/>
          </a:xfrm>
          <a:prstGeom prst="rect">
            <a:avLst/>
          </a:prstGeom>
          <a:solidFill>
            <a:schemeClr val="accent3"/>
          </a:solidFill>
          <a:ln>
            <a:solidFill>
              <a:schemeClr val="accent3"/>
            </a:solidFill>
          </a:ln>
        </p:spPr>
        <p:txBody>
          <a:bodyPr wrap="square" lIns="54610" tIns="54610" rIns="54610" bIns="54610" rtlCol="0">
            <a:spAutoFit/>
          </a:bodyPr>
          <a:lstStyle/>
          <a:p>
            <a:pPr algn="ctr"/>
            <a:r>
              <a:rPr lang="en-GB" sz="1100" b="1">
                <a:solidFill>
                  <a:schemeClr val="bg1"/>
                </a:solidFill>
                <a:latin typeface="Arial" panose="020B0604020202020204" pitchFamily="34" charset="0"/>
                <a:cs typeface="Arial" panose="020B0604020202020204" pitchFamily="34" charset="0"/>
              </a:rPr>
              <a:t>Triage &amp; Navigation</a:t>
            </a:r>
          </a:p>
        </p:txBody>
      </p:sp>
      <p:sp>
        <p:nvSpPr>
          <p:cNvPr id="72" name="Arrow: Chevron 71">
            <a:extLst>
              <a:ext uri="{FF2B5EF4-FFF2-40B4-BE49-F238E27FC236}">
                <a16:creationId xmlns:a16="http://schemas.microsoft.com/office/drawing/2014/main" id="{559BAB14-973B-ACC4-B459-C0453679E54D}"/>
              </a:ext>
            </a:extLst>
          </p:cNvPr>
          <p:cNvSpPr/>
          <p:nvPr/>
        </p:nvSpPr>
        <p:spPr>
          <a:xfrm>
            <a:off x="7907348" y="2299643"/>
            <a:ext cx="3634838" cy="403487"/>
          </a:xfrm>
          <a:prstGeom prst="chevron">
            <a:avLst>
              <a:gd name="adj" fmla="val 342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endParaRPr lang="en-GB" sz="1100">
              <a:solidFill>
                <a:schemeClr val="bg1"/>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A44CDA6-8648-D622-1F8A-375197BC8B4D}"/>
              </a:ext>
            </a:extLst>
          </p:cNvPr>
          <p:cNvSpPr txBox="1"/>
          <p:nvPr/>
        </p:nvSpPr>
        <p:spPr>
          <a:xfrm>
            <a:off x="8923144" y="2361604"/>
            <a:ext cx="1603246" cy="279564"/>
          </a:xfrm>
          <a:prstGeom prst="rect">
            <a:avLst/>
          </a:prstGeom>
          <a:solidFill>
            <a:schemeClr val="accent3"/>
          </a:solidFill>
          <a:ln>
            <a:solidFill>
              <a:schemeClr val="accent3"/>
            </a:solidFill>
          </a:ln>
        </p:spPr>
        <p:txBody>
          <a:bodyPr wrap="square" lIns="54610" tIns="54610" rIns="54610" bIns="54610" rtlCol="0">
            <a:spAutoFit/>
          </a:bodyPr>
          <a:lstStyle/>
          <a:p>
            <a:pPr algn="ctr"/>
            <a:r>
              <a:rPr lang="en-GB" sz="1100" b="1">
                <a:solidFill>
                  <a:schemeClr val="bg1"/>
                </a:solidFill>
                <a:latin typeface="Arial" panose="020B0604020202020204" pitchFamily="34" charset="0"/>
                <a:cs typeface="Arial" panose="020B0604020202020204" pitchFamily="34" charset="0"/>
              </a:rPr>
              <a:t>First Contact</a:t>
            </a:r>
          </a:p>
        </p:txBody>
      </p:sp>
      <p:sp>
        <p:nvSpPr>
          <p:cNvPr id="45" name="TextBox 44">
            <a:extLst>
              <a:ext uri="{FF2B5EF4-FFF2-40B4-BE49-F238E27FC236}">
                <a16:creationId xmlns:a16="http://schemas.microsoft.com/office/drawing/2014/main" id="{0EE79D02-E00D-CCAB-512A-C6F4DBC09CE8}"/>
              </a:ext>
            </a:extLst>
          </p:cNvPr>
          <p:cNvSpPr txBox="1"/>
          <p:nvPr/>
        </p:nvSpPr>
        <p:spPr>
          <a:xfrm>
            <a:off x="534338" y="28613"/>
            <a:ext cx="1260000" cy="246221"/>
          </a:xfrm>
          <a:prstGeom prst="rect">
            <a:avLst/>
          </a:prstGeom>
          <a:noFill/>
          <a:ln>
            <a:noFill/>
          </a:ln>
        </p:spPr>
        <p:txBody>
          <a:bodyPr wrap="square" rtlCol="0">
            <a:spAutoFit/>
          </a:bodyPr>
          <a:lstStyle/>
          <a:p>
            <a:r>
              <a:rPr lang="en-GB" sz="1000" b="1">
                <a:solidFill>
                  <a:schemeClr val="bg1"/>
                </a:solidFill>
              </a:rPr>
              <a:t>Model of Care </a:t>
            </a:r>
          </a:p>
        </p:txBody>
      </p:sp>
      <p:sp>
        <p:nvSpPr>
          <p:cNvPr id="47" name="Rectangle: Top Corners Rounded 46">
            <a:extLst>
              <a:ext uri="{FF2B5EF4-FFF2-40B4-BE49-F238E27FC236}">
                <a16:creationId xmlns:a16="http://schemas.microsoft.com/office/drawing/2014/main" id="{725B7CEC-D240-ED1E-1731-6DC2FD2CD0E2}"/>
              </a:ext>
            </a:extLst>
          </p:cNvPr>
          <p:cNvSpPr/>
          <p:nvPr/>
        </p:nvSpPr>
        <p:spPr>
          <a:xfrm rot="10800000">
            <a:off x="3084163"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49" name="Rectangle: Top Corners Rounded 48">
            <a:extLst>
              <a:ext uri="{FF2B5EF4-FFF2-40B4-BE49-F238E27FC236}">
                <a16:creationId xmlns:a16="http://schemas.microsoft.com/office/drawing/2014/main" id="{49B0E7A2-C707-DEF7-4EEF-8C634EEB8664}"/>
              </a:ext>
            </a:extLst>
          </p:cNvPr>
          <p:cNvSpPr/>
          <p:nvPr/>
        </p:nvSpPr>
        <p:spPr>
          <a:xfrm rot="10800000">
            <a:off x="1738510"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52" name="TextBox 51">
            <a:extLst>
              <a:ext uri="{FF2B5EF4-FFF2-40B4-BE49-F238E27FC236}">
                <a16:creationId xmlns:a16="http://schemas.microsoft.com/office/drawing/2014/main" id="{DA2B99EF-65A6-B739-262F-5C902C32B54A}"/>
              </a:ext>
            </a:extLst>
          </p:cNvPr>
          <p:cNvSpPr txBox="1"/>
          <p:nvPr/>
        </p:nvSpPr>
        <p:spPr>
          <a:xfrm>
            <a:off x="1775889" y="28613"/>
            <a:ext cx="1260000" cy="246221"/>
          </a:xfrm>
          <a:prstGeom prst="rect">
            <a:avLst/>
          </a:prstGeom>
          <a:noFill/>
        </p:spPr>
        <p:txBody>
          <a:bodyPr wrap="square" rtlCol="0">
            <a:spAutoFit/>
          </a:bodyPr>
          <a:lstStyle/>
          <a:p>
            <a:pPr algn="ctr"/>
            <a:r>
              <a:rPr lang="en-GB" sz="1000" b="1">
                <a:solidFill>
                  <a:schemeClr val="bg1"/>
                </a:solidFill>
              </a:rPr>
              <a:t>Estates</a:t>
            </a:r>
          </a:p>
        </p:txBody>
      </p:sp>
      <p:sp>
        <p:nvSpPr>
          <p:cNvPr id="54" name="TextBox 53">
            <a:extLst>
              <a:ext uri="{FF2B5EF4-FFF2-40B4-BE49-F238E27FC236}">
                <a16:creationId xmlns:a16="http://schemas.microsoft.com/office/drawing/2014/main" id="{EB27E58B-1E7C-3201-7E3C-F4827ED2FB3D}"/>
              </a:ext>
            </a:extLst>
          </p:cNvPr>
          <p:cNvSpPr txBox="1"/>
          <p:nvPr/>
        </p:nvSpPr>
        <p:spPr>
          <a:xfrm>
            <a:off x="3084163" y="28613"/>
            <a:ext cx="1260000" cy="246221"/>
          </a:xfrm>
          <a:prstGeom prst="rect">
            <a:avLst/>
          </a:prstGeom>
          <a:noFill/>
        </p:spPr>
        <p:txBody>
          <a:bodyPr wrap="square" lIns="91440" tIns="45720" rIns="91440" bIns="45720" rtlCol="0" anchor="t">
            <a:spAutoFit/>
          </a:bodyPr>
          <a:lstStyle/>
          <a:p>
            <a:pPr algn="ctr"/>
            <a:r>
              <a:rPr lang="en-GB" sz="1000" b="1">
                <a:solidFill>
                  <a:schemeClr val="bg1"/>
                </a:solidFill>
              </a:rPr>
              <a:t>Workforce</a:t>
            </a:r>
          </a:p>
        </p:txBody>
      </p:sp>
      <p:sp>
        <p:nvSpPr>
          <p:cNvPr id="56" name="Rectangle: Top Corners Rounded 55">
            <a:extLst>
              <a:ext uri="{FF2B5EF4-FFF2-40B4-BE49-F238E27FC236}">
                <a16:creationId xmlns:a16="http://schemas.microsoft.com/office/drawing/2014/main" id="{731E08D4-9F88-041C-3EA6-3664BCABF87E}"/>
              </a:ext>
            </a:extLst>
          </p:cNvPr>
          <p:cNvSpPr/>
          <p:nvPr/>
        </p:nvSpPr>
        <p:spPr>
          <a:xfrm rot="10800000">
            <a:off x="7121122"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5" name="Rectangle: Top Corners Rounded 74">
            <a:extLst>
              <a:ext uri="{FF2B5EF4-FFF2-40B4-BE49-F238E27FC236}">
                <a16:creationId xmlns:a16="http://schemas.microsoft.com/office/drawing/2014/main" id="{4965D2CC-B18D-2B1D-714B-5D4BA5E9DD5B}"/>
              </a:ext>
            </a:extLst>
          </p:cNvPr>
          <p:cNvSpPr/>
          <p:nvPr/>
        </p:nvSpPr>
        <p:spPr>
          <a:xfrm rot="10800000">
            <a:off x="5775469" y="-2813"/>
            <a:ext cx="1260000" cy="319169"/>
          </a:xfrm>
          <a:prstGeom prst="round2SameRect">
            <a:avLst>
              <a:gd name="adj1" fmla="val 5000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7" name="Rectangle: Top Corners Rounded 76">
            <a:extLst>
              <a:ext uri="{FF2B5EF4-FFF2-40B4-BE49-F238E27FC236}">
                <a16:creationId xmlns:a16="http://schemas.microsoft.com/office/drawing/2014/main" id="{C8BACBE9-6113-7509-6FF2-3D6B5A7AA6EE}"/>
              </a:ext>
            </a:extLst>
          </p:cNvPr>
          <p:cNvSpPr/>
          <p:nvPr/>
        </p:nvSpPr>
        <p:spPr>
          <a:xfrm rot="10800000">
            <a:off x="442981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79" name="TextBox 78">
            <a:extLst>
              <a:ext uri="{FF2B5EF4-FFF2-40B4-BE49-F238E27FC236}">
                <a16:creationId xmlns:a16="http://schemas.microsoft.com/office/drawing/2014/main" id="{6924A142-D4F8-1E35-4281-B25007758371}"/>
              </a:ext>
            </a:extLst>
          </p:cNvPr>
          <p:cNvSpPr txBox="1"/>
          <p:nvPr/>
        </p:nvSpPr>
        <p:spPr>
          <a:xfrm>
            <a:off x="4620797" y="28613"/>
            <a:ext cx="1260000" cy="246221"/>
          </a:xfrm>
          <a:prstGeom prst="rect">
            <a:avLst/>
          </a:prstGeom>
          <a:noFill/>
          <a:ln>
            <a:noFill/>
          </a:ln>
        </p:spPr>
        <p:txBody>
          <a:bodyPr wrap="square" lIns="91440" tIns="45720" rIns="91440" bIns="45720" rtlCol="0" anchor="t">
            <a:spAutoFit/>
          </a:bodyPr>
          <a:lstStyle/>
          <a:p>
            <a:r>
              <a:rPr lang="en-GB" sz="1000" b="1">
                <a:solidFill>
                  <a:schemeClr val="bg1"/>
                </a:solidFill>
              </a:rPr>
              <a:t>Processes</a:t>
            </a:r>
          </a:p>
        </p:txBody>
      </p:sp>
      <p:sp>
        <p:nvSpPr>
          <p:cNvPr id="81" name="TextBox 80">
            <a:extLst>
              <a:ext uri="{FF2B5EF4-FFF2-40B4-BE49-F238E27FC236}">
                <a16:creationId xmlns:a16="http://schemas.microsoft.com/office/drawing/2014/main" id="{F2C29883-EA32-2FFC-386A-C11263235E4D}"/>
              </a:ext>
            </a:extLst>
          </p:cNvPr>
          <p:cNvSpPr txBox="1"/>
          <p:nvPr/>
        </p:nvSpPr>
        <p:spPr>
          <a:xfrm>
            <a:off x="5764573" y="28613"/>
            <a:ext cx="1260000" cy="246221"/>
          </a:xfrm>
          <a:prstGeom prst="rect">
            <a:avLst/>
          </a:prstGeom>
          <a:noFill/>
          <a:ln>
            <a:noFill/>
          </a:ln>
        </p:spPr>
        <p:txBody>
          <a:bodyPr wrap="square" rtlCol="0">
            <a:spAutoFit/>
          </a:bodyPr>
          <a:lstStyle/>
          <a:p>
            <a:pPr algn="ctr"/>
            <a:r>
              <a:rPr lang="en-GB" sz="1000" b="1">
                <a:solidFill>
                  <a:schemeClr val="bg1"/>
                </a:solidFill>
              </a:rPr>
              <a:t>Technology </a:t>
            </a:r>
          </a:p>
        </p:txBody>
      </p:sp>
      <p:sp>
        <p:nvSpPr>
          <p:cNvPr id="83" name="TextBox 82">
            <a:extLst>
              <a:ext uri="{FF2B5EF4-FFF2-40B4-BE49-F238E27FC236}">
                <a16:creationId xmlns:a16="http://schemas.microsoft.com/office/drawing/2014/main" id="{88E74837-CBCA-768B-C2A3-7C8A7DA6C892}"/>
              </a:ext>
            </a:extLst>
          </p:cNvPr>
          <p:cNvSpPr txBox="1"/>
          <p:nvPr/>
        </p:nvSpPr>
        <p:spPr>
          <a:xfrm>
            <a:off x="7323000" y="28613"/>
            <a:ext cx="1260000" cy="246221"/>
          </a:xfrm>
          <a:prstGeom prst="rect">
            <a:avLst/>
          </a:prstGeom>
          <a:noFill/>
        </p:spPr>
        <p:txBody>
          <a:bodyPr wrap="square" rtlCol="0">
            <a:spAutoFit/>
          </a:bodyPr>
          <a:lstStyle/>
          <a:p>
            <a:r>
              <a:rPr lang="en-GB" sz="1000" b="1">
                <a:solidFill>
                  <a:schemeClr val="bg1"/>
                </a:solidFill>
              </a:rPr>
              <a:t>Information</a:t>
            </a:r>
          </a:p>
        </p:txBody>
      </p:sp>
      <p:sp>
        <p:nvSpPr>
          <p:cNvPr id="85" name="Rectangle: Top Corners Rounded 84">
            <a:extLst>
              <a:ext uri="{FF2B5EF4-FFF2-40B4-BE49-F238E27FC236}">
                <a16:creationId xmlns:a16="http://schemas.microsoft.com/office/drawing/2014/main" id="{7CA3DDE7-68A0-9FA3-1BA1-A5DBB52AFE10}"/>
              </a:ext>
            </a:extLst>
          </p:cNvPr>
          <p:cNvSpPr/>
          <p:nvPr/>
        </p:nvSpPr>
        <p:spPr>
          <a:xfrm rot="10800000">
            <a:off x="8466776" y="-2813"/>
            <a:ext cx="1260000" cy="319169"/>
          </a:xfrm>
          <a:prstGeom prst="round2SameRect">
            <a:avLst>
              <a:gd name="adj1" fmla="val 50000"/>
              <a:gd name="adj2" fmla="val 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sp>
        <p:nvSpPr>
          <p:cNvPr id="87" name="TextBox 86">
            <a:extLst>
              <a:ext uri="{FF2B5EF4-FFF2-40B4-BE49-F238E27FC236}">
                <a16:creationId xmlns:a16="http://schemas.microsoft.com/office/drawing/2014/main" id="{8485EEC8-6CF6-06AE-5652-B5AAE05E2A5E}"/>
              </a:ext>
            </a:extLst>
          </p:cNvPr>
          <p:cNvSpPr txBox="1"/>
          <p:nvPr/>
        </p:nvSpPr>
        <p:spPr>
          <a:xfrm>
            <a:off x="8605662" y="28613"/>
            <a:ext cx="1044921" cy="246221"/>
          </a:xfrm>
          <a:prstGeom prst="rect">
            <a:avLst/>
          </a:prstGeom>
          <a:noFill/>
        </p:spPr>
        <p:txBody>
          <a:bodyPr wrap="square" rtlCol="0">
            <a:spAutoFit/>
          </a:bodyPr>
          <a:lstStyle/>
          <a:p>
            <a:pPr algn="ctr"/>
            <a:r>
              <a:rPr lang="en-GB" sz="1000" b="1">
                <a:solidFill>
                  <a:schemeClr val="bg1"/>
                </a:solidFill>
              </a:rPr>
              <a:t>Governance</a:t>
            </a:r>
          </a:p>
        </p:txBody>
      </p:sp>
    </p:spTree>
    <p:extLst>
      <p:ext uri="{BB962C8B-B14F-4D97-AF65-F5344CB8AC3E}">
        <p14:creationId xmlns:p14="http://schemas.microsoft.com/office/powerpoint/2010/main" val="893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9">
      <a:dk1>
        <a:sysClr val="windowText" lastClr="000000"/>
      </a:dk1>
      <a:lt1>
        <a:sysClr val="window" lastClr="FFFFFF"/>
      </a:lt1>
      <a:dk2>
        <a:srgbClr val="033E85"/>
      </a:dk2>
      <a:lt2>
        <a:srgbClr val="EEECE1"/>
      </a:lt2>
      <a:accent1>
        <a:srgbClr val="033E85"/>
      </a:accent1>
      <a:accent2>
        <a:srgbClr val="0069B3"/>
      </a:accent2>
      <a:accent3>
        <a:srgbClr val="00A8D6"/>
      </a:accent3>
      <a:accent4>
        <a:srgbClr val="64B32D"/>
      </a:accent4>
      <a:accent5>
        <a:srgbClr val="009F97"/>
      </a:accent5>
      <a:accent6>
        <a:srgbClr val="006746"/>
      </a:accent6>
      <a:hlink>
        <a:srgbClr val="0069B3"/>
      </a:hlink>
      <a:folHlink>
        <a:srgbClr val="800080"/>
      </a:folHlink>
    </a:clrScheme>
    <a:fontScheme name="Custom 1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D63CF946EBC74B95E692B5794A601F" ma:contentTypeVersion="5" ma:contentTypeDescription="Create a new document." ma:contentTypeScope="" ma:versionID="54f1f89d2f705a90605e3cd7816320b6">
  <xsd:schema xmlns:xsd="http://www.w3.org/2001/XMLSchema" xmlns:xs="http://www.w3.org/2001/XMLSchema" xmlns:p="http://schemas.microsoft.com/office/2006/metadata/properties" xmlns:ns2="b402252b-bb46-4682-840e-5b95872df6b6" xmlns:ns3="bc869c96-b277-421f-ae7d-f39a5784a02d" targetNamespace="http://schemas.microsoft.com/office/2006/metadata/properties" ma:root="true" ma:fieldsID="f6ee48431218911f85c502f5667ee5c2" ns2:_="" ns3:_="">
    <xsd:import namespace="b402252b-bb46-4682-840e-5b95872df6b6"/>
    <xsd:import namespace="bc869c96-b277-421f-ae7d-f39a5784a0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2252b-bb46-4682-840e-5b95872df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869c96-b277-421f-ae7d-f39a5784a02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c869c96-b277-421f-ae7d-f39a5784a02d">
      <UserInfo>
        <DisplayName>Refsum, Charlotte</DisplayName>
        <AccountId>14</AccountId>
        <AccountType/>
      </UserInfo>
      <UserInfo>
        <DisplayName>Shah, Misha</DisplayName>
        <AccountId>12</AccountId>
        <AccountType/>
      </UserInfo>
      <UserInfo>
        <DisplayName>Alban, Hannah</DisplayName>
        <AccountId>19</AccountId>
        <AccountType/>
      </UserInfo>
      <UserInfo>
        <DisplayName>SharingLinks.7fc31ee8-00bf-488f-89e3-be64b814e5d0.Flexible.2dd2c63e-d102-43cc-b894-f4ac8f5cde42</DisplayName>
        <AccountId>20</AccountId>
        <AccountType/>
      </UserInfo>
      <UserInfo>
        <DisplayName>Bickerstaffe, Sarah</DisplayName>
        <AccountId>13</AccountId>
        <AccountType/>
      </UserInfo>
      <UserInfo>
        <DisplayName>Prentice, Nick</DisplayName>
        <AccountId>30</AccountId>
        <AccountType/>
      </UserInfo>
      <UserInfo>
        <DisplayName>Binstead, Tom</DisplayName>
        <AccountId>62</AccountId>
        <AccountType/>
      </UserInfo>
      <UserInfo>
        <DisplayName>Isa, Nuruddin</DisplayName>
        <AccountId>88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502C03-627E-4739-B96E-E95B4602B018}">
  <ds:schemaRefs>
    <ds:schemaRef ds:uri="b402252b-bb46-4682-840e-5b95872df6b6"/>
    <ds:schemaRef ds:uri="bc869c96-b277-421f-ae7d-f39a5784a0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8283B4-AF01-43A7-A929-D8942B44E53D}">
  <ds:schemaRefs>
    <ds:schemaRef ds:uri="b402252b-bb46-4682-840e-5b95872df6b6"/>
    <ds:schemaRef ds:uri="bc869c96-b277-421f-ae7d-f39a5784a0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DFE4D4D-11A2-4B61-AAEA-FFA30375E2B1}">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
  <TotalTime>0</TotalTime>
  <Words>22167</Words>
  <Application>Microsoft Office PowerPoint</Application>
  <PresentationFormat>Widescreen</PresentationFormat>
  <Paragraphs>2077</Paragraphs>
  <Slides>88</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-apple-system</vt:lpstr>
      <vt:lpstr>Arial</vt:lpstr>
      <vt:lpstr>Calibri</vt:lpstr>
      <vt:lpstr>Google Sans</vt:lpstr>
      <vt:lpstr>Wingdings</vt:lpstr>
      <vt:lpstr>Office Theme</vt:lpstr>
      <vt:lpstr>Primary Care  Current State Report </vt:lpstr>
      <vt:lpstr>Contents</vt:lpstr>
      <vt:lpstr>National and Local Context</vt:lpstr>
      <vt:lpstr>Approach to developing the primary care strategy </vt:lpstr>
      <vt:lpstr>How this report was developed</vt:lpstr>
      <vt:lpstr>Framework used in this report</vt:lpstr>
      <vt:lpstr>BOB’s population and context</vt:lpstr>
      <vt:lpstr>1. Model of Care </vt:lpstr>
      <vt:lpstr>Good practice on Access</vt:lpstr>
      <vt:lpstr>Summary of findings for Access </vt:lpstr>
      <vt:lpstr>There are a range of primary care access models in place across BOB</vt:lpstr>
      <vt:lpstr>BOB has a similar number of general practice appointments per population compared to that of the England and the South East region</vt:lpstr>
      <vt:lpstr>The proportion of appointments seen within 14 days is higher than the national and regional average and varies across Place</vt:lpstr>
      <vt:lpstr>The proportion of appointments seen on the same day has increased over 5 years in all places</vt:lpstr>
      <vt:lpstr>Total activity in General Practice has risen over 5 years, driven by increased telephone consultations</vt:lpstr>
      <vt:lpstr>Patient satisfaction with access has declined over recent years and varies across Places</vt:lpstr>
      <vt:lpstr>Population health trends are driving increased demand, and specific issues have been cited in BOB</vt:lpstr>
      <vt:lpstr>Use of 111 has increased in recent years and Primary Care related queries are the most common</vt:lpstr>
      <vt:lpstr>Oxfordshire has a higher proportion of out of hours 111 calls </vt:lpstr>
      <vt:lpstr>Emergency Department (ED) activity last winter was higher than winter 2019, while Urgent Care / walk-in centre activity was lower</vt:lpstr>
      <vt:lpstr>Higher acuity patients now make up a greater proportion of A&amp;E activity than  4 years ago </vt:lpstr>
      <vt:lpstr>Low acuity A&amp;E activity is relatively stable post-pandemic</vt:lpstr>
      <vt:lpstr>Berkshire West has the highest A&amp;E activity per population</vt:lpstr>
      <vt:lpstr>BOB has a lower percentage of dental patients seen by an NHS dentist than the national average</vt:lpstr>
      <vt:lpstr>PowerPoint Presentation</vt:lpstr>
      <vt:lpstr>Local reports suggests there is scope to make even more use of capacity in community pharmacy and optometry </vt:lpstr>
      <vt:lpstr>Good Practice on Continuity</vt:lpstr>
      <vt:lpstr>Summary of findings for Continuity  </vt:lpstr>
      <vt:lpstr>BOB performs well on QOF and commissions extensive Locally Commissioned Services</vt:lpstr>
      <vt:lpstr>Locally Commissioned Services are under review in BOB to ensure they are coordinated, effective and providing value for money</vt:lpstr>
      <vt:lpstr>BOB also commissions Supplementary Network Services from PCNs but despite this, patients would still value more support with LTCs</vt:lpstr>
      <vt:lpstr>Staff in General Practice would like to spend more time on prevention and chronic disease management </vt:lpstr>
      <vt:lpstr>There are examples of good integrated working between Community Services and General Practice and a desire to work more closely </vt:lpstr>
      <vt:lpstr>Barriers to collaborative working will need to be addressed to encourage more integrated service provision </vt:lpstr>
      <vt:lpstr>There is potential for greater LTC management in Community Pharmacy </vt:lpstr>
      <vt:lpstr>Good Practice on Prevention  </vt:lpstr>
      <vt:lpstr>Summary of findings for Prevention </vt:lpstr>
      <vt:lpstr>Work is underway to expand Population Health Management (PHM) infrastructure and apply the insights </vt:lpstr>
      <vt:lpstr>There is a strong Place-based focus on inequalities and prevention</vt:lpstr>
      <vt:lpstr>Social prescribing is seen as valuable in providing a more holistic and less-medicalised approach where appropriate, and could be spread and scaled</vt:lpstr>
      <vt:lpstr>BOB commissions a wide range of preventative interventions, and the remit of community pharmacy, optometry and dentistry could be extended</vt:lpstr>
      <vt:lpstr>2. Estates</vt:lpstr>
      <vt:lpstr>Summary of findings on Estates  </vt:lpstr>
      <vt:lpstr>Primary Care estate is becoming less fit for purpose and efforts to understand current stock and future needs require validation</vt:lpstr>
      <vt:lpstr>Current estates landscape: Oxfordshire (2020)</vt:lpstr>
      <vt:lpstr>Current estates landscape: Buckinghamshire (2021) </vt:lpstr>
      <vt:lpstr>Funding constraints make it difficult to improve the primary care estate</vt:lpstr>
      <vt:lpstr>3. Workforce </vt:lpstr>
      <vt:lpstr>PowerPoint Presentation</vt:lpstr>
      <vt:lpstr>Oxfordshire has higher numbers of GPs and Nurses for its population</vt:lpstr>
      <vt:lpstr>General Practice, Pharmacy and Dentistry colleagues reported unsustainable workloads and pressure </vt:lpstr>
      <vt:lpstr>Full time equivalent GP numbers have been stable over the last two years</vt:lpstr>
      <vt:lpstr>Numbers of other staff, especially those providing direct patient care, have increased over the last 2 years</vt:lpstr>
      <vt:lpstr>The proportion of patients seen by GPs versus other practice staff has reduced slightly over the last 4 years</vt:lpstr>
      <vt:lpstr>Recruitment to ARRS roles has been successful, though retention is challenging</vt:lpstr>
      <vt:lpstr>Retention of experienced staff in General Practice is also challenging </vt:lpstr>
      <vt:lpstr>Recruitment and retention challenges are also present in Pharmacy and Dentistry  </vt:lpstr>
      <vt:lpstr>Primary care workforce development and planning lacks system-wide strategic focus </vt:lpstr>
      <vt:lpstr>4. Processes</vt:lpstr>
      <vt:lpstr>Summary of findings on Processes</vt:lpstr>
      <vt:lpstr>There is variation between practices in their approach to front, middle and back-office functions and much activity is not patient-facing </vt:lpstr>
      <vt:lpstr>5. Technology  </vt:lpstr>
      <vt:lpstr>Summary of findings on Technology</vt:lpstr>
      <vt:lpstr>There are varied technology enablers in place across BOB</vt:lpstr>
      <vt:lpstr>There is variation in type and uptake of front office technology solutions </vt:lpstr>
      <vt:lpstr>Face to Face appointments account for around 2/3 of all GP appointments </vt:lpstr>
      <vt:lpstr>There is variation in type and uptake of back-office technology solutions </vt:lpstr>
      <vt:lpstr>6. Information   </vt:lpstr>
      <vt:lpstr>Summary of findings and opportunities on Information </vt:lpstr>
      <vt:lpstr>Different systems and agreements are in place to access shared care records </vt:lpstr>
      <vt:lpstr>Improved Primary Care datasets are helping BOB to understand population health needs and plan for them </vt:lpstr>
      <vt:lpstr>Patient satisfaction varies from 44% to 94% according to national surveys</vt:lpstr>
      <vt:lpstr>7. Governance    </vt:lpstr>
      <vt:lpstr>Summary of findings and opportunities on Governance </vt:lpstr>
      <vt:lpstr>BOB has a complex health and care landscape with most primary care collaboration happening at Place level</vt:lpstr>
      <vt:lpstr>The composition of ICB Board meets the statutory requirements by including a Primary Medical Service partner member</vt:lpstr>
      <vt:lpstr>Primary Care has strong governance in place to support Place-based working but coordination across the system is maturing </vt:lpstr>
      <vt:lpstr>There is scope for greater integration of planning and commissioning functions across GP, POD and Community Care  </vt:lpstr>
      <vt:lpstr>There are structures and processes in place to monitor quality in Primary Care</vt:lpstr>
      <vt:lpstr>We have developed a local tool called the Primary Care Quality Dashboard which brings together a range of quality indicators </vt:lpstr>
      <vt:lpstr>Summary and Conclusions</vt:lpstr>
      <vt:lpstr>Snapshot of findings for each of BOB’s Places (in comparison to each other)</vt:lpstr>
      <vt:lpstr>Summary of findings and opportunities on Access</vt:lpstr>
      <vt:lpstr>Summary of findings and opportunities on Continuity </vt:lpstr>
      <vt:lpstr>Summary of findings and opportunities on Prevention </vt:lpstr>
      <vt:lpstr>Summary of findings and opportunities on Enablers </vt:lpstr>
      <vt:lpstr>End of report</vt:lpstr>
      <vt:lpstr>Glossary of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Delivery plan 31 March 2022</dc:title>
  <dc:creator>COGSWELL, Jo (NHS OXFORDSHIRE CCG)</dc:creator>
  <cp:lastModifiedBy>Shah, Misha</cp:lastModifiedBy>
  <cp:revision>2</cp:revision>
  <dcterms:created xsi:type="dcterms:W3CDTF">2023-01-23T09:43:34Z</dcterms:created>
  <dcterms:modified xsi:type="dcterms:W3CDTF">2023-12-15T11:05:12Z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2022-06-24T00:00:00Z</vt:filetime>
  </property>
  <property fmtid="{D5CDD505-2E9C-101B-9397-08002B2CF9AE}" pid="3" name="Creator">
    <vt:lpwstr>Microsoft® PowerPoint® for Microsoft 365</vt:lpwstr>
  </property>
  <property fmtid="{D5CDD505-2E9C-101B-9397-08002B2CF9AE}" pid="4" name="LastSaved">
    <vt:filetime>2023-01-23T00:00:00Z</vt:filetime>
  </property>
  <property fmtid="{D5CDD505-2E9C-101B-9397-08002B2CF9AE}" pid="5" name="Producer">
    <vt:lpwstr>Microsoft® PowerPoint® for Microsoft 365</vt:lpwstr>
  </property>
  <property fmtid="{D5CDD505-2E9C-101B-9397-08002B2CF9AE}" pid="6" name="ContentTypeId">
    <vt:lpwstr>0x01010046D63CF946EBC74B95E692B5794A601F</vt:lpwstr>
  </property>
</Properties>
</file>